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0" r:id="rId2"/>
    <p:sldId id="40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E0E"/>
    <a:srgbClr val="E6E6E6"/>
    <a:srgbClr val="F96A4D"/>
    <a:srgbClr val="E5759D"/>
    <a:srgbClr val="EDB5DA"/>
    <a:srgbClr val="131127"/>
    <a:srgbClr val="B9544C"/>
    <a:srgbClr val="FF3525"/>
    <a:srgbClr val="C00E00"/>
    <a:srgbClr val="992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71"/>
  </p:normalViewPr>
  <p:slideViewPr>
    <p:cSldViewPr snapToGrid="0">
      <p:cViewPr varScale="1">
        <p:scale>
          <a:sx n="137" d="100"/>
          <a:sy n="137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9B130-CA67-6843-82A2-E8ED5796159C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A9B89-E59E-AB47-AD1A-B88126A43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2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– 6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Vertical Sponsorships (Headline)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Combine 3 Brands to show examples. Verizon, Toyota and Rocket Mortgage. </a:t>
            </a:r>
            <a:endParaRPr dirty="0"/>
          </a:p>
        </p:txBody>
      </p:sp>
      <p:sp>
        <p:nvSpPr>
          <p:cNvPr id="164" name="Google Shape;16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– 6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Vertical Sponsorships (Headline)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Combine 3 Brands to show examples. Verizon, Toyota and Rocket Mortgage. </a:t>
            </a:r>
            <a:endParaRPr dirty="0"/>
          </a:p>
        </p:txBody>
      </p:sp>
      <p:sp>
        <p:nvSpPr>
          <p:cNvPr id="164" name="Google Shape;16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844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9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8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4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7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1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2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3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6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1413-71E5-44E8-B8C6-A986DC962C9F}" type="datetimeFigureOut">
              <a:rPr lang="en-US" smtClean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7445-5615-4FBA-9F8F-D26995270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38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1F6B5820-B581-6CC6-1629-385E21229539}"/>
              </a:ext>
            </a:extLst>
          </p:cNvPr>
          <p:cNvSpPr/>
          <p:nvPr/>
        </p:nvSpPr>
        <p:spPr>
          <a:xfrm>
            <a:off x="11216" y="191478"/>
            <a:ext cx="10889673" cy="1007916"/>
          </a:xfrm>
          <a:prstGeom prst="rect">
            <a:avLst/>
          </a:prstGeom>
          <a:solidFill>
            <a:srgbClr val="F50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42051" y="1244882"/>
            <a:ext cx="5500071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Arial  "/>
                <a:sym typeface="Arial"/>
              </a:rPr>
              <a:t>Launch Partnership of Mundo Música vertical </a:t>
            </a:r>
            <a:r>
              <a:rPr lang="en-US" sz="1400" b="1" i="1" dirty="0">
                <a:latin typeface="Arial  "/>
                <a:sym typeface="Arial"/>
              </a:rPr>
              <a:t>(May – July ’23)</a:t>
            </a:r>
            <a:endParaRPr lang="en-US" sz="1400" b="1" i="1" u="none" strike="noStrike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0" u="none" strike="noStrike" dirty="0">
                <a:latin typeface="Arial  "/>
                <a:sym typeface="Arial"/>
              </a:rPr>
              <a:t>100% SOV</a:t>
            </a:r>
            <a:endParaRPr lang="en-US" sz="1400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0" u="none" strike="noStrike" dirty="0">
                <a:latin typeface="Arial  "/>
                <a:sym typeface="Arial"/>
              </a:rPr>
              <a:t>Prominent Video Placement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0" u="none" strike="noStrike" dirty="0">
                <a:latin typeface="Arial  "/>
                <a:sym typeface="Arial"/>
              </a:rPr>
              <a:t>Custom Video Production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  "/>
                <a:sym typeface="Arial"/>
              </a:rPr>
              <a:t>Pre-Roll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0" u="none" strike="noStrike" dirty="0">
                <a:latin typeface="Arial  "/>
                <a:sym typeface="Arial"/>
              </a:rPr>
              <a:t>Display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Arial  "/>
              <a:sym typeface="Aria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1400" b="1" i="0" u="none" strike="noStrike" dirty="0">
                <a:latin typeface="Arial  "/>
                <a:sym typeface="Arial"/>
              </a:rPr>
              <a:t>BRAND Lounge within Mundo Músic</a:t>
            </a:r>
            <a:r>
              <a:rPr lang="en-US" sz="1400" b="1" dirty="0">
                <a:latin typeface="Arial  "/>
                <a:sym typeface="Arial"/>
              </a:rPr>
              <a:t>a </a:t>
            </a:r>
            <a:r>
              <a:rPr lang="en-US" sz="1400" b="1" i="0" u="none" strike="noStrike" dirty="0">
                <a:latin typeface="Arial  "/>
                <a:sym typeface="Arial"/>
              </a:rPr>
              <a:t>to include: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400" i="0" u="none" strike="noStrike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  "/>
                <a:sym typeface="Arial"/>
              </a:rPr>
              <a:t>1:1 Artist Interviews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  "/>
                <a:sym typeface="Arial"/>
              </a:rPr>
              <a:t>Virtual Meet and Greet with Top-Tier Talent: </a:t>
            </a:r>
            <a:r>
              <a:rPr lang="en-US" sz="1400" i="1" dirty="0">
                <a:latin typeface="Arial  "/>
                <a:sym typeface="Arial"/>
              </a:rPr>
              <a:t>ex. (Bobby Pulido, Bronco, Las Fenix, La Maquinaria Nortena).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latin typeface="Arial  "/>
                <a:sym typeface="Arial"/>
              </a:rPr>
              <a:t>Launch partner of Podcast: </a:t>
            </a:r>
            <a:r>
              <a:rPr lang="en-US" sz="1400" i="1" u="none" strike="noStrike" dirty="0">
                <a:latin typeface="Arial  "/>
                <a:sym typeface="Arial"/>
              </a:rPr>
              <a:t>Cafecito Sessions with Frankie J.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u="none" strike="noStrike" dirty="0">
                <a:latin typeface="Arial  "/>
                <a:sym typeface="Arial"/>
              </a:rPr>
              <a:t>Step and Repeat to be seen in video portion.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 "/>
                <a:sym typeface="Arial"/>
              </a:rPr>
              <a:t>Live Reads, Pre-Roll + Midroll</a:t>
            </a:r>
            <a:endParaRPr lang="en-US" sz="1400" u="none" strike="noStrike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Arial  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i="0" u="none" strike="noStrike" dirty="0">
              <a:latin typeface="Arial  "/>
              <a:sym typeface="Aria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400" i="0" u="none" strike="noStrike" dirty="0">
              <a:latin typeface="Arial  "/>
              <a:sym typeface="Arial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C79E01D-37D2-2A96-C4E8-3240E052AC43}"/>
              </a:ext>
            </a:extLst>
          </p:cNvPr>
          <p:cNvSpPr txBox="1"/>
          <p:nvPr/>
        </p:nvSpPr>
        <p:spPr>
          <a:xfrm>
            <a:off x="9331" y="377914"/>
            <a:ext cx="10206990" cy="615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400" dirty="0">
                <a:solidFill>
                  <a:schemeClr val="tx1"/>
                </a:solidFill>
                <a:latin typeface="Arial  "/>
              </a:rPr>
              <a:t>MUNDO MÚSICA: </a:t>
            </a:r>
            <a:r>
              <a:rPr lang="en-US" sz="3400" i="1" dirty="0">
                <a:solidFill>
                  <a:schemeClr val="tx1"/>
                </a:solidFill>
                <a:latin typeface="Arial  "/>
              </a:rPr>
              <a:t>Powered by BRAND</a:t>
            </a:r>
            <a:endParaRPr lang="en-US" sz="2400" i="1" dirty="0">
              <a:solidFill>
                <a:schemeClr val="tx1"/>
              </a:solidFill>
              <a:latin typeface="Arial  "/>
            </a:endParaRPr>
          </a:p>
        </p:txBody>
      </p:sp>
      <p:pic>
        <p:nvPicPr>
          <p:cNvPr id="22" name="Imagen 21" descr="Logotipo&#10;&#10;Descripción generada automáticamente">
            <a:extLst>
              <a:ext uri="{FF2B5EF4-FFF2-40B4-BE49-F238E27FC236}">
                <a16:creationId xmlns:a16="http://schemas.microsoft.com/office/drawing/2014/main" id="{1CB7F244-A1B6-B32A-C53C-886068E46C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4320" y="-31297"/>
            <a:ext cx="1653138" cy="1652772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6CCE0B84-1C41-81DB-6E90-A2D6CBC1C8B0}"/>
              </a:ext>
            </a:extLst>
          </p:cNvPr>
          <p:cNvSpPr/>
          <p:nvPr/>
        </p:nvSpPr>
        <p:spPr>
          <a:xfrm>
            <a:off x="-1" y="6613864"/>
            <a:ext cx="12192001" cy="228896"/>
          </a:xfrm>
          <a:prstGeom prst="rect">
            <a:avLst/>
          </a:prstGeom>
          <a:solidFill>
            <a:srgbClr val="F50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5A8D76F-CA5A-7819-0A55-4D25DEB57B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0664" y="1569035"/>
            <a:ext cx="6038480" cy="4907818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C783ED8A-C2B7-8206-A362-4490083B7D2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1045" y="2997407"/>
            <a:ext cx="780979" cy="780979"/>
          </a:xfrm>
          <a:prstGeom prst="rect">
            <a:avLst/>
          </a:prstGeom>
        </p:spPr>
      </p:pic>
      <p:pic>
        <p:nvPicPr>
          <p:cNvPr id="8" name="Picture 7" descr="Two men sitting at a table&#10;&#10;Description automatically generated with medium confidence">
            <a:extLst>
              <a:ext uri="{FF2B5EF4-FFF2-40B4-BE49-F238E27FC236}">
                <a16:creationId xmlns:a16="http://schemas.microsoft.com/office/drawing/2014/main" id="{9E71C85E-1D27-F306-5DA5-5AEBCFEECC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6375" y="3900248"/>
            <a:ext cx="3981451" cy="22728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FDE2A1-65F9-9EFF-B776-5A5097E8E9B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4143" y="2276260"/>
            <a:ext cx="1653138" cy="3306276"/>
          </a:xfrm>
          <a:prstGeom prst="rect">
            <a:avLst/>
          </a:prstGeom>
        </p:spPr>
      </p:pic>
      <p:pic>
        <p:nvPicPr>
          <p:cNvPr id="13" name="Picture 12" descr="A car parked inside a building&#10;&#10;Description automatically generated with medium confidence">
            <a:extLst>
              <a:ext uri="{FF2B5EF4-FFF2-40B4-BE49-F238E27FC236}">
                <a16:creationId xmlns:a16="http://schemas.microsoft.com/office/drawing/2014/main" id="{B4CA9770-054A-D81E-54F5-C3705DF4B1A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968" y="5013773"/>
            <a:ext cx="1959429" cy="1060591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1118910E-235F-A275-78EB-952BD630FE2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555" y="4864090"/>
            <a:ext cx="1572457" cy="157245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6084186-1010-5B89-5850-BBAD527183FE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8603" y="4934558"/>
            <a:ext cx="2170879" cy="14315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he Best Gamer Headsets to Buy | IndieWire">
            <a:extLst>
              <a:ext uri="{FF2B5EF4-FFF2-40B4-BE49-F238E27FC236}">
                <a16:creationId xmlns:a16="http://schemas.microsoft.com/office/drawing/2014/main" id="{21C34B05-5C7F-75DC-C626-2B33F2CD9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53"/>
            <a:ext cx="12244553" cy="68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13A4A93-D938-739B-E396-D9C366C5F8C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30D930-9169-ACD8-15C9-22AD99AA1E8B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4AEA9E-CAE4-19B0-A6D8-CDAD65E4B6C5}"/>
              </a:ext>
            </a:extLst>
          </p:cNvPr>
          <p:cNvSpPr/>
          <p:nvPr/>
        </p:nvSpPr>
        <p:spPr>
          <a:xfrm>
            <a:off x="376585" y="3703035"/>
            <a:ext cx="2351926" cy="4542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metrics &amp; analytics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81F88F-F6D0-C070-2705-5FDA3D300F8E}"/>
              </a:ext>
            </a:extLst>
          </p:cNvPr>
          <p:cNvSpPr/>
          <p:nvPr/>
        </p:nvSpPr>
        <p:spPr>
          <a:xfrm>
            <a:off x="4472023" y="4376311"/>
            <a:ext cx="2596282" cy="6001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Baked in or Dynamic</a:t>
            </a:r>
          </a:p>
          <a:p>
            <a:pPr defTabSz="457200">
              <a:defRPr/>
            </a:pPr>
            <a:r>
              <a:rPr lang="en-US" sz="1100" dirty="0">
                <a:latin typeface="Century Gothic"/>
                <a:ea typeface="Montserrat" charset="0"/>
                <a:cs typeface="Montserrat" charset="0"/>
              </a:rPr>
              <a:t>Dynamic: Per impression</a:t>
            </a:r>
          </a:p>
          <a:p>
            <a:pPr defTabSz="457200">
              <a:defRPr/>
            </a:pPr>
            <a:r>
              <a:rPr lang="en-US" sz="1100" dirty="0">
                <a:latin typeface="Century Gothic"/>
              </a:rPr>
              <a:t>Baked In: Flat Fee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04C777-10A6-FA1E-489B-F8B359B48040}"/>
              </a:ext>
            </a:extLst>
          </p:cNvPr>
          <p:cNvSpPr/>
          <p:nvPr/>
        </p:nvSpPr>
        <p:spPr>
          <a:xfrm>
            <a:off x="4472023" y="5172315"/>
            <a:ext cx="20067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Cancellation Policy: 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5 business days prior to start date</a:t>
            </a:r>
            <a:endParaRPr lang="es-MX" sz="110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BF6BA8-271D-2F85-07C6-C22660EC9ED6}"/>
              </a:ext>
            </a:extLst>
          </p:cNvPr>
          <p:cNvSpPr/>
          <p:nvPr/>
        </p:nvSpPr>
        <p:spPr>
          <a:xfrm>
            <a:off x="4442267" y="5918610"/>
            <a:ext cx="15325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Measurement type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IAB</a:t>
            </a:r>
            <a:endParaRPr lang="es-MX" sz="110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742B61-F54F-BC4A-072B-CFDA46B486CF}"/>
              </a:ext>
            </a:extLst>
          </p:cNvPr>
          <p:cNvSpPr/>
          <p:nvPr/>
        </p:nvSpPr>
        <p:spPr>
          <a:xfrm>
            <a:off x="2432770" y="5872566"/>
            <a:ext cx="171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Pricing: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CPM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A6D053-DCD2-BE13-6D49-2762EA1C858A}"/>
              </a:ext>
            </a:extLst>
          </p:cNvPr>
          <p:cNvSpPr/>
          <p:nvPr/>
        </p:nvSpPr>
        <p:spPr>
          <a:xfrm>
            <a:off x="376585" y="5153830"/>
            <a:ext cx="1421450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Category:</a:t>
            </a:r>
          </a:p>
          <a:p>
            <a:pPr defTabSz="457200">
              <a:defRPr/>
            </a:pPr>
            <a:r>
              <a:rPr lang="en-US" sz="1100" dirty="0">
                <a:latin typeface="Century Gothic"/>
                <a:ea typeface="Montserrat" charset="0"/>
                <a:cs typeface="Montserrat" charset="0"/>
              </a:rPr>
              <a:t>Entertainment</a:t>
            </a:r>
            <a:endParaRPr lang="en-US" sz="1100" dirty="0">
              <a:latin typeface="Century Gothic" panose="020B0502020202020204" pitchFamily="34" charset="0"/>
              <a:ea typeface="Montserrat" charset="0"/>
              <a:cs typeface="Montserrat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71F413-56ED-38CC-7E3C-797DBA4716CD}"/>
              </a:ext>
            </a:extLst>
          </p:cNvPr>
          <p:cNvSpPr/>
          <p:nvPr/>
        </p:nvSpPr>
        <p:spPr>
          <a:xfrm>
            <a:off x="409904" y="5918610"/>
            <a:ext cx="14792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Language: 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Spanish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EAEA03-2B36-43D3-F81B-FF972BF0AB4C}"/>
              </a:ext>
            </a:extLst>
          </p:cNvPr>
          <p:cNvSpPr/>
          <p:nvPr/>
        </p:nvSpPr>
        <p:spPr>
          <a:xfrm>
            <a:off x="2314553" y="4388825"/>
            <a:ext cx="19085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Live or Pre Recorded?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Pre-Recorded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8A61B61-E0A4-BF65-EEC2-6458BE12F4FC}"/>
              </a:ext>
            </a:extLst>
          </p:cNvPr>
          <p:cNvSpPr/>
          <p:nvPr/>
        </p:nvSpPr>
        <p:spPr>
          <a:xfrm>
            <a:off x="2357282" y="5153830"/>
            <a:ext cx="186583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Ads Length:</a:t>
            </a:r>
          </a:p>
          <a:p>
            <a:pPr lvl="0">
              <a:defRPr/>
            </a:pPr>
            <a:r>
              <a:rPr lang="en-US" sz="1100" dirty="0">
                <a:latin typeface="Century Gothic" panose="020B0502020202020204" pitchFamily="34" charset="0"/>
              </a:rPr>
              <a:t>:15s, :30s, :60s</a:t>
            </a:r>
            <a:endParaRPr lang="en-US" sz="1100" dirty="0">
              <a:latin typeface="Century Gothic" panose="020B0502020202020204" pitchFamily="34" charset="0"/>
              <a:ea typeface="Montserrat" charset="0"/>
              <a:cs typeface="Montserrat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2AE406-B670-5A37-B84C-05BB0C097B52}"/>
              </a:ext>
            </a:extLst>
          </p:cNvPr>
          <p:cNvSpPr/>
          <p:nvPr/>
        </p:nvSpPr>
        <p:spPr>
          <a:xfrm>
            <a:off x="409904" y="1800949"/>
            <a:ext cx="60330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00" dirty="0">
              <a:latin typeface="Century Gothic" panose="020B0502020202020204" pitchFamily="34" charset="0"/>
            </a:endParaRPr>
          </a:p>
          <a:p>
            <a:endParaRPr lang="en-US" sz="1300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90FC89-2E51-0D11-5BB9-A0FA687A0360}"/>
              </a:ext>
            </a:extLst>
          </p:cNvPr>
          <p:cNvSpPr/>
          <p:nvPr/>
        </p:nvSpPr>
        <p:spPr>
          <a:xfrm>
            <a:off x="409904" y="4388825"/>
            <a:ext cx="154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100" b="1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Primary Demographic:</a:t>
            </a:r>
          </a:p>
          <a:p>
            <a:pPr lvl="0" defTabSz="457200">
              <a:defRPr/>
            </a:pPr>
            <a:r>
              <a:rPr lang="en-US" sz="1100" dirty="0">
                <a:latin typeface="Century Gothic" panose="020B0502020202020204" pitchFamily="34" charset="0"/>
                <a:ea typeface="Montserrat" charset="0"/>
                <a:cs typeface="Montserrat" charset="0"/>
              </a:rPr>
              <a:t>A18+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92B114-546D-86EC-BED9-BE82BC944B87}"/>
              </a:ext>
            </a:extLst>
          </p:cNvPr>
          <p:cNvSpPr/>
          <p:nvPr/>
        </p:nvSpPr>
        <p:spPr>
          <a:xfrm>
            <a:off x="409904" y="1338636"/>
            <a:ext cx="207941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Podcast synopsis</a:t>
            </a:r>
          </a:p>
        </p:txBody>
      </p:sp>
      <p:sp>
        <p:nvSpPr>
          <p:cNvPr id="29" name="Google Shape;240;p39">
            <a:extLst>
              <a:ext uri="{FF2B5EF4-FFF2-40B4-BE49-F238E27FC236}">
                <a16:creationId xmlns:a16="http://schemas.microsoft.com/office/drawing/2014/main" id="{85B71C5D-9246-DD17-0618-FABF0C2B7817}"/>
              </a:ext>
            </a:extLst>
          </p:cNvPr>
          <p:cNvSpPr txBox="1"/>
          <p:nvPr/>
        </p:nvSpPr>
        <p:spPr>
          <a:xfrm>
            <a:off x="376586" y="1914279"/>
            <a:ext cx="584060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ts val="900"/>
            </a:pPr>
            <a:r>
              <a:rPr lang="en-US" sz="1600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Multi-Platinum artist, Frankie J Cafecito Sessions is a taped video and podcast show where fans will get an up close and personal acoustic performance along with a Q&amp;A session at cafés in multiple cities.</a:t>
            </a:r>
            <a:endParaRPr sz="1600" i="0" u="none" strike="noStrike" cap="none" dirty="0">
              <a:latin typeface="Century Gothic" panose="020B0502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pic>
        <p:nvPicPr>
          <p:cNvPr id="30" name="Picture 29" descr="Logo&#10;&#10;Description automatically generated">
            <a:extLst>
              <a:ext uri="{FF2B5EF4-FFF2-40B4-BE49-F238E27FC236}">
                <a16:creationId xmlns:a16="http://schemas.microsoft.com/office/drawing/2014/main" id="{51DE8E73-6EF3-5215-D0D9-DE15A5BA1EA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2795" y="993476"/>
            <a:ext cx="4788724" cy="417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2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35244</TotalTime>
  <Words>238</Words>
  <Application>Microsoft Macintosh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 </vt:lpstr>
      <vt:lpstr>Arial Black</vt:lpstr>
      <vt:lpstr>Calibri</vt:lpstr>
      <vt:lpstr>Calibri Light</vt:lpstr>
      <vt:lpstr>Century Gothic</vt:lpstr>
      <vt:lpstr>Times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Dafnne Wejebe</dc:creator>
  <cp:lastModifiedBy>Andrew Polsky</cp:lastModifiedBy>
  <cp:revision>12</cp:revision>
  <dcterms:created xsi:type="dcterms:W3CDTF">2022-12-09T13:21:11Z</dcterms:created>
  <dcterms:modified xsi:type="dcterms:W3CDTF">2023-02-09T22:02:50Z</dcterms:modified>
</cp:coreProperties>
</file>