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95" r:id="rId4"/>
    <p:sldId id="263" r:id="rId5"/>
    <p:sldId id="400" r:id="rId6"/>
    <p:sldId id="279" r:id="rId7"/>
    <p:sldId id="401" r:id="rId8"/>
    <p:sldId id="366" r:id="rId9"/>
    <p:sldId id="259" r:id="rId10"/>
    <p:sldId id="402" r:id="rId11"/>
    <p:sldId id="262" r:id="rId12"/>
    <p:sldId id="275" r:id="rId13"/>
    <p:sldId id="404" r:id="rId14"/>
    <p:sldId id="405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A4D"/>
    <a:srgbClr val="E5759D"/>
    <a:srgbClr val="DC0E0E"/>
    <a:srgbClr val="E6E6E6"/>
    <a:srgbClr val="EDB5DA"/>
    <a:srgbClr val="131127"/>
    <a:srgbClr val="B9544C"/>
    <a:srgbClr val="FF3525"/>
    <a:srgbClr val="C00E00"/>
    <a:srgbClr val="992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1"/>
  </p:normalViewPr>
  <p:slideViewPr>
    <p:cSldViewPr snapToGrid="0">
      <p:cViewPr varScale="1">
        <p:scale>
          <a:sx n="137" d="100"/>
          <a:sy n="137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B130-CA67-6843-82A2-E8ED5796159C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9B89-E59E-AB47-AD1A-B88126A43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9B89-E59E-AB47-AD1A-B88126A43C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Side 4 – Award Winning Content (Headline)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Keep all of left side. Remove all of right side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54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5 – MundoNow.com Lifestyle Verticals (Headline)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Good transition page into content from awards.</a:t>
            </a:r>
            <a:endParaRPr dirty="0"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– 6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Vertical Sponsorships (Headline)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Combine 3 Brands to show examples. Verizon, Toyota and Rocket Mortgage. </a:t>
            </a:r>
            <a:endParaRPr dirty="0"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3 – Largest Independent Minority-Owned Digital Platform (Headline)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Font typeface="Helvetica Neue"/>
              <a:buNone/>
            </a:pPr>
            <a:r>
              <a:rPr lang="en-US" sz="12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Differentiator from our competitors – </a:t>
            </a:r>
            <a:r>
              <a:rPr lang="en-US" sz="1200" dirty="0">
                <a:solidFill>
                  <a:srgbClr val="43C9E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 + Scale</a:t>
            </a:r>
            <a:endParaRPr lang="en-US" sz="1200" dirty="0">
              <a:solidFill>
                <a:srgbClr val="43C9E9"/>
              </a:solidFill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65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Side 4 – Award Winning Content (Headline)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all of left side. Remove all of right side</a:t>
            </a:r>
          </a:p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3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FF4F-EA26-C3FA-D2C7-3AC0281E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37837-59D8-FBBA-6F8F-5B1168131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22DC-C9CA-51AC-2419-7859A898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9111-4691-D7A9-32E9-EE150FD3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B13D-4F9A-BD38-3FB7-003640CF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8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0D3E-CC06-5ECA-D822-39801DB0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2473-A387-8C4F-E8D9-4036CC78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5479B-96A7-A251-97FF-57A899E2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072F-82F3-0FA8-EEF5-F10676A7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924FB-AEE6-1269-7BC0-58C92CFA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8F5391-3CD4-C8AC-CC3A-3FF578A3F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3DC0F-182B-A218-4CBC-7854D5B9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2B83-F9AD-1867-F7CE-E31A1486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AFC5-6A30-F270-B0A3-6885A975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775B1-F503-BEA9-159F-FE713D80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1D5D-2CFB-43E0-70C1-F1A5F8B8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896A-3987-7AC4-E994-53530C77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9BA20-4966-6841-FC40-39C4F5E8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06FB-F510-925F-C575-FEB854A7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8C90-F4F9-EAE2-5905-1A17EBB4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E2EC-2631-B49E-927E-7BD49720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B1101-DD0A-02F2-A974-C1D73E84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1919-3361-1F73-E510-CEE161FC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2AEF-013C-BE27-27E2-D7EBE208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34AF-B08A-8E6A-0647-C30BF57E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88B0-BA44-53A5-7E68-F603C901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2B37-F152-B381-F56A-AC764867C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B8B75-DA84-A399-25D1-EFA45512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9F2FA-1AB7-8A00-7DB5-43E2F0AE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5A0E8-E2F2-F995-DEF5-021D81F3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EF519-5C26-B2F8-B716-C84587E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F183-972E-106E-BA10-A08F16EA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5E8C6-772A-BB37-7182-793905CC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89F46-ED1F-27D4-1798-49384C10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7D42-61DB-A7FD-EBD4-F4F1BD00F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CAC87-A302-827A-9D9E-3D991AFAF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7992C-8D96-6CCB-D837-898B0B33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28C3B-330E-337F-A33B-0032262D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22ED0-8AE5-C076-D508-A6923D0F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9880-31C3-5117-A60D-3210859D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D8404-00F2-8C39-F5C2-DD611AF2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21BC0-0464-5435-4EDD-449EBD31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732F9-98EC-84C1-A89C-CEEAC5B3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AFEB0-7D21-249C-2224-EE9E11D2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C1E97-A0A7-D090-9421-FF29E10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0C0AA-9F67-2188-D290-A213281F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1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8CF7-4FF6-DFCE-FA6A-EF90A1EC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0A7C-892F-EDE6-6377-A7402AB9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6768B-1DEC-6EA6-AB51-D36657AA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C1C93-4521-745C-188D-C9E9FDBB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4A81F-1C1E-9863-156E-1CA6D83C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20C3-B0DC-60F1-21B3-67135BB3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2722-A77D-1412-2C0A-55C350B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FDF56-877A-42F2-8350-02F750A86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DA729-3943-4D11-5798-9F8349B7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284CC-8F36-E6BE-9068-134B82F4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949C5-D128-E7CC-4D6A-36552559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C8D16-EEA5-F4FE-F7E2-11DC2390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3EED9-9977-5670-C78E-99666EBB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14C19-F713-7999-BF1D-96995595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27F57-70E7-1775-7689-0D6FC7A0F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1413-71E5-44E8-B8C6-A986DC962C9F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49F9-762C-FD65-C9C4-E19F08D45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770A-EAA7-B515-8084-80D5E6D5C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7445-5615-4FBA-9F8F-D26995270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8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pn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0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105.jpe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39.svg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.pn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jer con una tabla de surf&#10;&#10;Descripción generada automáticamente">
            <a:extLst>
              <a:ext uri="{FF2B5EF4-FFF2-40B4-BE49-F238E27FC236}">
                <a16:creationId xmlns:a16="http://schemas.microsoft.com/office/drawing/2014/main" id="{123FE049-5CB5-687A-BDDA-6B22D3E20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42760"/>
          </a:xfrm>
          <a:prstGeom prst="rect">
            <a:avLst/>
          </a:prstGeom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0D2665A0-5129-22DA-800E-27BBCF71CB0E}"/>
              </a:ext>
            </a:extLst>
          </p:cNvPr>
          <p:cNvSpPr/>
          <p:nvPr/>
        </p:nvSpPr>
        <p:spPr>
          <a:xfrm>
            <a:off x="6712165" y="277504"/>
            <a:ext cx="5479834" cy="7045898"/>
          </a:xfrm>
          <a:custGeom>
            <a:avLst/>
            <a:gdLst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0 w 5990577"/>
              <a:gd name="connsiteY3" fmla="*/ 6788722 h 6788722"/>
              <a:gd name="connsiteX4" fmla="*/ 0 w 5990577"/>
              <a:gd name="connsiteY4" fmla="*/ 0 h 6788722"/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485775 w 5990577"/>
              <a:gd name="connsiteY3" fmla="*/ 6712522 h 6788722"/>
              <a:gd name="connsiteX4" fmla="*/ 0 w 5990577"/>
              <a:gd name="connsiteY4" fmla="*/ 0 h 6788722"/>
              <a:gd name="connsiteX0" fmla="*/ 0 w 6800202"/>
              <a:gd name="connsiteY0" fmla="*/ 38100 h 6788722"/>
              <a:gd name="connsiteX1" fmla="*/ 6800202 w 6800202"/>
              <a:gd name="connsiteY1" fmla="*/ 0 h 6788722"/>
              <a:gd name="connsiteX2" fmla="*/ 6800202 w 6800202"/>
              <a:gd name="connsiteY2" fmla="*/ 6788722 h 6788722"/>
              <a:gd name="connsiteX3" fmla="*/ 1295400 w 6800202"/>
              <a:gd name="connsiteY3" fmla="*/ 6712522 h 6788722"/>
              <a:gd name="connsiteX4" fmla="*/ 0 w 6800202"/>
              <a:gd name="connsiteY4" fmla="*/ 38100 h 678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202" h="6788722">
                <a:moveTo>
                  <a:pt x="0" y="38100"/>
                </a:moveTo>
                <a:lnTo>
                  <a:pt x="6800202" y="0"/>
                </a:lnTo>
                <a:lnTo>
                  <a:pt x="6800202" y="6788722"/>
                </a:lnTo>
                <a:lnTo>
                  <a:pt x="1295400" y="6712522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>
              <a:alpha val="36863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8963A-A203-1F8C-B8A4-BEAFFB17DB2C}"/>
              </a:ext>
            </a:extLst>
          </p:cNvPr>
          <p:cNvSpPr txBox="1"/>
          <p:nvPr/>
        </p:nvSpPr>
        <p:spPr>
          <a:xfrm>
            <a:off x="6842794" y="2954068"/>
            <a:ext cx="5479835" cy="1692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11017"/>
                </a:solidFill>
                <a:latin typeface="Arial Black" panose="020B0A04020102020204" pitchFamily="34" charset="0"/>
              </a:rPr>
              <a:t>OUR LATINO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 Black" panose="020B0A04020102020204" pitchFamily="34" charset="0"/>
              </a:rPr>
              <a:t>BILINGUAL / BICULTURAL</a:t>
            </a:r>
            <a:r>
              <a:rPr lang="en-US" sz="2600" b="1" dirty="0">
                <a:solidFill>
                  <a:srgbClr val="011017"/>
                </a:solidFill>
                <a:latin typeface="Arial Black" panose="020B0A04020102020204" pitchFamily="34" charset="0"/>
              </a:rPr>
              <a:t> FUTURE,</a:t>
            </a:r>
          </a:p>
          <a:p>
            <a:pPr algn="ctr"/>
            <a:endParaRPr lang="en-US" sz="2600" b="1" dirty="0">
              <a:solidFill>
                <a:srgbClr val="011017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7953EEC-474D-7A24-613F-BD595B7FF5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26" y="449382"/>
            <a:ext cx="3175479" cy="3175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799CBF-4294-C74A-F6DD-CE14FDD36D88}"/>
              </a:ext>
            </a:extLst>
          </p:cNvPr>
          <p:cNvSpPr txBox="1"/>
          <p:nvPr/>
        </p:nvSpPr>
        <p:spPr>
          <a:xfrm>
            <a:off x="6927952" y="4094738"/>
            <a:ext cx="521802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Arial  "/>
              </a:rPr>
              <a:t>HERE TODAY</a:t>
            </a:r>
          </a:p>
          <a:p>
            <a:pPr algn="ctr"/>
            <a:endParaRPr lang="en-US" sz="2800" b="1" dirty="0">
              <a:latin typeface="Arial  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7B361DA-147E-CFD3-A92C-99F6DB17F1C8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8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3712444-616D-6014-AC04-C0FDC8A99255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3560F8-24AA-7ED3-0CAA-406334FD8F5A}"/>
              </a:ext>
            </a:extLst>
          </p:cNvPr>
          <p:cNvSpPr txBox="1"/>
          <p:nvPr/>
        </p:nvSpPr>
        <p:spPr>
          <a:xfrm>
            <a:off x="5833314" y="1516260"/>
            <a:ext cx="565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 "/>
              </a:rPr>
              <a:t>Óyenos Audio can provide full podcast production for brands from concept to delivery.</a:t>
            </a: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58E6BF79-0D95-226F-DCE0-4F3CAB6753E0}"/>
              </a:ext>
            </a:extLst>
          </p:cNvPr>
          <p:cNvSpPr txBox="1"/>
          <p:nvPr/>
        </p:nvSpPr>
        <p:spPr>
          <a:xfrm>
            <a:off x="148590" y="471923"/>
            <a:ext cx="100469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  "/>
              </a:rPr>
              <a:t>BRANDED PODCASTS</a:t>
            </a:r>
            <a:endParaRPr lang="en-US" sz="3600" b="1" dirty="0">
              <a:solidFill>
                <a:schemeClr val="bg1"/>
              </a:solidFill>
              <a:latin typeface="Arial  "/>
            </a:endParaRP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AD926454-FC78-3ECA-AECC-C3DC0EC92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D42004E-5FC6-D1E1-9CB5-C5D3A6E8B24D}"/>
              </a:ext>
            </a:extLst>
          </p:cNvPr>
          <p:cNvSpPr/>
          <p:nvPr/>
        </p:nvSpPr>
        <p:spPr>
          <a:xfrm>
            <a:off x="-1" y="6622742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06EB9-BE52-C523-2301-78D511E52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892" y="2438773"/>
            <a:ext cx="6056759" cy="4000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87B33-10EB-D4BB-ABB8-B6438127F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15866"/>
            <a:ext cx="5646457" cy="53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5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hombre con una camiseta roja&#10;&#10;Descripción generada automáticamente">
            <a:extLst>
              <a:ext uri="{FF2B5EF4-FFF2-40B4-BE49-F238E27FC236}">
                <a16:creationId xmlns:a16="http://schemas.microsoft.com/office/drawing/2014/main" id="{0F28DF83-5DEB-2BC0-C5CC-B7A858182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352" cy="6858000"/>
          </a:xfrm>
          <a:prstGeom prst="rect">
            <a:avLst/>
          </a:prstGeom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66300C95-EEDA-9B0C-D690-CA37B314450D}"/>
              </a:ext>
            </a:extLst>
          </p:cNvPr>
          <p:cNvSpPr/>
          <p:nvPr/>
        </p:nvSpPr>
        <p:spPr>
          <a:xfrm>
            <a:off x="6803813" y="-226934"/>
            <a:ext cx="5605747" cy="6575385"/>
          </a:xfrm>
          <a:custGeom>
            <a:avLst/>
            <a:gdLst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0 w 5990577"/>
              <a:gd name="connsiteY3" fmla="*/ 6788722 h 6788722"/>
              <a:gd name="connsiteX4" fmla="*/ 0 w 5990577"/>
              <a:gd name="connsiteY4" fmla="*/ 0 h 6788722"/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485775 w 5990577"/>
              <a:gd name="connsiteY3" fmla="*/ 6712522 h 6788722"/>
              <a:gd name="connsiteX4" fmla="*/ 0 w 5990577"/>
              <a:gd name="connsiteY4" fmla="*/ 0 h 6788722"/>
              <a:gd name="connsiteX0" fmla="*/ 0 w 6800202"/>
              <a:gd name="connsiteY0" fmla="*/ 38100 h 6788722"/>
              <a:gd name="connsiteX1" fmla="*/ 6800202 w 6800202"/>
              <a:gd name="connsiteY1" fmla="*/ 0 h 6788722"/>
              <a:gd name="connsiteX2" fmla="*/ 6800202 w 6800202"/>
              <a:gd name="connsiteY2" fmla="*/ 6788722 h 6788722"/>
              <a:gd name="connsiteX3" fmla="*/ 1295400 w 6800202"/>
              <a:gd name="connsiteY3" fmla="*/ 6712522 h 6788722"/>
              <a:gd name="connsiteX4" fmla="*/ 0 w 6800202"/>
              <a:gd name="connsiteY4" fmla="*/ 38100 h 6788722"/>
              <a:gd name="connsiteX0" fmla="*/ 1783645 w 5504802"/>
              <a:gd name="connsiteY0" fmla="*/ 890931 h 6788722"/>
              <a:gd name="connsiteX1" fmla="*/ 5504802 w 5504802"/>
              <a:gd name="connsiteY1" fmla="*/ 0 h 6788722"/>
              <a:gd name="connsiteX2" fmla="*/ 5504802 w 5504802"/>
              <a:gd name="connsiteY2" fmla="*/ 6788722 h 6788722"/>
              <a:gd name="connsiteX3" fmla="*/ 0 w 5504802"/>
              <a:gd name="connsiteY3" fmla="*/ 6712522 h 6788722"/>
              <a:gd name="connsiteX4" fmla="*/ 1783645 w 5504802"/>
              <a:gd name="connsiteY4" fmla="*/ 890931 h 6788722"/>
              <a:gd name="connsiteX0" fmla="*/ 2183921 w 5905078"/>
              <a:gd name="connsiteY0" fmla="*/ 890931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183921 w 5905078"/>
              <a:gd name="connsiteY4" fmla="*/ 890931 h 6788722"/>
              <a:gd name="connsiteX0" fmla="*/ 2183921 w 5905078"/>
              <a:gd name="connsiteY0" fmla="*/ 890931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183921 w 5905078"/>
              <a:gd name="connsiteY4" fmla="*/ 890931 h 6788722"/>
              <a:gd name="connsiteX0" fmla="*/ 2864888 w 5905078"/>
              <a:gd name="connsiteY0" fmla="*/ 161614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864888 w 5905078"/>
              <a:gd name="connsiteY4" fmla="*/ 161614 h 6788722"/>
              <a:gd name="connsiteX0" fmla="*/ 445282 w 5905078"/>
              <a:gd name="connsiteY0" fmla="*/ 137304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445282 w 5905078"/>
              <a:gd name="connsiteY4" fmla="*/ 137304 h 6788722"/>
              <a:gd name="connsiteX0" fmla="*/ 0 w 5459796"/>
              <a:gd name="connsiteY0" fmla="*/ 137304 h 6788722"/>
              <a:gd name="connsiteX1" fmla="*/ 5459796 w 5459796"/>
              <a:gd name="connsiteY1" fmla="*/ 0 h 6788722"/>
              <a:gd name="connsiteX2" fmla="*/ 5459796 w 5459796"/>
              <a:gd name="connsiteY2" fmla="*/ 6788722 h 6788722"/>
              <a:gd name="connsiteX3" fmla="*/ 467504 w 5459796"/>
              <a:gd name="connsiteY3" fmla="*/ 5403944 h 6788722"/>
              <a:gd name="connsiteX4" fmla="*/ 0 w 5459796"/>
              <a:gd name="connsiteY4" fmla="*/ 137304 h 6788722"/>
              <a:gd name="connsiteX0" fmla="*/ 0 w 6184229"/>
              <a:gd name="connsiteY0" fmla="*/ 185925 h 6788722"/>
              <a:gd name="connsiteX1" fmla="*/ 6184229 w 6184229"/>
              <a:gd name="connsiteY1" fmla="*/ 0 h 6788722"/>
              <a:gd name="connsiteX2" fmla="*/ 6184229 w 6184229"/>
              <a:gd name="connsiteY2" fmla="*/ 6788722 h 6788722"/>
              <a:gd name="connsiteX3" fmla="*/ 1191937 w 6184229"/>
              <a:gd name="connsiteY3" fmla="*/ 5403944 h 6788722"/>
              <a:gd name="connsiteX4" fmla="*/ 0 w 6184229"/>
              <a:gd name="connsiteY4" fmla="*/ 185925 h 6788722"/>
              <a:gd name="connsiteX0" fmla="*/ 0 w 6184229"/>
              <a:gd name="connsiteY0" fmla="*/ 15751 h 6618548"/>
              <a:gd name="connsiteX1" fmla="*/ 5865478 w 6184229"/>
              <a:gd name="connsiteY1" fmla="*/ 0 h 6618548"/>
              <a:gd name="connsiteX2" fmla="*/ 6184229 w 6184229"/>
              <a:gd name="connsiteY2" fmla="*/ 6618548 h 6618548"/>
              <a:gd name="connsiteX3" fmla="*/ 1191937 w 6184229"/>
              <a:gd name="connsiteY3" fmla="*/ 5233770 h 6618548"/>
              <a:gd name="connsiteX4" fmla="*/ 0 w 6184229"/>
              <a:gd name="connsiteY4" fmla="*/ 15751 h 6618548"/>
              <a:gd name="connsiteX0" fmla="*/ 0 w 5865478"/>
              <a:gd name="connsiteY0" fmla="*/ 15751 h 6582082"/>
              <a:gd name="connsiteX1" fmla="*/ 5865478 w 5865478"/>
              <a:gd name="connsiteY1" fmla="*/ 0 h 6582082"/>
              <a:gd name="connsiteX2" fmla="*/ 5735081 w 5865478"/>
              <a:gd name="connsiteY2" fmla="*/ 6582082 h 6582082"/>
              <a:gd name="connsiteX3" fmla="*/ 1191937 w 5865478"/>
              <a:gd name="connsiteY3" fmla="*/ 5233770 h 6582082"/>
              <a:gd name="connsiteX4" fmla="*/ 0 w 5865478"/>
              <a:gd name="connsiteY4" fmla="*/ 15751 h 6582082"/>
              <a:gd name="connsiteX0" fmla="*/ 0 w 6227696"/>
              <a:gd name="connsiteY0" fmla="*/ 15751 h 6703635"/>
              <a:gd name="connsiteX1" fmla="*/ 5865478 w 6227696"/>
              <a:gd name="connsiteY1" fmla="*/ 0 h 6703635"/>
              <a:gd name="connsiteX2" fmla="*/ 6227696 w 6227696"/>
              <a:gd name="connsiteY2" fmla="*/ 6703635 h 6703635"/>
              <a:gd name="connsiteX3" fmla="*/ 1191937 w 6227696"/>
              <a:gd name="connsiteY3" fmla="*/ 5233770 h 6703635"/>
              <a:gd name="connsiteX4" fmla="*/ 0 w 6227696"/>
              <a:gd name="connsiteY4" fmla="*/ 15751 h 6703635"/>
              <a:gd name="connsiteX0" fmla="*/ 0 w 6213207"/>
              <a:gd name="connsiteY0" fmla="*/ 15751 h 6825188"/>
              <a:gd name="connsiteX1" fmla="*/ 5865478 w 6213207"/>
              <a:gd name="connsiteY1" fmla="*/ 0 h 6825188"/>
              <a:gd name="connsiteX2" fmla="*/ 6213207 w 6213207"/>
              <a:gd name="connsiteY2" fmla="*/ 6825188 h 6825188"/>
              <a:gd name="connsiteX3" fmla="*/ 1191937 w 6213207"/>
              <a:gd name="connsiteY3" fmla="*/ 5233770 h 6825188"/>
              <a:gd name="connsiteX4" fmla="*/ 0 w 6213207"/>
              <a:gd name="connsiteY4" fmla="*/ 15751 h 6825188"/>
              <a:gd name="connsiteX0" fmla="*/ 0 w 6213207"/>
              <a:gd name="connsiteY0" fmla="*/ 52217 h 6861654"/>
              <a:gd name="connsiteX1" fmla="*/ 5894455 w 6213207"/>
              <a:gd name="connsiteY1" fmla="*/ 0 h 6861654"/>
              <a:gd name="connsiteX2" fmla="*/ 6213207 w 6213207"/>
              <a:gd name="connsiteY2" fmla="*/ 6861654 h 6861654"/>
              <a:gd name="connsiteX3" fmla="*/ 1191937 w 6213207"/>
              <a:gd name="connsiteY3" fmla="*/ 5270236 h 6861654"/>
              <a:gd name="connsiteX4" fmla="*/ 0 w 6213207"/>
              <a:gd name="connsiteY4" fmla="*/ 52217 h 6861654"/>
              <a:gd name="connsiteX0" fmla="*/ 0 w 6213207"/>
              <a:gd name="connsiteY0" fmla="*/ 52217 h 6861654"/>
              <a:gd name="connsiteX1" fmla="*/ 5894455 w 6213207"/>
              <a:gd name="connsiteY1" fmla="*/ 0 h 6861654"/>
              <a:gd name="connsiteX2" fmla="*/ 6213207 w 6213207"/>
              <a:gd name="connsiteY2" fmla="*/ 6861654 h 6861654"/>
              <a:gd name="connsiteX3" fmla="*/ 1945348 w 6213207"/>
              <a:gd name="connsiteY3" fmla="*/ 4492298 h 6861654"/>
              <a:gd name="connsiteX4" fmla="*/ 0 w 6213207"/>
              <a:gd name="connsiteY4" fmla="*/ 52217 h 6861654"/>
              <a:gd name="connsiteX0" fmla="*/ 0 w 6213207"/>
              <a:gd name="connsiteY0" fmla="*/ 52217 h 6861654"/>
              <a:gd name="connsiteX1" fmla="*/ 5894455 w 6213207"/>
              <a:gd name="connsiteY1" fmla="*/ 0 h 6861654"/>
              <a:gd name="connsiteX2" fmla="*/ 6213207 w 6213207"/>
              <a:gd name="connsiteY2" fmla="*/ 6861654 h 6861654"/>
              <a:gd name="connsiteX3" fmla="*/ 742789 w 6213207"/>
              <a:gd name="connsiteY3" fmla="*/ 4042553 h 6861654"/>
              <a:gd name="connsiteX4" fmla="*/ 0 w 6213207"/>
              <a:gd name="connsiteY4" fmla="*/ 52217 h 6861654"/>
              <a:gd name="connsiteX0" fmla="*/ 0 w 6213207"/>
              <a:gd name="connsiteY0" fmla="*/ 52217 h 6861654"/>
              <a:gd name="connsiteX1" fmla="*/ 5894455 w 6213207"/>
              <a:gd name="connsiteY1" fmla="*/ 0 h 6861654"/>
              <a:gd name="connsiteX2" fmla="*/ 6213207 w 6213207"/>
              <a:gd name="connsiteY2" fmla="*/ 6861654 h 6861654"/>
              <a:gd name="connsiteX3" fmla="*/ 969809 w 6213207"/>
              <a:gd name="connsiteY3" fmla="*/ 4967855 h 6861654"/>
              <a:gd name="connsiteX4" fmla="*/ 0 w 6213207"/>
              <a:gd name="connsiteY4" fmla="*/ 52217 h 6861654"/>
              <a:gd name="connsiteX0" fmla="*/ 0 w 5894455"/>
              <a:gd name="connsiteY0" fmla="*/ 52217 h 6221715"/>
              <a:gd name="connsiteX1" fmla="*/ 5894455 w 5894455"/>
              <a:gd name="connsiteY1" fmla="*/ 0 h 6221715"/>
              <a:gd name="connsiteX2" fmla="*/ 5745814 w 5894455"/>
              <a:gd name="connsiteY2" fmla="*/ 6104589 h 6221715"/>
              <a:gd name="connsiteX3" fmla="*/ 969809 w 5894455"/>
              <a:gd name="connsiteY3" fmla="*/ 4967855 h 6221715"/>
              <a:gd name="connsiteX4" fmla="*/ 0 w 5894455"/>
              <a:gd name="connsiteY4" fmla="*/ 52217 h 62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4455" h="6221715">
                <a:moveTo>
                  <a:pt x="0" y="52217"/>
                </a:moveTo>
                <a:lnTo>
                  <a:pt x="5894455" y="0"/>
                </a:lnTo>
                <a:lnTo>
                  <a:pt x="5745814" y="6104589"/>
                </a:lnTo>
                <a:cubicBezTo>
                  <a:pt x="3777455" y="5598427"/>
                  <a:pt x="4277552" y="7267470"/>
                  <a:pt x="969809" y="4967855"/>
                </a:cubicBezTo>
                <a:lnTo>
                  <a:pt x="0" y="52217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EC06E-2E08-FB6F-78D3-D8B41C9DEDD9}"/>
              </a:ext>
            </a:extLst>
          </p:cNvPr>
          <p:cNvSpPr txBox="1"/>
          <p:nvPr/>
        </p:nvSpPr>
        <p:spPr>
          <a:xfrm>
            <a:off x="6803813" y="3398917"/>
            <a:ext cx="5418667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1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SOCIAL INFLUENCER OPPORTUNITIES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47C3CF1-0326-A4EE-5214-4D00BF9D1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993" y="873046"/>
            <a:ext cx="3175479" cy="31754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840C3B2-8E69-0AAD-9EC5-537A6BD709A5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F275EC-81FE-62FB-1EFD-C98DE69BCE5B}"/>
              </a:ext>
            </a:extLst>
          </p:cNvPr>
          <p:cNvSpPr/>
          <p:nvPr/>
        </p:nvSpPr>
        <p:spPr>
          <a:xfrm>
            <a:off x="4427638" y="1500554"/>
            <a:ext cx="7764362" cy="525283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3D1B94-81CE-9E79-A3AF-39BFE615B970}"/>
              </a:ext>
            </a:extLst>
          </p:cNvPr>
          <p:cNvSpPr txBox="1"/>
          <p:nvPr/>
        </p:nvSpPr>
        <p:spPr>
          <a:xfrm>
            <a:off x="6629615" y="2280003"/>
            <a:ext cx="486302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 "/>
              </a:rPr>
              <a:t>MundoNow’s</a:t>
            </a:r>
            <a:r>
              <a:rPr lang="en-US" sz="2400" dirty="0">
                <a:latin typeface="Arial  "/>
              </a:rPr>
              <a:t> influencer network  helps to amplify any messaging, across all media and social networks. </a:t>
            </a:r>
          </a:p>
          <a:p>
            <a:endParaRPr lang="en-US" sz="1500" dirty="0">
              <a:latin typeface="Arial  "/>
            </a:endParaRPr>
          </a:p>
          <a:p>
            <a:r>
              <a:rPr lang="en-US" sz="2400" dirty="0">
                <a:latin typeface="Arial  "/>
              </a:rPr>
              <a:t>Brands can rest assured that their goal KPI’s reach the highest level possible. </a:t>
            </a:r>
          </a:p>
        </p:txBody>
      </p:sp>
      <p:pic>
        <p:nvPicPr>
          <p:cNvPr id="12" name="Gráfico 4">
            <a:extLst>
              <a:ext uri="{FF2B5EF4-FFF2-40B4-BE49-F238E27FC236}">
                <a16:creationId xmlns:a16="http://schemas.microsoft.com/office/drawing/2014/main" id="{41196570-436F-6263-66C6-F7EDD09AE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133" y="5453910"/>
            <a:ext cx="4144756" cy="62724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F8C25A7-C58B-7B7B-63EA-4BB13DD74F26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4D176E46-FAC8-AB7D-4E68-4B994BF880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7BBC8-62B3-5C65-DCB1-CBA614693BC5}"/>
              </a:ext>
            </a:extLst>
          </p:cNvPr>
          <p:cNvSpPr txBox="1"/>
          <p:nvPr/>
        </p:nvSpPr>
        <p:spPr>
          <a:xfrm>
            <a:off x="593994" y="441146"/>
            <a:ext cx="707281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 "/>
              </a:rPr>
              <a:t>INFLUENCER NETWORK</a:t>
            </a:r>
            <a:endParaRPr lang="en-US" sz="4000" b="1" dirty="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94329169-976C-2EEE-9A6F-BE87897278EA}"/>
              </a:ext>
            </a:extLst>
          </p:cNvPr>
          <p:cNvSpPr txBox="1"/>
          <p:nvPr/>
        </p:nvSpPr>
        <p:spPr>
          <a:xfrm>
            <a:off x="5930900" y="1532362"/>
            <a:ext cx="6260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REACH &amp; ENGAGEMENT!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9FAE5-86CF-11AF-ED04-8930478397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11" y="4377053"/>
            <a:ext cx="6123259" cy="2405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C088B-4E80-D443-7341-EE01C470C8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74" y="1333383"/>
            <a:ext cx="5287971" cy="3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5">
            <a:extLst>
              <a:ext uri="{FF2B5EF4-FFF2-40B4-BE49-F238E27FC236}">
                <a16:creationId xmlns:a16="http://schemas.microsoft.com/office/drawing/2014/main" id="{D9703481-5469-0D0F-A9E1-CB220F7540E5}"/>
              </a:ext>
            </a:extLst>
          </p:cNvPr>
          <p:cNvSpPr/>
          <p:nvPr/>
        </p:nvSpPr>
        <p:spPr>
          <a:xfrm>
            <a:off x="-1" y="355859"/>
            <a:ext cx="10889673" cy="1077217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03FDC46F-5009-F5C2-12F7-2B796EAC00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273" y="183154"/>
            <a:ext cx="1653138" cy="1652772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E42C89F3-2F11-DCDA-71BE-58C4F73F4A38}"/>
              </a:ext>
            </a:extLst>
          </p:cNvPr>
          <p:cNvSpPr txBox="1"/>
          <p:nvPr/>
        </p:nvSpPr>
        <p:spPr>
          <a:xfrm>
            <a:off x="207243" y="614461"/>
            <a:ext cx="95612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MX"/>
            </a:defPPr>
            <a:lvl1pPr>
              <a:defRPr sz="3200" b="1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en-US" i="1" dirty="0"/>
              <a:t>MundoNow</a:t>
            </a:r>
            <a:r>
              <a:rPr lang="en-US" dirty="0"/>
              <a:t> ’23 Content Calendar to Include: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94FDC1-6714-1293-11CB-F0780A485248}"/>
              </a:ext>
            </a:extLst>
          </p:cNvPr>
          <p:cNvSpPr txBox="1"/>
          <p:nvPr/>
        </p:nvSpPr>
        <p:spPr>
          <a:xfrm>
            <a:off x="3039444" y="1567599"/>
            <a:ext cx="27383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0" dirty="0"/>
          </a:p>
          <a:p>
            <a:r>
              <a:rPr lang="en-US" sz="1000" b="1" i="0" dirty="0"/>
              <a:t>JANUARY </a:t>
            </a:r>
          </a:p>
          <a:p>
            <a:r>
              <a:rPr lang="en-US" sz="1000" b="0" i="1" dirty="0"/>
              <a:t>Diet &amp; Fitness, </a:t>
            </a:r>
            <a:r>
              <a:rPr lang="en-US" sz="1000" dirty="0"/>
              <a:t>Ó</a:t>
            </a:r>
            <a:r>
              <a:rPr lang="en-US" sz="1000" b="0" i="1" dirty="0"/>
              <a:t>yenos Audio Podcast Network Roll-Out (Verticals - True Crime, Relationships, Paranormal, Society/Culture, Entertainment, Pop Culture, Spirituality)</a:t>
            </a:r>
          </a:p>
          <a:p>
            <a:endParaRPr lang="en-US" sz="1000" dirty="0"/>
          </a:p>
          <a:p>
            <a:r>
              <a:rPr lang="en-US" sz="1000" b="1" i="0" dirty="0"/>
              <a:t>FEBRUARY</a:t>
            </a:r>
            <a:r>
              <a:rPr lang="en-US" sz="1000" b="1" dirty="0"/>
              <a:t> </a:t>
            </a:r>
            <a:endParaRPr lang="en-US" sz="1000" b="1" i="0" dirty="0"/>
          </a:p>
          <a:p>
            <a:r>
              <a:rPr lang="en-US" sz="1000" b="0" i="1" dirty="0"/>
              <a:t>Super Bowl</a:t>
            </a:r>
          </a:p>
          <a:p>
            <a:r>
              <a:rPr lang="en-US" sz="1000" b="0" i="1" dirty="0"/>
              <a:t>Valentine’s Day (MundoAmor)  </a:t>
            </a:r>
          </a:p>
          <a:p>
            <a:r>
              <a:rPr lang="en-US" sz="1000" dirty="0"/>
              <a:t>Óyenos Audio Podcast (Verticals- Sports, Health).</a:t>
            </a:r>
            <a:endParaRPr lang="en-US" sz="1000" b="0" i="1" dirty="0"/>
          </a:p>
          <a:p>
            <a:endParaRPr lang="en-US" sz="1000" b="0" i="1" dirty="0"/>
          </a:p>
          <a:p>
            <a:r>
              <a:rPr lang="en-US" sz="1000" b="1" i="0" dirty="0"/>
              <a:t>MARCH </a:t>
            </a:r>
          </a:p>
          <a:p>
            <a:r>
              <a:rPr lang="en-US" sz="1000" b="0" i="1" dirty="0"/>
              <a:t>Women’s History Month</a:t>
            </a:r>
          </a:p>
          <a:p>
            <a:r>
              <a:rPr lang="en-US" sz="1000" b="0" i="1" dirty="0"/>
              <a:t>MundoKids Vertical Debut</a:t>
            </a:r>
          </a:p>
          <a:p>
            <a:endParaRPr lang="en-US" sz="1000" b="0" i="1" dirty="0"/>
          </a:p>
          <a:p>
            <a:r>
              <a:rPr lang="en-US" sz="1000" b="1" i="0" dirty="0"/>
              <a:t>APRIL </a:t>
            </a:r>
          </a:p>
          <a:p>
            <a:r>
              <a:rPr lang="en-US" sz="1000" b="0" i="1" dirty="0"/>
              <a:t>Easter, Spring Fashion, MundoInspira vertical debut</a:t>
            </a:r>
          </a:p>
          <a:p>
            <a:endParaRPr lang="en-US" sz="1000" b="0" i="1" dirty="0"/>
          </a:p>
          <a:p>
            <a:r>
              <a:rPr lang="en-US" sz="1000" b="1" i="0" dirty="0"/>
              <a:t>MAY </a:t>
            </a:r>
          </a:p>
          <a:p>
            <a:r>
              <a:rPr lang="en-US" sz="1000" b="0" i="1" dirty="0"/>
              <a:t>Mother’s Day, Graduation, MundoMusic debut</a:t>
            </a:r>
          </a:p>
          <a:p>
            <a:endParaRPr lang="en-US" sz="1000" dirty="0"/>
          </a:p>
          <a:p>
            <a:r>
              <a:rPr lang="en-US" sz="1000" b="1" i="0" dirty="0"/>
              <a:t>JUNE </a:t>
            </a:r>
          </a:p>
          <a:p>
            <a:r>
              <a:rPr lang="en-US" sz="1000" b="0" i="1" dirty="0"/>
              <a:t>Father’s Day, Juneteenth/Afro-Latino Celebration, MundoBusiness entrepreneur vertical debut.</a:t>
            </a:r>
            <a:endParaRPr lang="en-US" sz="1000" dirty="0"/>
          </a:p>
          <a:p>
            <a:endParaRPr lang="en-US" sz="1000" b="0" i="1" dirty="0"/>
          </a:p>
          <a:p>
            <a:endParaRPr lang="en-US" sz="1000" b="0" i="1" dirty="0"/>
          </a:p>
          <a:p>
            <a:endParaRPr lang="en-US" sz="10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9BC467A-1F25-1ACB-7D7D-F0CDD527C2C6}"/>
              </a:ext>
            </a:extLst>
          </p:cNvPr>
          <p:cNvSpPr/>
          <p:nvPr/>
        </p:nvSpPr>
        <p:spPr>
          <a:xfrm>
            <a:off x="7996613" y="1786412"/>
            <a:ext cx="3736614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z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FEB1740-196D-1589-A898-B5DC4A623E20}"/>
              </a:ext>
            </a:extLst>
          </p:cNvPr>
          <p:cNvSpPr txBox="1"/>
          <p:nvPr/>
        </p:nvSpPr>
        <p:spPr>
          <a:xfrm>
            <a:off x="8312856" y="1902036"/>
            <a:ext cx="31686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  "/>
              </a:rPr>
              <a:t>Q1/Q2 2023 CONTENT VERTICAL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503AE5C-9517-8BEB-0187-28B565100D6C}"/>
              </a:ext>
            </a:extLst>
          </p:cNvPr>
          <p:cNvSpPr txBox="1"/>
          <p:nvPr/>
        </p:nvSpPr>
        <p:spPr>
          <a:xfrm>
            <a:off x="8298900" y="2728032"/>
            <a:ext cx="34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+mj-lt"/>
              </a:rPr>
              <a:t>…………………………….........................</a:t>
            </a:r>
            <a:endParaRPr lang="en-US" dirty="0">
              <a:solidFill>
                <a:srgbClr val="E30613"/>
              </a:solidFill>
              <a:latin typeface="+mj-lt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E6BA8D1-8189-264E-4089-8F6740BB959A}"/>
              </a:ext>
            </a:extLst>
          </p:cNvPr>
          <p:cNvSpPr txBox="1"/>
          <p:nvPr/>
        </p:nvSpPr>
        <p:spPr>
          <a:xfrm>
            <a:off x="5624764" y="1248139"/>
            <a:ext cx="249983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0" b="0" i="1" dirty="0"/>
          </a:p>
          <a:p>
            <a:endParaRPr lang="en-US" sz="1000" b="0" i="1" dirty="0"/>
          </a:p>
          <a:p>
            <a:endParaRPr lang="en-US" sz="1000" dirty="0"/>
          </a:p>
          <a:p>
            <a:r>
              <a:rPr lang="en-US" sz="1000" dirty="0"/>
              <a:t>JULY </a:t>
            </a:r>
            <a:endParaRPr lang="en-US" sz="1000" b="1" i="0" dirty="0"/>
          </a:p>
          <a:p>
            <a:r>
              <a:rPr lang="en-US" sz="1000" b="0" dirty="0"/>
              <a:t>4th of July</a:t>
            </a:r>
          </a:p>
          <a:p>
            <a:r>
              <a:rPr lang="en-US" sz="1000" b="0" dirty="0"/>
              <a:t>Summer Vacation</a:t>
            </a:r>
          </a:p>
          <a:p>
            <a:endParaRPr lang="en-US" sz="1000" b="0" i="1" dirty="0"/>
          </a:p>
          <a:p>
            <a:r>
              <a:rPr lang="en-US" sz="1000" b="1" i="0" dirty="0"/>
              <a:t>AUGUST </a:t>
            </a:r>
          </a:p>
          <a:p>
            <a:r>
              <a:rPr lang="en-US" sz="1000" b="0" i="1" dirty="0"/>
              <a:t>Back to School, Latin Food Spotlight</a:t>
            </a:r>
          </a:p>
          <a:p>
            <a:endParaRPr lang="en-US" sz="1000" dirty="0"/>
          </a:p>
          <a:p>
            <a:r>
              <a:rPr lang="en-US" sz="1000" b="1" i="0" dirty="0"/>
              <a:t>SEPTEMBER </a:t>
            </a:r>
          </a:p>
          <a:p>
            <a:r>
              <a:rPr lang="en-US" sz="1000" b="0" i="1" dirty="0"/>
              <a:t>Fall Fashion, Hispanic Heritage Month</a:t>
            </a:r>
          </a:p>
          <a:p>
            <a:endParaRPr lang="en-US" sz="1000" dirty="0"/>
          </a:p>
          <a:p>
            <a:r>
              <a:rPr lang="en-US" sz="1000" b="1" i="0" dirty="0"/>
              <a:t>OCTOBER </a:t>
            </a:r>
          </a:p>
          <a:p>
            <a:r>
              <a:rPr lang="en-US" sz="1000" b="0" i="1" dirty="0"/>
              <a:t>Halloween, </a:t>
            </a:r>
          </a:p>
          <a:p>
            <a:r>
              <a:rPr lang="en-US" sz="1000" b="0" i="1" dirty="0"/>
              <a:t>Día de los Muertos</a:t>
            </a:r>
          </a:p>
          <a:p>
            <a:endParaRPr lang="en-US" sz="1000" dirty="0"/>
          </a:p>
          <a:p>
            <a:r>
              <a:rPr lang="en-US" sz="1000" b="1" i="0" dirty="0"/>
              <a:t>NOVEMBER </a:t>
            </a:r>
          </a:p>
          <a:p>
            <a:r>
              <a:rPr lang="en-US" sz="1000" b="0" i="1" dirty="0"/>
              <a:t>Thanksgiving, Spotlight, Latin Grammy’s</a:t>
            </a:r>
          </a:p>
          <a:p>
            <a:endParaRPr lang="en-US" sz="1000" dirty="0"/>
          </a:p>
          <a:p>
            <a:r>
              <a:rPr lang="en-US" sz="1000" b="1" i="0" dirty="0"/>
              <a:t>DECEMBER </a:t>
            </a:r>
          </a:p>
          <a:p>
            <a:r>
              <a:rPr lang="en-US" sz="1000" b="0" i="1" dirty="0"/>
              <a:t>Holiday Shopping, Tech</a:t>
            </a:r>
          </a:p>
          <a:p>
            <a:r>
              <a:rPr lang="en-US" sz="1000" b="0" i="1" dirty="0"/>
              <a:t>&amp; Fashion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E4D876F-90B2-9D0B-A8E5-049BCC34B896}"/>
              </a:ext>
            </a:extLst>
          </p:cNvPr>
          <p:cNvSpPr txBox="1"/>
          <p:nvPr/>
        </p:nvSpPr>
        <p:spPr>
          <a:xfrm>
            <a:off x="8742568" y="2397788"/>
            <a:ext cx="23608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  "/>
              </a:rPr>
              <a:t>SPOTLIGHT</a:t>
            </a:r>
            <a:endParaRPr lang="en-US" sz="2800" b="1" dirty="0">
              <a:latin typeface="Arial  "/>
            </a:endParaRPr>
          </a:p>
        </p:txBody>
      </p:sp>
      <p:pic>
        <p:nvPicPr>
          <p:cNvPr id="32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EA1B60D-424A-069A-59B6-DE42B061F8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81" y="1468409"/>
            <a:ext cx="1713742" cy="1967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AB426F5-5224-735A-A35F-FBAD0CC0AE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" y="3036257"/>
            <a:ext cx="1765553" cy="176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2B32C95-F1D1-4687-485D-1771819765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89" y="4595427"/>
            <a:ext cx="1867442" cy="1867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2AA41B8-2A30-03C5-4AB0-35DA83E255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051" y="1665021"/>
            <a:ext cx="680155" cy="680155"/>
          </a:xfrm>
          <a:prstGeom prst="rect">
            <a:avLst/>
          </a:prstGeom>
        </p:spPr>
      </p:pic>
      <p:pic>
        <p:nvPicPr>
          <p:cNvPr id="42" name="Imagen 3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9160A5A-2AFC-4295-E267-F8D9749230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60" y="3228890"/>
            <a:ext cx="707364" cy="707364"/>
          </a:xfrm>
          <a:prstGeom prst="rect">
            <a:avLst/>
          </a:prstGeom>
        </p:spPr>
      </p:pic>
      <p:pic>
        <p:nvPicPr>
          <p:cNvPr id="4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8A0C8AB-63A2-198F-2FAE-95EF754E8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75" y="4788351"/>
            <a:ext cx="680156" cy="6801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D1D483B-074B-42F3-277C-A85708E7BB5D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DA0673B-B38D-77B6-542F-B4B298CB114B}"/>
              </a:ext>
            </a:extLst>
          </p:cNvPr>
          <p:cNvGrpSpPr/>
          <p:nvPr/>
        </p:nvGrpSpPr>
        <p:grpSpPr>
          <a:xfrm>
            <a:off x="8227185" y="3364416"/>
            <a:ext cx="953580" cy="1218919"/>
            <a:chOff x="8159887" y="3016350"/>
            <a:chExt cx="953580" cy="12189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68FEAA-504F-5E9B-7D73-79D52C8FC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9887" y="3016350"/>
              <a:ext cx="932061" cy="9246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5D4CA16E-D85B-DB4D-66F8-DBD1C0EE3DDF}"/>
                </a:ext>
              </a:extLst>
            </p:cNvPr>
            <p:cNvSpPr/>
            <p:nvPr/>
          </p:nvSpPr>
          <p:spPr>
            <a:xfrm>
              <a:off x="8159887" y="3981353"/>
              <a:ext cx="953580" cy="2539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February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933CB9F-15FD-D89A-559F-F05B3B7DE5EF}"/>
              </a:ext>
            </a:extLst>
          </p:cNvPr>
          <p:cNvGrpSpPr/>
          <p:nvPr/>
        </p:nvGrpSpPr>
        <p:grpSpPr>
          <a:xfrm>
            <a:off x="9193693" y="4315510"/>
            <a:ext cx="1433276" cy="1818499"/>
            <a:chOff x="9152556" y="4275038"/>
            <a:chExt cx="1088528" cy="13810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D7F171-6B30-FAD2-DBA1-122A9C237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2556" y="4275038"/>
              <a:ext cx="1088528" cy="1088528"/>
            </a:xfrm>
            <a:prstGeom prst="rect">
              <a:avLst/>
            </a:prstGeom>
          </p:spPr>
        </p:pic>
        <p:sp>
          <p:nvSpPr>
            <p:cNvPr id="9" name="CuadroTexto 23">
              <a:extLst>
                <a:ext uri="{FF2B5EF4-FFF2-40B4-BE49-F238E27FC236}">
                  <a16:creationId xmlns:a16="http://schemas.microsoft.com/office/drawing/2014/main" id="{1EB1155D-0482-E87D-99E8-1795475A9A48}"/>
                </a:ext>
              </a:extLst>
            </p:cNvPr>
            <p:cNvSpPr txBox="1"/>
            <p:nvPr/>
          </p:nvSpPr>
          <p:spPr>
            <a:xfrm>
              <a:off x="9170794" y="5402215"/>
              <a:ext cx="1033200" cy="2539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Nexa Bold" panose="02000000000000000000" pitchFamily="50" charset="0"/>
                </a:defRPr>
              </a:lvl1pPr>
            </a:lstStyle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January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2C62CDD-5323-0429-9184-8F2859D5E15E}"/>
              </a:ext>
            </a:extLst>
          </p:cNvPr>
          <p:cNvGrpSpPr/>
          <p:nvPr/>
        </p:nvGrpSpPr>
        <p:grpSpPr>
          <a:xfrm>
            <a:off x="9421129" y="3014861"/>
            <a:ext cx="953580" cy="1230070"/>
            <a:chOff x="9332951" y="2983628"/>
            <a:chExt cx="953580" cy="1230070"/>
          </a:xfrm>
        </p:grpSpPr>
        <p:pic>
          <p:nvPicPr>
            <p:cNvPr id="10" name="Imagen 9" descr="Logotipo&#10;&#10;Descripción generada automáticamente">
              <a:extLst>
                <a:ext uri="{FF2B5EF4-FFF2-40B4-BE49-F238E27FC236}">
                  <a16:creationId xmlns:a16="http://schemas.microsoft.com/office/drawing/2014/main" id="{AE8FFD5A-D1E5-E5F9-D105-1F7559BB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2951" y="2983628"/>
              <a:ext cx="952117" cy="952117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5F3D5152-BCBD-6298-2B04-84CBFCC80846}"/>
                </a:ext>
              </a:extLst>
            </p:cNvPr>
            <p:cNvSpPr/>
            <p:nvPr/>
          </p:nvSpPr>
          <p:spPr>
            <a:xfrm>
              <a:off x="9332951" y="3959782"/>
              <a:ext cx="953580" cy="2539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March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6ED583D-F793-9A56-B468-36DA5166737D}"/>
              </a:ext>
            </a:extLst>
          </p:cNvPr>
          <p:cNvGrpSpPr/>
          <p:nvPr/>
        </p:nvGrpSpPr>
        <p:grpSpPr>
          <a:xfrm>
            <a:off x="10596657" y="3331673"/>
            <a:ext cx="952540" cy="1251662"/>
            <a:chOff x="10617338" y="3048405"/>
            <a:chExt cx="952540" cy="1251662"/>
          </a:xfrm>
        </p:grpSpPr>
        <p:pic>
          <p:nvPicPr>
            <p:cNvPr id="12" name="Imagen 11" descr="Logotipo&#10;&#10;Descripción generada automáticamente">
              <a:extLst>
                <a:ext uri="{FF2B5EF4-FFF2-40B4-BE49-F238E27FC236}">
                  <a16:creationId xmlns:a16="http://schemas.microsoft.com/office/drawing/2014/main" id="{69BC2B77-2079-41AF-6686-1DCA83B8B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7338" y="3048405"/>
              <a:ext cx="952540" cy="952117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72B00E1-56AD-934D-2F19-E41560DEB10A}"/>
                </a:ext>
              </a:extLst>
            </p:cNvPr>
            <p:cNvSpPr txBox="1"/>
            <p:nvPr/>
          </p:nvSpPr>
          <p:spPr>
            <a:xfrm>
              <a:off x="10698776" y="4046151"/>
              <a:ext cx="789664" cy="2539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Nexa Bold" panose="02000000000000000000" pitchFamily="50" charset="0"/>
                </a:defRPr>
              </a:lvl1pPr>
            </a:lstStyle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April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9E1DF4-EFD5-D3EE-6785-329315F7B243}"/>
              </a:ext>
            </a:extLst>
          </p:cNvPr>
          <p:cNvGrpSpPr/>
          <p:nvPr/>
        </p:nvGrpSpPr>
        <p:grpSpPr>
          <a:xfrm>
            <a:off x="8167814" y="4879902"/>
            <a:ext cx="957843" cy="1270098"/>
            <a:chOff x="-945312" y="2850363"/>
            <a:chExt cx="957843" cy="1270098"/>
          </a:xfrm>
        </p:grpSpPr>
        <p:pic>
          <p:nvPicPr>
            <p:cNvPr id="19" name="Imagen 18" descr="Logotipo&#10;&#10;Descripción generada automáticamente">
              <a:extLst>
                <a:ext uri="{FF2B5EF4-FFF2-40B4-BE49-F238E27FC236}">
                  <a16:creationId xmlns:a16="http://schemas.microsoft.com/office/drawing/2014/main" id="{66BC65FA-40DD-408A-801E-0EF4543C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267" y="2850363"/>
              <a:ext cx="956798" cy="956798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F936358-E8D6-327E-5511-E2F331582A20}"/>
                </a:ext>
              </a:extLst>
            </p:cNvPr>
            <p:cNvSpPr txBox="1"/>
            <p:nvPr/>
          </p:nvSpPr>
          <p:spPr>
            <a:xfrm>
              <a:off x="-945312" y="3866545"/>
              <a:ext cx="932979" cy="2539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Nexa Bold" panose="02000000000000000000" pitchFamily="50" charset="0"/>
                </a:defRPr>
              </a:lvl1pPr>
            </a:lstStyle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May </a:t>
              </a:r>
            </a:p>
          </p:txBody>
        </p:sp>
      </p:grpSp>
      <p:sp>
        <p:nvSpPr>
          <p:cNvPr id="23" name="CuadroTexto 23">
            <a:extLst>
              <a:ext uri="{FF2B5EF4-FFF2-40B4-BE49-F238E27FC236}">
                <a16:creationId xmlns:a16="http://schemas.microsoft.com/office/drawing/2014/main" id="{29D69BCC-46C0-843A-8BA6-90AAB7771976}"/>
              </a:ext>
            </a:extLst>
          </p:cNvPr>
          <p:cNvSpPr txBox="1"/>
          <p:nvPr/>
        </p:nvSpPr>
        <p:spPr>
          <a:xfrm>
            <a:off x="10678095" y="5899917"/>
            <a:ext cx="1033200" cy="25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Nexa Bold" panose="02000000000000000000" pitchFamily="50" charset="0"/>
              </a:defRPr>
            </a:lvl1pPr>
          </a:lstStyle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8818A9C-2CF5-6091-CB6E-0078CB4464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463" y="4879902"/>
            <a:ext cx="989158" cy="9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5C0CA44F-53C4-D9C5-1510-48B4353A2219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D00FEAE6-6E4A-424B-A10D-E663B28B96B2}"/>
              </a:ext>
            </a:extLst>
          </p:cNvPr>
          <p:cNvCxnSpPr>
            <a:cxnSpLocks/>
          </p:cNvCxnSpPr>
          <p:nvPr/>
        </p:nvCxnSpPr>
        <p:spPr>
          <a:xfrm>
            <a:off x="5212549" y="5140425"/>
            <a:ext cx="1408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66E17B-E156-9683-9C22-C2EF123A9FA2}"/>
              </a:ext>
            </a:extLst>
          </p:cNvPr>
          <p:cNvSpPr txBox="1"/>
          <p:nvPr/>
        </p:nvSpPr>
        <p:spPr>
          <a:xfrm>
            <a:off x="116502" y="585089"/>
            <a:ext cx="1047832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800">
                <a:solidFill>
                  <a:schemeClr val="bg1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sz="2800" b="1" dirty="0">
                <a:latin typeface="Arial  "/>
              </a:rPr>
              <a:t>Mundo Now Audience: US HISPANIC, Bilingual/</a:t>
            </a:r>
            <a:r>
              <a:rPr lang="en-US" sz="2800" b="1" dirty="0" err="1">
                <a:latin typeface="Arial  "/>
              </a:rPr>
              <a:t>Biculturals</a:t>
            </a:r>
            <a:endParaRPr lang="en-US" sz="2800" b="1" dirty="0">
              <a:latin typeface="Arial  "/>
            </a:endParaRPr>
          </a:p>
          <a:p>
            <a:endParaRPr lang="en-US" sz="3200" b="1" dirty="0">
              <a:latin typeface="Arial  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2B0595-2402-8E9C-3A55-CA240DC50E0B}"/>
              </a:ext>
            </a:extLst>
          </p:cNvPr>
          <p:cNvSpPr txBox="1"/>
          <p:nvPr/>
        </p:nvSpPr>
        <p:spPr>
          <a:xfrm>
            <a:off x="5114167" y="396472"/>
            <a:ext cx="2180727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800">
                <a:solidFill>
                  <a:schemeClr val="bg1"/>
                </a:solidFill>
                <a:latin typeface="Nexa Bold" panose="02000000000000000000" pitchFamily="50" charset="0"/>
              </a:defRPr>
            </a:lvl1pPr>
          </a:lstStyle>
          <a:p>
            <a:endParaRPr lang="en-US" sz="3600">
              <a:latin typeface="Arial  "/>
            </a:endParaRPr>
          </a:p>
        </p:txBody>
      </p:sp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7C4BA270-E203-6F11-4917-895C9C430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7F4FBB-3233-78B9-61FC-1E9856255962}"/>
              </a:ext>
            </a:extLst>
          </p:cNvPr>
          <p:cNvSpPr txBox="1"/>
          <p:nvPr/>
        </p:nvSpPr>
        <p:spPr>
          <a:xfrm>
            <a:off x="144855" y="2704517"/>
            <a:ext cx="36086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We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advertisers use any measuring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third-party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partner of their liking. All major companies like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IAS, MOAT, DV,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Nielsen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 supported. </a:t>
            </a:r>
            <a:endParaRPr lang="en-US" sz="1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400" dirty="0">
                <a:effectLst/>
              </a:rPr>
            </a:b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our side, we use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Google Ad Manager Reporting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We can provide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Active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View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Vi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ewability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Completion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tats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many other standard metrics. </a:t>
            </a:r>
            <a:endParaRPr lang="en-US" sz="1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400" dirty="0">
                <a:effectLst/>
              </a:rPr>
            </a:b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also use Google Analytics and ComScore for traffic and audience data. </a:t>
            </a:r>
            <a:endParaRPr lang="en-US" sz="1400" dirty="0">
              <a:effectLst/>
            </a:endParaRPr>
          </a:p>
          <a:p>
            <a:br>
              <a:rPr lang="en-US" sz="1400" dirty="0"/>
            </a:br>
            <a:endParaRPr lang="en-US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6E4E94-9454-CEC0-7378-EDB37EB11C6C}"/>
              </a:ext>
            </a:extLst>
          </p:cNvPr>
          <p:cNvSpPr txBox="1"/>
          <p:nvPr/>
        </p:nvSpPr>
        <p:spPr>
          <a:xfrm>
            <a:off x="-1" y="1769477"/>
            <a:ext cx="12060821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</a:rPr>
              <a:t>Measurement capabilities range from client-preferred to industry standard. </a:t>
            </a:r>
          </a:p>
        </p:txBody>
      </p:sp>
      <p:pic>
        <p:nvPicPr>
          <p:cNvPr id="6" name="Imagen 5" descr="Hombre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2B31FED3-DBDB-5108-8411-C3BD4FE975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80" y="2746180"/>
            <a:ext cx="4172237" cy="27614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338CDF-717E-C703-CAD7-10F8368215EA}"/>
              </a:ext>
            </a:extLst>
          </p:cNvPr>
          <p:cNvSpPr txBox="1"/>
          <p:nvPr/>
        </p:nvSpPr>
        <p:spPr>
          <a:xfrm>
            <a:off x="8336888" y="2746180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SIZE OF AUDIENCE: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Unique Users: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9.8MM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Pageviews: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55MM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 on site: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1:18 average length per session</a:t>
            </a:r>
            <a:endParaRPr lang="en-US" sz="1400" b="0" dirty="0"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318B25-A95E-42D7-071E-6CDC50B4E169}"/>
              </a:ext>
            </a:extLst>
          </p:cNvPr>
          <p:cNvSpPr txBox="1"/>
          <p:nvPr/>
        </p:nvSpPr>
        <p:spPr>
          <a:xfrm>
            <a:off x="8336888" y="3921435"/>
            <a:ext cx="26177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TOTAL IMPRESSIONS:</a:t>
            </a:r>
            <a:endParaRPr lang="en-US" sz="1400" b="1" dirty="0">
              <a:solidFill>
                <a:srgbClr val="FF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Display: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 Million per Month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Video: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Million per Month</a:t>
            </a:r>
            <a:endParaRPr lang="en-US" sz="1400" b="0" dirty="0">
              <a:effectLst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273312F-1E5B-FCBA-DD10-9B2CF3E02CCF}"/>
              </a:ext>
            </a:extLst>
          </p:cNvPr>
          <p:cNvSpPr txBox="1"/>
          <p:nvPr/>
        </p:nvSpPr>
        <p:spPr>
          <a:xfrm>
            <a:off x="8336888" y="4768940"/>
            <a:ext cx="14927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CTR: </a:t>
            </a:r>
            <a:endParaRPr lang="en-US" sz="1400" b="1" dirty="0">
              <a:solidFill>
                <a:srgbClr val="FF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Display: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0.12%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Video: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0.53%</a:t>
            </a:r>
            <a:endParaRPr lang="en-US" sz="1400" b="0" dirty="0">
              <a:effectLst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4FF20A-EA35-ED9D-2AB5-816624DB4549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>
            <a:extLst>
              <a:ext uri="{FF2B5EF4-FFF2-40B4-BE49-F238E27FC236}">
                <a16:creationId xmlns:a16="http://schemas.microsoft.com/office/drawing/2014/main" id="{1548CE48-BFB2-1932-1212-96E48CC2CC79}"/>
              </a:ext>
            </a:extLst>
          </p:cNvPr>
          <p:cNvSpPr/>
          <p:nvPr/>
        </p:nvSpPr>
        <p:spPr>
          <a:xfrm>
            <a:off x="7889291" y="1596514"/>
            <a:ext cx="290063" cy="2987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E3A9A24-EA45-7767-B9E0-C341A899459F}"/>
              </a:ext>
            </a:extLst>
          </p:cNvPr>
          <p:cNvSpPr/>
          <p:nvPr/>
        </p:nvSpPr>
        <p:spPr>
          <a:xfrm>
            <a:off x="3991446" y="1640842"/>
            <a:ext cx="290063" cy="2987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540CCD5-AFBD-B293-7899-02E60BCA0AC1}"/>
              </a:ext>
            </a:extLst>
          </p:cNvPr>
          <p:cNvSpPr/>
          <p:nvPr/>
        </p:nvSpPr>
        <p:spPr>
          <a:xfrm>
            <a:off x="405249" y="1661989"/>
            <a:ext cx="290063" cy="2987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91BBBE4-D9BE-0592-DCFD-59169F14B268}"/>
              </a:ext>
            </a:extLst>
          </p:cNvPr>
          <p:cNvSpPr/>
          <p:nvPr/>
        </p:nvSpPr>
        <p:spPr>
          <a:xfrm>
            <a:off x="0" y="414775"/>
            <a:ext cx="10889673" cy="1077217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EFD1514-8F5C-A082-46DF-E8CB89017D8F}"/>
              </a:ext>
            </a:extLst>
          </p:cNvPr>
          <p:cNvSpPr txBox="1"/>
          <p:nvPr/>
        </p:nvSpPr>
        <p:spPr>
          <a:xfrm>
            <a:off x="7350129" y="1846330"/>
            <a:ext cx="3838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SOON! </a:t>
            </a:r>
          </a:p>
        </p:txBody>
      </p:sp>
      <p:pic>
        <p:nvPicPr>
          <p:cNvPr id="34" name="Imagen 33" descr="Logotipo&#10;&#10;Descripción generada automáticamente">
            <a:extLst>
              <a:ext uri="{FF2B5EF4-FFF2-40B4-BE49-F238E27FC236}">
                <a16:creationId xmlns:a16="http://schemas.microsoft.com/office/drawing/2014/main" id="{1C50E5B1-7E9B-F921-A20F-49ABA1139A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370" y="133285"/>
            <a:ext cx="1653138" cy="1652772"/>
          </a:xfrm>
          <a:prstGeom prst="rect">
            <a:avLst/>
          </a:prstGeom>
        </p:spPr>
      </p:pic>
      <p:pic>
        <p:nvPicPr>
          <p:cNvPr id="37" name="Imagen 36" descr="Imagen que contiene bola de billar, cuarto, tabla&#10;&#10;Descripción generada automáticamente">
            <a:extLst>
              <a:ext uri="{FF2B5EF4-FFF2-40B4-BE49-F238E27FC236}">
                <a16:creationId xmlns:a16="http://schemas.microsoft.com/office/drawing/2014/main" id="{9AD4FA06-0FD6-47FB-B0ED-736313A8F7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804" y="5387382"/>
            <a:ext cx="3201837" cy="99455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BD4EDB4-83FB-411A-A8F0-B8AA84A3DB08}"/>
              </a:ext>
            </a:extLst>
          </p:cNvPr>
          <p:cNvSpPr txBox="1"/>
          <p:nvPr/>
        </p:nvSpPr>
        <p:spPr>
          <a:xfrm>
            <a:off x="379608" y="1630773"/>
            <a:ext cx="318088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24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1  Multi-Channel Reach +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Custom Content Creation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 Key Verticals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4B3F996-A878-4F5E-9AD8-317460FD5D9E}"/>
              </a:ext>
            </a:extLst>
          </p:cNvPr>
          <p:cNvSpPr txBox="1"/>
          <p:nvPr/>
        </p:nvSpPr>
        <p:spPr>
          <a:xfrm>
            <a:off x="3980261" y="1591397"/>
            <a:ext cx="369795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spcBef>
                <a:spcPts val="0"/>
              </a:spcBef>
              <a:spcAft>
                <a:spcPts val="0"/>
              </a:spcAft>
              <a:defRPr sz="20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2  At Scale Display + Pre-Roll Impressions Served by Premiere AdOps Expertise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0288D96-AC33-42AD-8C70-0911C8F8B160}"/>
              </a:ext>
            </a:extLst>
          </p:cNvPr>
          <p:cNvSpPr txBox="1"/>
          <p:nvPr/>
        </p:nvSpPr>
        <p:spPr>
          <a:xfrm>
            <a:off x="3980261" y="3118641"/>
            <a:ext cx="3402999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 b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PMP Deal Integration via Google, Xandr, Pubmatic, and various SSPs.</a:t>
            </a:r>
          </a:p>
          <a:p>
            <a:endParaRPr lang="en-US" dirty="0"/>
          </a:p>
          <a:p>
            <a:r>
              <a:rPr lang="en-US" dirty="0"/>
              <a:t>Contextual Targeting (Category Targeting) via Custom Key Values.</a:t>
            </a:r>
          </a:p>
          <a:p>
            <a:endParaRPr lang="en-US" dirty="0"/>
          </a:p>
          <a:p>
            <a:r>
              <a:rPr lang="en-US" dirty="0"/>
              <a:t>Ad Position Targeting, Adhesion high viewability position &gt;90% available. </a:t>
            </a:r>
          </a:p>
          <a:p>
            <a:endParaRPr lang="en-US" dirty="0"/>
          </a:p>
          <a:p>
            <a:r>
              <a:rPr lang="en-US" dirty="0"/>
              <a:t>Maximizing CTR via Monitoring reports and targeting areas where you are performing best.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2D0A2CA-8334-4760-B3D7-D88C80E363EA}"/>
              </a:ext>
            </a:extLst>
          </p:cNvPr>
          <p:cNvSpPr txBox="1"/>
          <p:nvPr/>
        </p:nvSpPr>
        <p:spPr>
          <a:xfrm>
            <a:off x="7860409" y="1548631"/>
            <a:ext cx="347093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>
              <a:spcBef>
                <a:spcPts val="0"/>
              </a:spcBef>
              <a:spcAft>
                <a:spcPts val="0"/>
              </a:spcAft>
              <a:defRPr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3  Social Media Reach +</a:t>
            </a:r>
          </a:p>
          <a:p>
            <a:r>
              <a:rPr lang="en-US" dirty="0"/>
              <a:t>Engagement Across Mundo Ecosystem</a:t>
            </a:r>
          </a:p>
        </p:txBody>
      </p:sp>
      <p:pic>
        <p:nvPicPr>
          <p:cNvPr id="12" name="Imagen 11" descr="Personas posando por un foto&#10;&#10;Descripción generada automáticamente">
            <a:extLst>
              <a:ext uri="{FF2B5EF4-FFF2-40B4-BE49-F238E27FC236}">
                <a16:creationId xmlns:a16="http://schemas.microsoft.com/office/drawing/2014/main" id="{F552C724-AD0D-4AC6-BF22-76CB539B4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135" y="2726894"/>
            <a:ext cx="4224514" cy="239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3914E45-0343-4B89-9158-0DE4972E22D6}"/>
              </a:ext>
            </a:extLst>
          </p:cNvPr>
          <p:cNvSpPr txBox="1"/>
          <p:nvPr/>
        </p:nvSpPr>
        <p:spPr>
          <a:xfrm>
            <a:off x="208344" y="402382"/>
            <a:ext cx="10980492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4000" b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MUNDO’S THREE MEASURED PILLARS: </a:t>
            </a:r>
          </a:p>
          <a:p>
            <a:r>
              <a:rPr lang="en-US" sz="3200" dirty="0"/>
              <a:t>What Makes US Different from Competitors? </a:t>
            </a:r>
          </a:p>
        </p:txBody>
      </p:sp>
      <p:pic>
        <p:nvPicPr>
          <p:cNvPr id="36" name="Imagen 3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993173-0404-57C6-76E4-09D5166B7B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524" y="5730208"/>
            <a:ext cx="731427" cy="731427"/>
          </a:xfrm>
          <a:prstGeom prst="rect">
            <a:avLst/>
          </a:prstGeom>
        </p:spPr>
      </p:pic>
      <p:pic>
        <p:nvPicPr>
          <p:cNvPr id="39" name="Imagen 3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B19BEAE-8CC0-489E-A07F-1D8A48D0C5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0" y="3459002"/>
            <a:ext cx="804874" cy="804874"/>
          </a:xfrm>
          <a:prstGeom prst="rect">
            <a:avLst/>
          </a:prstGeom>
        </p:spPr>
      </p:pic>
      <p:pic>
        <p:nvPicPr>
          <p:cNvPr id="41" name="Imagen 4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E69E2A-E96A-20D9-E773-4A269F338C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05" y="3459002"/>
            <a:ext cx="805231" cy="804874"/>
          </a:xfrm>
          <a:prstGeom prst="rect">
            <a:avLst/>
          </a:prstGeom>
        </p:spPr>
      </p:pic>
      <p:pic>
        <p:nvPicPr>
          <p:cNvPr id="44" name="Imagen 4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A5B3996-EA97-BBFC-0B36-A9EAC2F4C2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64" y="5026868"/>
            <a:ext cx="741347" cy="741347"/>
          </a:xfrm>
          <a:prstGeom prst="rect">
            <a:avLst/>
          </a:prstGeom>
        </p:spPr>
      </p:pic>
      <p:pic>
        <p:nvPicPr>
          <p:cNvPr id="45" name="Imagen 4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F4D6AD-532E-E221-A3F9-ECCB49A34A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683" y="2731613"/>
            <a:ext cx="804874" cy="804874"/>
          </a:xfrm>
          <a:prstGeom prst="rect">
            <a:avLst/>
          </a:prstGeom>
        </p:spPr>
      </p:pic>
      <p:pic>
        <p:nvPicPr>
          <p:cNvPr id="47" name="Imagen 4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C2D2E6-760A-DEDC-DD4F-035118C584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622" y="3459002"/>
            <a:ext cx="805231" cy="804874"/>
          </a:xfrm>
          <a:prstGeom prst="rect">
            <a:avLst/>
          </a:prstGeom>
        </p:spPr>
      </p:pic>
      <p:pic>
        <p:nvPicPr>
          <p:cNvPr id="48" name="Imagen 4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1522A3E-F6D7-53A4-4B85-83EEB9D7C2B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407" y="5031828"/>
            <a:ext cx="731427" cy="731427"/>
          </a:xfrm>
          <a:prstGeom prst="rect">
            <a:avLst/>
          </a:prstGeom>
        </p:spPr>
      </p:pic>
      <p:pic>
        <p:nvPicPr>
          <p:cNvPr id="49" name="Imagen 4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3DAB387-435F-FE3F-6A91-CD023496D4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447" y="4336293"/>
            <a:ext cx="741347" cy="741347"/>
          </a:xfrm>
          <a:prstGeom prst="rect">
            <a:avLst/>
          </a:prstGeom>
        </p:spPr>
      </p:pic>
      <p:pic>
        <p:nvPicPr>
          <p:cNvPr id="50" name="Imagen 4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A14296F-A583-001C-7676-69A442FD1DB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0" y="2731613"/>
            <a:ext cx="804874" cy="804874"/>
          </a:xfrm>
          <a:prstGeom prst="rect">
            <a:avLst/>
          </a:prstGeom>
        </p:spPr>
      </p:pic>
      <p:pic>
        <p:nvPicPr>
          <p:cNvPr id="51" name="Imagen 5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0BB12BF-38B7-F35E-682C-3326B53CCC6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01" y="4344094"/>
            <a:ext cx="725073" cy="725745"/>
          </a:xfrm>
          <a:prstGeom prst="rect">
            <a:avLst/>
          </a:prstGeom>
          <a:effectLst/>
        </p:spPr>
      </p:pic>
      <p:pic>
        <p:nvPicPr>
          <p:cNvPr id="52" name="Imagen 5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9460B1F-AA8D-AAD7-85FE-1656793D980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11" y="4295220"/>
            <a:ext cx="823492" cy="823492"/>
          </a:xfrm>
          <a:prstGeom prst="rect">
            <a:avLst/>
          </a:prstGeom>
          <a:effectLst/>
        </p:spPr>
      </p:pic>
      <p:pic>
        <p:nvPicPr>
          <p:cNvPr id="53" name="Imagen 5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F643A59-129E-5AA6-CDF0-93A4A6962CB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491" y="2722304"/>
            <a:ext cx="823492" cy="823492"/>
          </a:xfrm>
          <a:prstGeom prst="rect">
            <a:avLst/>
          </a:prstGeom>
          <a:effectLst/>
        </p:spPr>
      </p:pic>
      <p:pic>
        <p:nvPicPr>
          <p:cNvPr id="54" name="Imagen 5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CAF7506-BCFA-8D38-4F3B-FC684CF982B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84" y="5026868"/>
            <a:ext cx="741347" cy="7413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239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803CB1A-0442-A81D-6F42-F834541BA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2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BDCB7DC-F802-75DB-81AB-B0AE2FD27D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089" y="960120"/>
            <a:ext cx="5897880" cy="5897880"/>
          </a:xfrm>
          <a:prstGeom prst="rect">
            <a:avLst/>
          </a:prstGeom>
        </p:spPr>
      </p:pic>
      <p:sp>
        <p:nvSpPr>
          <p:cNvPr id="4" name="CuadroTexto 8">
            <a:extLst>
              <a:ext uri="{FF2B5EF4-FFF2-40B4-BE49-F238E27FC236}">
                <a16:creationId xmlns:a16="http://schemas.microsoft.com/office/drawing/2014/main" id="{C8579DE4-EB31-567C-6A25-E841C4C13C86}"/>
              </a:ext>
            </a:extLst>
          </p:cNvPr>
          <p:cNvSpPr txBox="1"/>
          <p:nvPr/>
        </p:nvSpPr>
        <p:spPr>
          <a:xfrm>
            <a:off x="285750" y="5678477"/>
            <a:ext cx="11041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Contact: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Polsky, CRO: Apolsky@MundoNow.com</a:t>
            </a:r>
          </a:p>
        </p:txBody>
      </p:sp>
    </p:spTree>
    <p:extLst>
      <p:ext uri="{BB962C8B-B14F-4D97-AF65-F5344CB8AC3E}">
        <p14:creationId xmlns:p14="http://schemas.microsoft.com/office/powerpoint/2010/main" val="176316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>
            <a:extLst>
              <a:ext uri="{FF2B5EF4-FFF2-40B4-BE49-F238E27FC236}">
                <a16:creationId xmlns:a16="http://schemas.microsoft.com/office/drawing/2014/main" id="{E1D96D4B-0381-7A63-544D-3240D8742452}"/>
              </a:ext>
            </a:extLst>
          </p:cNvPr>
          <p:cNvSpPr/>
          <p:nvPr/>
        </p:nvSpPr>
        <p:spPr>
          <a:xfrm>
            <a:off x="7947916" y="2902654"/>
            <a:ext cx="3900977" cy="33942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B7D58FE-04D8-5CA7-7FBB-AE0CA70037A5}"/>
              </a:ext>
            </a:extLst>
          </p:cNvPr>
          <p:cNvSpPr/>
          <p:nvPr/>
        </p:nvSpPr>
        <p:spPr>
          <a:xfrm>
            <a:off x="8844" y="5431310"/>
            <a:ext cx="7767549" cy="525283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FCA8474-80F0-915F-DD44-FD6183E12412}"/>
              </a:ext>
            </a:extLst>
          </p:cNvPr>
          <p:cNvGrpSpPr/>
          <p:nvPr/>
        </p:nvGrpSpPr>
        <p:grpSpPr>
          <a:xfrm>
            <a:off x="150098" y="3393464"/>
            <a:ext cx="7241628" cy="1216360"/>
            <a:chOff x="123496" y="3701869"/>
            <a:chExt cx="7241628" cy="1216360"/>
          </a:xfrm>
        </p:grpSpPr>
        <p:pic>
          <p:nvPicPr>
            <p:cNvPr id="13" name="Imagen 12" descr="Escala de tiempo, Calendario&#10;&#10;Descripción generada automáticamente con confianza media">
              <a:extLst>
                <a:ext uri="{FF2B5EF4-FFF2-40B4-BE49-F238E27FC236}">
                  <a16:creationId xmlns:a16="http://schemas.microsoft.com/office/drawing/2014/main" id="{D7B859D9-F64C-C017-E13E-25AC3B4E1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496" y="3701869"/>
              <a:ext cx="7241628" cy="1216360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FAA43FE-CA5C-1E64-3983-FD40685DFC96}"/>
                </a:ext>
              </a:extLst>
            </p:cNvPr>
            <p:cNvSpPr/>
            <p:nvPr/>
          </p:nvSpPr>
          <p:spPr>
            <a:xfrm>
              <a:off x="1802166" y="3977195"/>
              <a:ext cx="727969" cy="577049"/>
            </a:xfrm>
            <a:custGeom>
              <a:avLst/>
              <a:gdLst>
                <a:gd name="connsiteX0" fmla="*/ 0 w 674703"/>
                <a:gd name="connsiteY0" fmla="*/ 0 h 461639"/>
                <a:gd name="connsiteX1" fmla="*/ 674703 w 674703"/>
                <a:gd name="connsiteY1" fmla="*/ 0 h 461639"/>
                <a:gd name="connsiteX2" fmla="*/ 674703 w 674703"/>
                <a:gd name="connsiteY2" fmla="*/ 461639 h 461639"/>
                <a:gd name="connsiteX3" fmla="*/ 0 w 674703"/>
                <a:gd name="connsiteY3" fmla="*/ 461639 h 461639"/>
                <a:gd name="connsiteX4" fmla="*/ 0 w 674703"/>
                <a:gd name="connsiteY4" fmla="*/ 0 h 461639"/>
                <a:gd name="connsiteX0" fmla="*/ 0 w 674703"/>
                <a:gd name="connsiteY0" fmla="*/ 0 h 461639"/>
                <a:gd name="connsiteX1" fmla="*/ 603681 w 674703"/>
                <a:gd name="connsiteY1" fmla="*/ 124287 h 461639"/>
                <a:gd name="connsiteX2" fmla="*/ 674703 w 674703"/>
                <a:gd name="connsiteY2" fmla="*/ 461639 h 461639"/>
                <a:gd name="connsiteX3" fmla="*/ 0 w 674703"/>
                <a:gd name="connsiteY3" fmla="*/ 461639 h 461639"/>
                <a:gd name="connsiteX4" fmla="*/ 0 w 674703"/>
                <a:gd name="connsiteY4" fmla="*/ 0 h 461639"/>
                <a:gd name="connsiteX0" fmla="*/ 17755 w 674703"/>
                <a:gd name="connsiteY0" fmla="*/ 0 h 532660"/>
                <a:gd name="connsiteX1" fmla="*/ 603681 w 674703"/>
                <a:gd name="connsiteY1" fmla="*/ 195308 h 532660"/>
                <a:gd name="connsiteX2" fmla="*/ 674703 w 674703"/>
                <a:gd name="connsiteY2" fmla="*/ 532660 h 532660"/>
                <a:gd name="connsiteX3" fmla="*/ 0 w 674703"/>
                <a:gd name="connsiteY3" fmla="*/ 532660 h 532660"/>
                <a:gd name="connsiteX4" fmla="*/ 17755 w 674703"/>
                <a:gd name="connsiteY4" fmla="*/ 0 h 532660"/>
                <a:gd name="connsiteX0" fmla="*/ 17755 w 674703"/>
                <a:gd name="connsiteY0" fmla="*/ 0 h 532660"/>
                <a:gd name="connsiteX1" fmla="*/ 648070 w 674703"/>
                <a:gd name="connsiteY1" fmla="*/ 124287 h 532660"/>
                <a:gd name="connsiteX2" fmla="*/ 674703 w 674703"/>
                <a:gd name="connsiteY2" fmla="*/ 532660 h 532660"/>
                <a:gd name="connsiteX3" fmla="*/ 0 w 674703"/>
                <a:gd name="connsiteY3" fmla="*/ 532660 h 532660"/>
                <a:gd name="connsiteX4" fmla="*/ 17755 w 674703"/>
                <a:gd name="connsiteY4" fmla="*/ 0 h 532660"/>
                <a:gd name="connsiteX0" fmla="*/ 35510 w 692458"/>
                <a:gd name="connsiteY0" fmla="*/ 0 h 532660"/>
                <a:gd name="connsiteX1" fmla="*/ 665825 w 692458"/>
                <a:gd name="connsiteY1" fmla="*/ 124287 h 532660"/>
                <a:gd name="connsiteX2" fmla="*/ 692458 w 692458"/>
                <a:gd name="connsiteY2" fmla="*/ 532660 h 532660"/>
                <a:gd name="connsiteX3" fmla="*/ 0 w 692458"/>
                <a:gd name="connsiteY3" fmla="*/ 461639 h 532660"/>
                <a:gd name="connsiteX4" fmla="*/ 35510 w 692458"/>
                <a:gd name="connsiteY4" fmla="*/ 0 h 532660"/>
                <a:gd name="connsiteX0" fmla="*/ 0 w 727969"/>
                <a:gd name="connsiteY0" fmla="*/ 0 h 577049"/>
                <a:gd name="connsiteX1" fmla="*/ 701336 w 727969"/>
                <a:gd name="connsiteY1" fmla="*/ 168676 h 577049"/>
                <a:gd name="connsiteX2" fmla="*/ 727969 w 727969"/>
                <a:gd name="connsiteY2" fmla="*/ 577049 h 577049"/>
                <a:gd name="connsiteX3" fmla="*/ 35511 w 727969"/>
                <a:gd name="connsiteY3" fmla="*/ 506028 h 577049"/>
                <a:gd name="connsiteX4" fmla="*/ 0 w 727969"/>
                <a:gd name="connsiteY4" fmla="*/ 0 h 5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969" h="577049">
                  <a:moveTo>
                    <a:pt x="0" y="0"/>
                  </a:moveTo>
                  <a:lnTo>
                    <a:pt x="701336" y="168676"/>
                  </a:lnTo>
                  <a:lnTo>
                    <a:pt x="727969" y="577049"/>
                  </a:lnTo>
                  <a:lnTo>
                    <a:pt x="35511" y="50602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692E6E-0DD1-07FA-23A8-0FE96E342D8B}"/>
              </a:ext>
            </a:extLst>
          </p:cNvPr>
          <p:cNvSpPr/>
          <p:nvPr/>
        </p:nvSpPr>
        <p:spPr>
          <a:xfrm>
            <a:off x="8847" y="2909810"/>
            <a:ext cx="7767550" cy="525283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0CBB5CD-6BA8-BE38-D602-782574DABA90}"/>
              </a:ext>
            </a:extLst>
          </p:cNvPr>
          <p:cNvSpPr/>
          <p:nvPr/>
        </p:nvSpPr>
        <p:spPr>
          <a:xfrm>
            <a:off x="0" y="305044"/>
            <a:ext cx="10889673" cy="897445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53DCFCA-B9C9-DBB9-DE5C-DB6A2CADC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pic>
        <p:nvPicPr>
          <p:cNvPr id="9" name="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539A1DD-E6A7-92E0-45DB-92EE92C663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521" y="1333865"/>
            <a:ext cx="2492822" cy="15714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4E79B3-21D7-8B0D-9F2D-79F8FC66FCD3}"/>
              </a:ext>
            </a:extLst>
          </p:cNvPr>
          <p:cNvSpPr txBox="1"/>
          <p:nvPr/>
        </p:nvSpPr>
        <p:spPr>
          <a:xfrm>
            <a:off x="18884" y="1318513"/>
            <a:ext cx="9701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b="1" dirty="0">
                <a:latin typeface="Arial  "/>
              </a:rPr>
              <a:t>MundoNow</a:t>
            </a:r>
            <a:r>
              <a:rPr lang="es-CO" sz="1500" dirty="0">
                <a:latin typeface="Arial  "/>
              </a:rPr>
              <a:t> has built an award-winning national reputation on our ability to reach Latino communities across America</a:t>
            </a:r>
            <a:r>
              <a:rPr lang="es-CO" sz="1500" b="1" dirty="0">
                <a:latin typeface="Arial  "/>
              </a:rPr>
              <a:t>.  </a:t>
            </a:r>
            <a:r>
              <a:rPr lang="es-CO" sz="1500" dirty="0">
                <a:latin typeface="Arial  "/>
              </a:rPr>
              <a:t>First as </a:t>
            </a:r>
            <a:r>
              <a:rPr lang="es-CO" sz="1500" i="1" dirty="0">
                <a:latin typeface="Arial  "/>
              </a:rPr>
              <a:t>MundoHispanico</a:t>
            </a:r>
            <a:r>
              <a:rPr lang="es-CO" sz="1500" dirty="0">
                <a:latin typeface="Arial  "/>
              </a:rPr>
              <a:t> and our roots as the largest Spanish-language newspaper in the Southeast to today, where </a:t>
            </a:r>
            <a:r>
              <a:rPr lang="es-CO" sz="1500" b="1" dirty="0">
                <a:latin typeface="Arial  "/>
              </a:rPr>
              <a:t>MundoNow</a:t>
            </a:r>
            <a:r>
              <a:rPr lang="es-CO" sz="1500" dirty="0">
                <a:latin typeface="Arial  "/>
              </a:rPr>
              <a:t> has evolved into the </a:t>
            </a:r>
            <a:r>
              <a:rPr lang="es-CO" sz="1500" b="1" u="sng" dirty="0">
                <a:latin typeface="Arial  "/>
              </a:rPr>
              <a:t>largest bilingual/bicultural digital O&amp;O platform in the USA</a:t>
            </a:r>
            <a:r>
              <a:rPr lang="es-CO" sz="1500" dirty="0">
                <a:latin typeface="Arial  "/>
              </a:rPr>
              <a:t>, having recently added culturally relevant content in English to its Spanish-language offering.  Ours is a platform Latinos can trust to innovate and provide information that </a:t>
            </a:r>
            <a:r>
              <a:rPr lang="es-CO" sz="1500" dirty="0">
                <a:latin typeface="Arial  "/>
                <a:cs typeface="Arial" panose="020B0604020202020204" pitchFamily="34" charset="0"/>
              </a:rPr>
              <a:t>educates</a:t>
            </a:r>
            <a:r>
              <a:rPr lang="es-CO" sz="1500" dirty="0">
                <a:latin typeface="Arial  "/>
              </a:rPr>
              <a:t>, inspires, entertains and authentically connects to the entire spectrum of today’s dynamic Latino community. </a:t>
            </a:r>
            <a:endParaRPr lang="en-US" sz="1500" dirty="0">
              <a:latin typeface="Arial  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7C376F-6664-8E4E-1A03-9F3EAE6F3357}"/>
              </a:ext>
            </a:extLst>
          </p:cNvPr>
          <p:cNvSpPr txBox="1"/>
          <p:nvPr/>
        </p:nvSpPr>
        <p:spPr>
          <a:xfrm>
            <a:off x="295160" y="5996118"/>
            <a:ext cx="590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Arial  "/>
              </a:defRPr>
            </a:lvl1pPr>
          </a:lstStyle>
          <a:p>
            <a:r>
              <a:rPr lang="es-CO" b="0" dirty="0"/>
              <a:t>In Mid-2021 </a:t>
            </a:r>
            <a:r>
              <a:rPr lang="es-CO" dirty="0"/>
              <a:t>MundoNow</a:t>
            </a:r>
            <a:r>
              <a:rPr lang="es-CO" b="0" dirty="0"/>
              <a:t> began to publish content in English.</a:t>
            </a:r>
          </a:p>
          <a:p>
            <a:r>
              <a:rPr lang="es-CO" b="0" dirty="0"/>
              <a:t>Since launch: 2MM Users per month serving 4MM pageviews. </a:t>
            </a:r>
            <a:endParaRPr lang="en-US" b="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ED1B06-CDA2-16DB-C1FA-D3936EAE16A6}"/>
              </a:ext>
            </a:extLst>
          </p:cNvPr>
          <p:cNvSpPr txBox="1"/>
          <p:nvPr/>
        </p:nvSpPr>
        <p:spPr>
          <a:xfrm>
            <a:off x="284244" y="473397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213B"/>
                </a:solidFill>
                <a:latin typeface="Arial Black" panose="020B0A04020102020204" pitchFamily="34" charset="0"/>
              </a:rPr>
              <a:t>8.5MM</a:t>
            </a:r>
            <a:endParaRPr lang="en-US" dirty="0">
              <a:solidFill>
                <a:srgbClr val="FF213B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73132F-23D0-7613-0AA2-680295F41FF4}"/>
              </a:ext>
            </a:extLst>
          </p:cNvPr>
          <p:cNvSpPr txBox="1"/>
          <p:nvPr/>
        </p:nvSpPr>
        <p:spPr>
          <a:xfrm>
            <a:off x="240166" y="5025985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latin typeface="Arial  "/>
              </a:rPr>
              <a:t>UNIQUE USERS</a:t>
            </a:r>
            <a:endParaRPr lang="en-US" sz="900" b="1" dirty="0">
              <a:latin typeface="Arial  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C40C7-03C8-174F-C81A-B0613C2BAF4A}"/>
              </a:ext>
            </a:extLst>
          </p:cNvPr>
          <p:cNvSpPr txBox="1"/>
          <p:nvPr/>
        </p:nvSpPr>
        <p:spPr>
          <a:xfrm>
            <a:off x="1706389" y="473397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213B"/>
                </a:solidFill>
                <a:latin typeface="Arial Black" panose="020B0A04020102020204" pitchFamily="34" charset="0"/>
              </a:rPr>
              <a:t>55MM+</a:t>
            </a:r>
            <a:endParaRPr lang="en-US" dirty="0">
              <a:solidFill>
                <a:srgbClr val="FF213B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A2FE220-E09F-1C67-8B4E-6BD86591ACA5}"/>
              </a:ext>
            </a:extLst>
          </p:cNvPr>
          <p:cNvSpPr txBox="1"/>
          <p:nvPr/>
        </p:nvSpPr>
        <p:spPr>
          <a:xfrm>
            <a:off x="1756388" y="5025985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latin typeface="Arial  "/>
              </a:rPr>
              <a:t>PAGE VIEWS</a:t>
            </a:r>
            <a:endParaRPr lang="en-US" sz="900" b="1" dirty="0">
              <a:latin typeface="Arial  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989A3E-F4FB-E2DE-C092-3298EB7D6AF9}"/>
              </a:ext>
            </a:extLst>
          </p:cNvPr>
          <p:cNvSpPr txBox="1"/>
          <p:nvPr/>
        </p:nvSpPr>
        <p:spPr>
          <a:xfrm>
            <a:off x="3230012" y="473397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213B"/>
                </a:solidFill>
                <a:latin typeface="Arial Black" panose="020B0A04020102020204" pitchFamily="34" charset="0"/>
              </a:rPr>
              <a:t>9.8MM</a:t>
            </a:r>
            <a:endParaRPr lang="en-US" dirty="0">
              <a:solidFill>
                <a:srgbClr val="FF213B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AD64BC-AD4E-B330-BA23-0525E516D4CB}"/>
              </a:ext>
            </a:extLst>
          </p:cNvPr>
          <p:cNvSpPr txBox="1"/>
          <p:nvPr/>
        </p:nvSpPr>
        <p:spPr>
          <a:xfrm>
            <a:off x="3116148" y="5025985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latin typeface="Arial  "/>
              </a:rPr>
              <a:t>FACEBOOK USERS</a:t>
            </a:r>
            <a:endParaRPr lang="en-US" sz="900" b="1" dirty="0">
              <a:latin typeface="Arial  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2628D59-B4F8-4D71-F97A-0214AE87D2B2}"/>
              </a:ext>
            </a:extLst>
          </p:cNvPr>
          <p:cNvSpPr txBox="1"/>
          <p:nvPr/>
        </p:nvSpPr>
        <p:spPr>
          <a:xfrm>
            <a:off x="4781029" y="47339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213B"/>
                </a:solidFill>
                <a:latin typeface="Arial Black" panose="020B0A04020102020204" pitchFamily="34" charset="0"/>
              </a:rPr>
              <a:t>570K</a:t>
            </a:r>
            <a:endParaRPr lang="en-US" dirty="0">
              <a:solidFill>
                <a:srgbClr val="FF213B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68369B1-CE0A-CA91-81D1-5DB75864CBF6}"/>
              </a:ext>
            </a:extLst>
          </p:cNvPr>
          <p:cNvSpPr txBox="1"/>
          <p:nvPr/>
        </p:nvSpPr>
        <p:spPr>
          <a:xfrm>
            <a:off x="4475916" y="5025985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latin typeface="Arial  "/>
              </a:rPr>
              <a:t>YOUTUBE FOLLOWERS</a:t>
            </a:r>
            <a:endParaRPr lang="en-US" sz="900" b="1" dirty="0">
              <a:latin typeface="Arial  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BA6E895-9650-9C3C-DEBE-2F07198283C3}"/>
              </a:ext>
            </a:extLst>
          </p:cNvPr>
          <p:cNvSpPr txBox="1"/>
          <p:nvPr/>
        </p:nvSpPr>
        <p:spPr>
          <a:xfrm>
            <a:off x="6398251" y="47339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213B"/>
                </a:solidFill>
                <a:latin typeface="Arial Black" panose="020B0A04020102020204" pitchFamily="34" charset="0"/>
              </a:rPr>
              <a:t>97%</a:t>
            </a:r>
            <a:endParaRPr lang="en-US" dirty="0">
              <a:solidFill>
                <a:srgbClr val="FF213B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96F956-5349-314D-19B3-55D3DD8C5235}"/>
              </a:ext>
            </a:extLst>
          </p:cNvPr>
          <p:cNvSpPr txBox="1"/>
          <p:nvPr/>
        </p:nvSpPr>
        <p:spPr>
          <a:xfrm>
            <a:off x="6394982" y="5025985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latin typeface="Arial  "/>
              </a:rPr>
              <a:t>MOBILE</a:t>
            </a:r>
            <a:endParaRPr lang="en-US" sz="900" b="1" dirty="0">
              <a:latin typeface="Arial  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3289CB0-6707-C310-3AA1-B535B4A05328}"/>
              </a:ext>
            </a:extLst>
          </p:cNvPr>
          <p:cNvSpPr txBox="1"/>
          <p:nvPr/>
        </p:nvSpPr>
        <p:spPr>
          <a:xfrm>
            <a:off x="427597" y="405817"/>
            <a:ext cx="970917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MISSION, PURPOSE &amp; </a:t>
            </a:r>
            <a:r>
              <a:rPr lang="en-US" sz="4400" i="1" dirty="0"/>
              <a:t>CERTIFIED</a:t>
            </a:r>
            <a:r>
              <a:rPr lang="en-US" sz="4400" dirty="0"/>
              <a:t>!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BFAB6F-4244-F488-A655-3C8DC0D9C149}"/>
              </a:ext>
            </a:extLst>
          </p:cNvPr>
          <p:cNvSpPr/>
          <p:nvPr/>
        </p:nvSpPr>
        <p:spPr>
          <a:xfrm>
            <a:off x="420847" y="2911873"/>
            <a:ext cx="438681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STATISTICS*</a:t>
            </a:r>
            <a:endParaRPr lang="es-MX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A5A583E-AE01-0E4D-C7B6-795B20E85B5C}"/>
              </a:ext>
            </a:extLst>
          </p:cNvPr>
          <p:cNvSpPr/>
          <p:nvPr/>
        </p:nvSpPr>
        <p:spPr>
          <a:xfrm>
            <a:off x="288793" y="5479670"/>
            <a:ext cx="749473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FULLY BILINGUAL,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s-MX" sz="24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4455416-A9A6-4211-765B-E867F1646EBC}"/>
              </a:ext>
            </a:extLst>
          </p:cNvPr>
          <p:cNvSpPr txBox="1"/>
          <p:nvPr/>
        </p:nvSpPr>
        <p:spPr>
          <a:xfrm>
            <a:off x="7967920" y="3077840"/>
            <a:ext cx="387516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213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CO" b="1" dirty="0">
                <a:latin typeface="Arial  "/>
              </a:rPr>
              <a:t>NOTABLE </a:t>
            </a:r>
            <a:r>
              <a:rPr lang="es-CO" b="1" dirty="0">
                <a:solidFill>
                  <a:schemeClr val="tx1"/>
                </a:solidFill>
                <a:latin typeface="Arial  "/>
              </a:rPr>
              <a:t>BRAND PARTNERS</a:t>
            </a:r>
            <a:endParaRPr lang="en-US" b="1" dirty="0">
              <a:solidFill>
                <a:schemeClr val="tx1"/>
              </a:solidFill>
              <a:latin typeface="Arial  "/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6FF98B1-6923-8CAB-AB19-19A7C243298B}"/>
              </a:ext>
            </a:extLst>
          </p:cNvPr>
          <p:cNvGrpSpPr/>
          <p:nvPr/>
        </p:nvGrpSpPr>
        <p:grpSpPr>
          <a:xfrm>
            <a:off x="7939072" y="3663917"/>
            <a:ext cx="4009151" cy="2418104"/>
            <a:chOff x="6683399" y="3308746"/>
            <a:chExt cx="5519240" cy="3328909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6204C867-6AC2-E101-4530-4D19DA826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7580" y="5165955"/>
              <a:ext cx="744106" cy="494321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5AA73997-C325-BCA8-7D2D-1047034FE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71138" y="5035383"/>
              <a:ext cx="731501" cy="688889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0F5865DC-8C6B-C5EB-7817-AF1848A4E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62149" y="3402972"/>
              <a:ext cx="1022782" cy="33240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AF116A45-2F03-2ED4-F755-DEF1169D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8037160" y="4133873"/>
              <a:ext cx="556653" cy="634789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BAA5FBF-B7DD-3202-6E32-9058D7812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2905" y="3377406"/>
              <a:ext cx="431598" cy="533508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3CB12665-72BC-82CD-C5A0-4003EF96D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26355" y="6221855"/>
              <a:ext cx="1099105" cy="33240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E828BF92-F300-9723-8132-FACEFF15D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3497" y="4305764"/>
              <a:ext cx="969181" cy="33240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3EB40F75-2168-8296-6F0C-3FBEFD694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35713" y="6190400"/>
              <a:ext cx="661218" cy="447255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7078C04C-755C-F769-BCDF-D8DD47D6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83399" y="4334700"/>
              <a:ext cx="1004241" cy="318995"/>
            </a:xfrm>
            <a:prstGeom prst="rect">
              <a:avLst/>
            </a:prstGeom>
          </p:spPr>
        </p:pic>
        <p:pic>
          <p:nvPicPr>
            <p:cNvPr id="45" name="Imagen 4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C7481609-2B81-2C1A-83CE-C61C7F987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0294" y="5155101"/>
              <a:ext cx="849651" cy="505175"/>
            </a:xfrm>
            <a:prstGeom prst="rect">
              <a:avLst/>
            </a:prstGeom>
          </p:spPr>
        </p:pic>
        <p:pic>
          <p:nvPicPr>
            <p:cNvPr id="46" name="Imagen 45" descr="Imagen que contiene firmar, dibujo, parada, señal&#10;&#10;Descripción generada automáticamente">
              <a:extLst>
                <a:ext uri="{FF2B5EF4-FFF2-40B4-BE49-F238E27FC236}">
                  <a16:creationId xmlns:a16="http://schemas.microsoft.com/office/drawing/2014/main" id="{CD1EB576-D6B3-4CDF-814F-B6C07D759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3562" y="3489541"/>
              <a:ext cx="906726" cy="318995"/>
            </a:xfrm>
            <a:prstGeom prst="rect">
              <a:avLst/>
            </a:prstGeom>
          </p:spPr>
        </p:pic>
        <p:pic>
          <p:nvPicPr>
            <p:cNvPr id="47" name="Imagen 4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CA99BCD9-8E06-D1E9-DE1A-274276D01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2727" y="4997654"/>
              <a:ext cx="743889" cy="634790"/>
            </a:xfrm>
            <a:prstGeom prst="rect">
              <a:avLst/>
            </a:prstGeom>
          </p:spPr>
        </p:pic>
        <p:pic>
          <p:nvPicPr>
            <p:cNvPr id="48" name="Imagen 47" descr="Logotipo&#10;&#10;Descripción generada automáticamente">
              <a:extLst>
                <a:ext uri="{FF2B5EF4-FFF2-40B4-BE49-F238E27FC236}">
                  <a16:creationId xmlns:a16="http://schemas.microsoft.com/office/drawing/2014/main" id="{0949F805-4547-6E66-D534-C3ED66DCE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9288" y="3351441"/>
              <a:ext cx="557601" cy="404436"/>
            </a:xfrm>
            <a:prstGeom prst="rect">
              <a:avLst/>
            </a:prstGeom>
          </p:spPr>
        </p:pic>
        <p:pic>
          <p:nvPicPr>
            <p:cNvPr id="49" name="Imagen 48" descr="Logotipo&#10;&#10;Descripción generada automáticamente">
              <a:extLst>
                <a:ext uri="{FF2B5EF4-FFF2-40B4-BE49-F238E27FC236}">
                  <a16:creationId xmlns:a16="http://schemas.microsoft.com/office/drawing/2014/main" id="{CE3BEF1C-4768-DDBC-1DDE-594C0F7A3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9464" y="4135925"/>
              <a:ext cx="540685" cy="574587"/>
            </a:xfrm>
            <a:prstGeom prst="rect">
              <a:avLst/>
            </a:prstGeom>
          </p:spPr>
        </p:pic>
        <p:pic>
          <p:nvPicPr>
            <p:cNvPr id="50" name="Imagen 49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49196AA0-61F7-494F-2EBA-C750D13A9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0530" y="6171362"/>
              <a:ext cx="824810" cy="387975"/>
            </a:xfrm>
            <a:prstGeom prst="rect">
              <a:avLst/>
            </a:prstGeom>
          </p:spPr>
        </p:pic>
        <p:pic>
          <p:nvPicPr>
            <p:cNvPr id="51" name="Imagen 50" descr="Logotipo&#10;&#10;Descripción generada automáticamente">
              <a:extLst>
                <a:ext uri="{FF2B5EF4-FFF2-40B4-BE49-F238E27FC236}">
                  <a16:creationId xmlns:a16="http://schemas.microsoft.com/office/drawing/2014/main" id="{A6859C2C-CE51-651F-D977-896E44F2B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333" y="5165955"/>
              <a:ext cx="770418" cy="433360"/>
            </a:xfrm>
            <a:prstGeom prst="rect">
              <a:avLst/>
            </a:prstGeom>
          </p:spPr>
        </p:pic>
        <p:pic>
          <p:nvPicPr>
            <p:cNvPr id="52" name="Imagen 51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2A184E54-E2F2-D9BC-4BB5-4AF4968C0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5335" y="4342549"/>
              <a:ext cx="1022782" cy="225865"/>
            </a:xfrm>
            <a:prstGeom prst="rect">
              <a:avLst/>
            </a:prstGeom>
          </p:spPr>
        </p:pic>
        <p:pic>
          <p:nvPicPr>
            <p:cNvPr id="53" name="Imagen 52" descr="Logotipo&#10;&#10;Descripción generada automáticamente">
              <a:extLst>
                <a:ext uri="{FF2B5EF4-FFF2-40B4-BE49-F238E27FC236}">
                  <a16:creationId xmlns:a16="http://schemas.microsoft.com/office/drawing/2014/main" id="{1C138A33-5A03-B722-1E8C-B21B47D2C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4532" y="5108483"/>
              <a:ext cx="808802" cy="574587"/>
            </a:xfrm>
            <a:prstGeom prst="rect">
              <a:avLst/>
            </a:prstGeom>
          </p:spPr>
        </p:pic>
        <p:pic>
          <p:nvPicPr>
            <p:cNvPr id="54" name="Imagen 53" descr="Logotipo&#10;&#10;Descripción generada automáticamente">
              <a:extLst>
                <a:ext uri="{FF2B5EF4-FFF2-40B4-BE49-F238E27FC236}">
                  <a16:creationId xmlns:a16="http://schemas.microsoft.com/office/drawing/2014/main" id="{1E894830-F26F-F633-360D-A2FB87C18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7296" y="3308746"/>
              <a:ext cx="454390" cy="603888"/>
            </a:xfrm>
            <a:prstGeom prst="rect">
              <a:avLst/>
            </a:prstGeom>
          </p:spPr>
        </p:pic>
        <p:pic>
          <p:nvPicPr>
            <p:cNvPr id="55" name="Imagen 54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A44582E8-93BE-B937-F83A-E79DB98D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8070" y="6265396"/>
              <a:ext cx="668941" cy="290990"/>
            </a:xfrm>
            <a:prstGeom prst="rect">
              <a:avLst/>
            </a:prstGeom>
          </p:spPr>
        </p:pic>
        <p:pic>
          <p:nvPicPr>
            <p:cNvPr id="56" name="Imagen 55" descr="Círculo&#10;&#10;Descripción generada automáticamente">
              <a:extLst>
                <a:ext uri="{FF2B5EF4-FFF2-40B4-BE49-F238E27FC236}">
                  <a16:creationId xmlns:a16="http://schemas.microsoft.com/office/drawing/2014/main" id="{6CEFC8D7-D030-D848-CF10-E41ED8EAE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8939" y="6037468"/>
              <a:ext cx="517305" cy="516792"/>
            </a:xfrm>
            <a:prstGeom prst="rect">
              <a:avLst/>
            </a:prstGeom>
          </p:spPr>
        </p:pic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903CD21-E5DB-40DD-297E-92C1B4B82367}"/>
              </a:ext>
            </a:extLst>
          </p:cNvPr>
          <p:cNvSpPr/>
          <p:nvPr/>
        </p:nvSpPr>
        <p:spPr>
          <a:xfrm flipV="1">
            <a:off x="7992385" y="3505965"/>
            <a:ext cx="3822390" cy="457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AB21AAE-7544-19AF-4B5D-C109313C8C37}"/>
              </a:ext>
            </a:extLst>
          </p:cNvPr>
          <p:cNvSpPr txBox="1"/>
          <p:nvPr/>
        </p:nvSpPr>
        <p:spPr>
          <a:xfrm>
            <a:off x="7887868" y="6349459"/>
            <a:ext cx="35995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 from </a:t>
            </a:r>
            <a:r>
              <a:rPr lang="en-US" sz="1100" b="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MundoNow Google Analytics</a:t>
            </a:r>
            <a:endParaRPr lang="en-US" sz="11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C86E3C-AA8C-BB84-C79E-4463E2662B07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áfico 18">
            <a:extLst>
              <a:ext uri="{FF2B5EF4-FFF2-40B4-BE49-F238E27FC236}">
                <a16:creationId xmlns:a16="http://schemas.microsoft.com/office/drawing/2014/main" id="{C7C9A722-B746-BFB6-BBE6-FD9572C3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8090" y="1547021"/>
            <a:ext cx="4366025" cy="4366025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A88A7678-1941-5E83-C410-25270822A52D}"/>
              </a:ext>
            </a:extLst>
          </p:cNvPr>
          <p:cNvSpPr/>
          <p:nvPr/>
        </p:nvSpPr>
        <p:spPr>
          <a:xfrm>
            <a:off x="6821170" y="3965106"/>
            <a:ext cx="4625576" cy="2427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C0CA44F-53C4-D9C5-1510-48B4353A2219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D00FEAE6-6E4A-424B-A10D-E663B28B96B2}"/>
              </a:ext>
            </a:extLst>
          </p:cNvPr>
          <p:cNvCxnSpPr>
            <a:cxnSpLocks/>
          </p:cNvCxnSpPr>
          <p:nvPr/>
        </p:nvCxnSpPr>
        <p:spPr>
          <a:xfrm>
            <a:off x="5212549" y="5140425"/>
            <a:ext cx="1408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38437-B551-ABC0-F343-ACD6BDD72C80}"/>
              </a:ext>
            </a:extLst>
          </p:cNvPr>
          <p:cNvSpPr txBox="1"/>
          <p:nvPr/>
        </p:nvSpPr>
        <p:spPr>
          <a:xfrm>
            <a:off x="480984" y="276403"/>
            <a:ext cx="9017346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RESPECTED VOICE </a:t>
            </a:r>
            <a:r>
              <a:rPr lang="en-US" sz="3200" u="sng" dirty="0">
                <a:latin typeface="Arial  "/>
              </a:rPr>
              <a:t>ACROSS</a:t>
            </a:r>
            <a:r>
              <a:rPr lang="en-US" sz="3200" dirty="0">
                <a:latin typeface="Arial  "/>
              </a:rPr>
              <a:t> AMERICA</a:t>
            </a:r>
          </a:p>
          <a:p>
            <a:endParaRPr lang="en-US"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66E17B-E156-9683-9C22-C2EF123A9FA2}"/>
              </a:ext>
            </a:extLst>
          </p:cNvPr>
          <p:cNvSpPr txBox="1"/>
          <p:nvPr/>
        </p:nvSpPr>
        <p:spPr>
          <a:xfrm>
            <a:off x="423694" y="722487"/>
            <a:ext cx="967692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800">
                <a:solidFill>
                  <a:schemeClr val="bg1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sz="3200" b="1" dirty="0">
                <a:latin typeface="Arial  "/>
              </a:rPr>
              <a:t>+ UPCOMING MEDIA GROWTH OUTLETS!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3429BAA9-E65F-9578-8960-7A10448AE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692" y="5823483"/>
            <a:ext cx="1920237" cy="27432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EFF7D98-CB19-CE21-9F11-9E6AD0D546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879" y="5533557"/>
            <a:ext cx="976332" cy="57288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B2FF069-92E6-4A69-D940-E32272DDCB5A}"/>
              </a:ext>
            </a:extLst>
          </p:cNvPr>
          <p:cNvSpPr txBox="1"/>
          <p:nvPr/>
        </p:nvSpPr>
        <p:spPr>
          <a:xfrm>
            <a:off x="238487" y="3792581"/>
            <a:ext cx="340344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effectLst/>
                <a:latin typeface="Nexa Light" panose="02000000000000000000" pitchFamily="50" charset="0"/>
              </a:defRPr>
            </a:lvl1pPr>
          </a:lstStyle>
          <a:p>
            <a:r>
              <a:rPr lang="en-US" sz="1600" b="1" dirty="0">
                <a:latin typeface="Arial  "/>
              </a:rPr>
              <a:t>The New York Times </a:t>
            </a:r>
            <a:r>
              <a:rPr lang="en-US" sz="1600" dirty="0">
                <a:latin typeface="Arial  "/>
              </a:rPr>
              <a:t>opened their season seven Op-Doc series with a documentary on Mundo and its approach to journalism &amp; the Hispanic community. It premiered at the Tribeca Film Festival.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2B0595-2402-8E9C-3A55-CA240DC50E0B}"/>
              </a:ext>
            </a:extLst>
          </p:cNvPr>
          <p:cNvSpPr txBox="1"/>
          <p:nvPr/>
        </p:nvSpPr>
        <p:spPr>
          <a:xfrm>
            <a:off x="5114167" y="396472"/>
            <a:ext cx="2180727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800">
                <a:solidFill>
                  <a:schemeClr val="bg1"/>
                </a:solidFill>
                <a:latin typeface="Nexa Bold" panose="02000000000000000000" pitchFamily="50" charset="0"/>
              </a:defRPr>
            </a:lvl1pPr>
          </a:lstStyle>
          <a:p>
            <a:endParaRPr lang="en-US" sz="3600" dirty="0">
              <a:latin typeface="Arial  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A0FBB5-F241-B9B7-F5D3-D701506B6B21}"/>
              </a:ext>
            </a:extLst>
          </p:cNvPr>
          <p:cNvSpPr txBox="1"/>
          <p:nvPr/>
        </p:nvSpPr>
        <p:spPr>
          <a:xfrm>
            <a:off x="304673" y="1756196"/>
            <a:ext cx="399023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effectLst/>
                <a:latin typeface="Nexa Light" panose="02000000000000000000" pitchFamily="50" charset="0"/>
              </a:defRPr>
            </a:lvl1pPr>
          </a:lstStyle>
          <a:p>
            <a:r>
              <a:rPr lang="en-US" sz="1600" dirty="0">
                <a:latin typeface="Arial  "/>
              </a:rPr>
              <a:t>Since Digital-First Platforms were allowed to compete in 2018, </a:t>
            </a:r>
            <a:r>
              <a:rPr lang="en-US" sz="1600" b="1" dirty="0">
                <a:latin typeface="Arial  "/>
              </a:rPr>
              <a:t>MundoNow</a:t>
            </a:r>
            <a:r>
              <a:rPr lang="en-US" sz="1600" dirty="0">
                <a:latin typeface="Arial  "/>
              </a:rPr>
              <a:t> has won a total 16 Emmy’s since.</a:t>
            </a:r>
          </a:p>
        </p:txBody>
      </p:sp>
      <p:pic>
        <p:nvPicPr>
          <p:cNvPr id="36" name="Google Shape;102;p3">
            <a:extLst>
              <a:ext uri="{FF2B5EF4-FFF2-40B4-BE49-F238E27FC236}">
                <a16:creationId xmlns:a16="http://schemas.microsoft.com/office/drawing/2014/main" id="{70C9776B-A89E-7CD4-06C2-CD2F0164213C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281" y="4979471"/>
            <a:ext cx="1264573" cy="12081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oogle Shape;103;p3">
            <a:extLst>
              <a:ext uri="{FF2B5EF4-FFF2-40B4-BE49-F238E27FC236}">
                <a16:creationId xmlns:a16="http://schemas.microsoft.com/office/drawing/2014/main" id="{7D30EDCB-7B41-83B8-C5EF-6ED2E6F3C531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052" y="4969522"/>
            <a:ext cx="1210248" cy="1207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Google Shape;107;p3">
            <a:extLst>
              <a:ext uri="{FF2B5EF4-FFF2-40B4-BE49-F238E27FC236}">
                <a16:creationId xmlns:a16="http://schemas.microsoft.com/office/drawing/2014/main" id="{F44E5E4D-A92B-9A5A-E0C3-1F34C69BF418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460" y="4962977"/>
            <a:ext cx="1210248" cy="1207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8C92F7DD-C96B-3A06-E86D-B24899243A3C}"/>
              </a:ext>
            </a:extLst>
          </p:cNvPr>
          <p:cNvSpPr txBox="1"/>
          <p:nvPr/>
        </p:nvSpPr>
        <p:spPr>
          <a:xfrm>
            <a:off x="7036445" y="4051435"/>
            <a:ext cx="3890945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>
              <a:defRPr sz="3600">
                <a:latin typeface="Nexa Bold" panose="02000000000000000000" pitchFamily="50" charset="0"/>
              </a:defRPr>
            </a:lvl1pPr>
          </a:lstStyle>
          <a:p>
            <a:r>
              <a:rPr lang="en-US" sz="2800" dirty="0">
                <a:latin typeface="Arial  "/>
              </a:rPr>
              <a:t>PODCAST NETWORK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156E82E-A70B-3589-1F20-107ED2537C8A}"/>
              </a:ext>
            </a:extLst>
          </p:cNvPr>
          <p:cNvSpPr txBox="1"/>
          <p:nvPr/>
        </p:nvSpPr>
        <p:spPr>
          <a:xfrm>
            <a:off x="8739041" y="4425527"/>
            <a:ext cx="270770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>
              <a:defRPr sz="3600" b="1">
                <a:solidFill>
                  <a:srgbClr val="FF213B"/>
                </a:solidFill>
                <a:latin typeface="Lemon/Milk" panose="020B08030503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 Black" panose="020B0A04020102020204" pitchFamily="34" charset="0"/>
              </a:rPr>
              <a:t>JANUARY ‘23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E3B6D13-D519-4EDC-8122-4E13513CACFB}"/>
              </a:ext>
            </a:extLst>
          </p:cNvPr>
          <p:cNvSpPr txBox="1"/>
          <p:nvPr/>
        </p:nvSpPr>
        <p:spPr>
          <a:xfrm>
            <a:off x="7036445" y="4411398"/>
            <a:ext cx="208045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>
              <a:defRPr sz="2800">
                <a:latin typeface="Nexa Bold" panose="02000000000000000000" pitchFamily="50" charset="0"/>
              </a:defRPr>
            </a:lvl1pPr>
          </a:lstStyle>
          <a:p>
            <a:r>
              <a:rPr lang="en-US" dirty="0">
                <a:latin typeface="Arial  "/>
              </a:rPr>
              <a:t>LAUNCH! </a:t>
            </a:r>
          </a:p>
        </p:txBody>
      </p:sp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7C4BA270-E203-6F11-4917-895C9C4300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8E7F2DF9-577B-3419-1557-DEDE438AD6D2}"/>
              </a:ext>
            </a:extLst>
          </p:cNvPr>
          <p:cNvSpPr/>
          <p:nvPr/>
        </p:nvSpPr>
        <p:spPr>
          <a:xfrm>
            <a:off x="-12814" y="3066165"/>
            <a:ext cx="4294908" cy="525283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578C25C-936C-3AFF-07A4-C2078441B344}"/>
              </a:ext>
            </a:extLst>
          </p:cNvPr>
          <p:cNvSpPr/>
          <p:nvPr/>
        </p:nvSpPr>
        <p:spPr>
          <a:xfrm>
            <a:off x="274723" y="3076005"/>
            <a:ext cx="256494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WARDS &amp;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B2AA4CE-75E6-51F3-2915-8E094EA1C007}"/>
              </a:ext>
            </a:extLst>
          </p:cNvPr>
          <p:cNvSpPr txBox="1"/>
          <p:nvPr/>
        </p:nvSpPr>
        <p:spPr>
          <a:xfrm>
            <a:off x="2069473" y="3067490"/>
            <a:ext cx="2735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 "/>
                <a:cs typeface="Arial" panose="020B0604020202020204" pitchFamily="34" charset="0"/>
              </a:rPr>
              <a:t>ACCOLADES</a:t>
            </a:r>
            <a:endParaRPr lang="es-MX" sz="2400" b="1">
              <a:solidFill>
                <a:schemeClr val="bg1"/>
              </a:solidFill>
              <a:latin typeface="Arial  "/>
              <a:cs typeface="Arial" panose="020B0604020202020204" pitchFamily="34" charset="0"/>
            </a:endParaRPr>
          </a:p>
        </p:txBody>
      </p:sp>
      <p:pic>
        <p:nvPicPr>
          <p:cNvPr id="39" name="Imagen 38" descr="Escala de tiempo&#10;&#10;Descripción generada automáticamente">
            <a:extLst>
              <a:ext uri="{FF2B5EF4-FFF2-40B4-BE49-F238E27FC236}">
                <a16:creationId xmlns:a16="http://schemas.microsoft.com/office/drawing/2014/main" id="{1DB3677F-77B2-CF93-FC05-44F82034397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306" y="2293395"/>
            <a:ext cx="1288896" cy="1414823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1ED630EB-B558-D8BB-8D77-45497BE0A40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1330" b="19968"/>
          <a:stretch/>
        </p:blipFill>
        <p:spPr>
          <a:xfrm>
            <a:off x="8211048" y="2237761"/>
            <a:ext cx="2805126" cy="1578852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980CA4E2-87C1-2828-2D03-4C07BEC29FB3}"/>
              </a:ext>
            </a:extLst>
          </p:cNvPr>
          <p:cNvSpPr/>
          <p:nvPr/>
        </p:nvSpPr>
        <p:spPr>
          <a:xfrm>
            <a:off x="6814373" y="1621293"/>
            <a:ext cx="151888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C1F956C-36EC-AD4C-818B-67BFD701CB53}"/>
              </a:ext>
            </a:extLst>
          </p:cNvPr>
          <p:cNvSpPr txBox="1"/>
          <p:nvPr/>
        </p:nvSpPr>
        <p:spPr>
          <a:xfrm>
            <a:off x="8222149" y="1622705"/>
            <a:ext cx="199529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 "/>
                <a:cs typeface="Arial" panose="020B0604020202020204" pitchFamily="34" charset="0"/>
              </a:rPr>
              <a:t>MARKETS</a:t>
            </a:r>
            <a:endParaRPr lang="es-MX" sz="2800" b="1">
              <a:solidFill>
                <a:srgbClr val="FF0000"/>
              </a:solidFill>
              <a:latin typeface="Arial  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E233EFD-2A4F-ADA4-156E-3E7C5EE4BA13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9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 descr="Grupo de personas posando delante de una pared&#10;&#10;Descripción generada automáticamente con confianza medi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401" y="12700"/>
            <a:ext cx="12166600" cy="6875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30624" y="2691112"/>
            <a:ext cx="3367272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68808C65-F49E-8E5F-B5F3-343B311D1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14" y="426724"/>
            <a:ext cx="2090439" cy="20899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54C8F66-F618-4CCD-79A3-53AA35A3D8B6}"/>
              </a:ext>
            </a:extLst>
          </p:cNvPr>
          <p:cNvSpPr txBox="1"/>
          <p:nvPr/>
        </p:nvSpPr>
        <p:spPr>
          <a:xfrm>
            <a:off x="6835344" y="869051"/>
            <a:ext cx="306182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 "/>
              </a:rPr>
              <a:t>LIFESTYLE </a:t>
            </a:r>
          </a:p>
          <a:p>
            <a:r>
              <a:rPr lang="en-US" sz="3200" b="1" dirty="0">
                <a:latin typeface="Arial  "/>
              </a:rPr>
              <a:t>VERTICALS</a:t>
            </a:r>
          </a:p>
        </p:txBody>
      </p:sp>
      <p:pic>
        <p:nvPicPr>
          <p:cNvPr id="23" name="Imagen 2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5853A27-2915-5F34-6A4A-1B5514760F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294" y="1487282"/>
            <a:ext cx="731427" cy="731427"/>
          </a:xfrm>
          <a:prstGeom prst="rect">
            <a:avLst/>
          </a:prstGeom>
        </p:spPr>
      </p:pic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BDEC3BC-1FAD-1958-4E02-5756DEDCE5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23" y="1116921"/>
            <a:ext cx="804874" cy="804874"/>
          </a:xfrm>
          <a:prstGeom prst="rect">
            <a:avLst/>
          </a:prstGeom>
        </p:spPr>
      </p:pic>
      <p:pic>
        <p:nvPicPr>
          <p:cNvPr id="25" name="Imagen 2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653564F-B9B2-DCEA-D34F-E03BA58CBE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249" y="1519358"/>
            <a:ext cx="805231" cy="804874"/>
          </a:xfrm>
          <a:prstGeom prst="rect">
            <a:avLst/>
          </a:prstGeom>
        </p:spPr>
      </p:pic>
      <p:pic>
        <p:nvPicPr>
          <p:cNvPr id="27" name="Imagen 2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4A7BAEE-71EF-11EC-58F2-339300240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500" y="1065086"/>
            <a:ext cx="741347" cy="741347"/>
          </a:xfrm>
          <a:prstGeom prst="rect">
            <a:avLst/>
          </a:prstGeom>
        </p:spPr>
      </p:pic>
      <p:pic>
        <p:nvPicPr>
          <p:cNvPr id="28" name="Imagen 2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47E038B-2022-461D-42E1-1C5E16B3F0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606" y="466614"/>
            <a:ext cx="804874" cy="804874"/>
          </a:xfrm>
          <a:prstGeom prst="rect">
            <a:avLst/>
          </a:prstGeom>
        </p:spPr>
      </p:pic>
      <p:pic>
        <p:nvPicPr>
          <p:cNvPr id="29" name="Imagen 2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F35BABD-252C-BB39-7E7E-75DFB59772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761" y="1033322"/>
            <a:ext cx="805231" cy="804874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A5C1629-C2C7-45CB-C76B-740ECC69A2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500" y="1937076"/>
            <a:ext cx="731427" cy="731427"/>
          </a:xfrm>
          <a:prstGeom prst="rect">
            <a:avLst/>
          </a:prstGeom>
        </p:spPr>
      </p:pic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CA47A6C-01E3-DBF5-C7B5-DB01107A3A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927" y="623166"/>
            <a:ext cx="741347" cy="741347"/>
          </a:xfrm>
          <a:prstGeom prst="rect">
            <a:avLst/>
          </a:prstGeom>
        </p:spPr>
      </p:pic>
      <p:pic>
        <p:nvPicPr>
          <p:cNvPr id="34" name="Imagen 3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4DD11E6-80A5-83DD-601F-F2D3C03FB85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503" y="445140"/>
            <a:ext cx="804874" cy="804874"/>
          </a:xfrm>
          <a:prstGeom prst="rect">
            <a:avLst/>
          </a:prstGeom>
        </p:spPr>
      </p:pic>
      <p:pic>
        <p:nvPicPr>
          <p:cNvPr id="19" name="Imagen 1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564AFE0-A05E-3542-D46E-47405C0BD45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490" y="656297"/>
            <a:ext cx="725073" cy="725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9486A81-9ABB-2E7B-E74E-32CFC6BFF90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630" y="2112828"/>
            <a:ext cx="823492" cy="823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3327419-9AAC-8C47-80C7-108DE2090CC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330" y="-7108"/>
            <a:ext cx="823492" cy="823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F39E9C5-9638-F188-B446-61CD2597DB6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490" y="1519358"/>
            <a:ext cx="741347" cy="741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54D588-9677-F0D0-22DA-B0CC55094B8D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F6B5820-B581-6CC6-1629-385E21229539}"/>
              </a:ext>
            </a:extLst>
          </p:cNvPr>
          <p:cNvSpPr/>
          <p:nvPr/>
        </p:nvSpPr>
        <p:spPr>
          <a:xfrm>
            <a:off x="11216" y="191478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7481611" y="1394818"/>
            <a:ext cx="606364" cy="332844"/>
          </a:xfrm>
          <a:prstGeom prst="roundRect">
            <a:avLst>
              <a:gd name="adj" fmla="val 16667"/>
            </a:avLst>
          </a:prstGeom>
          <a:solidFill>
            <a:srgbClr val="FFFFF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498377" y="1422169"/>
            <a:ext cx="424776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Arial  "/>
                <a:sym typeface="Arial"/>
              </a:rPr>
              <a:t>100% SOV, Prominent Video Placement, Custom Content - Articles &amp; Videos, Display &amp; Pre-Roll all share a role in effective content vertical sponsorship.</a:t>
            </a:r>
            <a:endParaRPr sz="2000" i="0" u="none" strike="noStrike" dirty="0">
              <a:solidFill>
                <a:srgbClr val="000000"/>
              </a:solidFill>
              <a:latin typeface="Arial  "/>
              <a:sym typeface="Arial"/>
            </a:endParaRPr>
          </a:p>
        </p:txBody>
      </p:sp>
      <p:pic>
        <p:nvPicPr>
          <p:cNvPr id="180" name="Google Shape;180;p8" descr="Interfaz de usuario gráfica, Sitio web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949" y="1437305"/>
            <a:ext cx="2735466" cy="50913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C79E01D-37D2-2A96-C4E8-3240E052AC43}"/>
              </a:ext>
            </a:extLst>
          </p:cNvPr>
          <p:cNvSpPr txBox="1"/>
          <p:nvPr/>
        </p:nvSpPr>
        <p:spPr>
          <a:xfrm>
            <a:off x="0" y="405907"/>
            <a:ext cx="1020699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400" dirty="0">
                <a:latin typeface="Arial  "/>
              </a:rPr>
              <a:t>VERTICAL SPONSORSHIP: </a:t>
            </a:r>
            <a:r>
              <a:rPr lang="en-US" sz="2400" i="1" dirty="0">
                <a:latin typeface="Arial  "/>
              </a:rPr>
              <a:t>What Does This Look Like? </a:t>
            </a:r>
          </a:p>
        </p:txBody>
      </p:sp>
      <p:pic>
        <p:nvPicPr>
          <p:cNvPr id="28" name="Imagen 2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19E4135-CF4E-1113-A6CB-F8D26579BB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75" y="1437305"/>
            <a:ext cx="2735466" cy="5091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1CB7F244-A1B6-B32A-C53C-886068E46C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CCE0B84-1C41-81DB-6E90-A2D6CBC1C8B0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C157E1A-4345-B24C-0DB9-8E744B4D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61" y="3138517"/>
            <a:ext cx="2766674" cy="33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3712444-616D-6014-AC04-C0FDC8A99255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3560F8-24AA-7ED3-0CAA-406334FD8F5A}"/>
              </a:ext>
            </a:extLst>
          </p:cNvPr>
          <p:cNvSpPr txBox="1"/>
          <p:nvPr/>
        </p:nvSpPr>
        <p:spPr>
          <a:xfrm>
            <a:off x="6096000" y="1946489"/>
            <a:ext cx="565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 "/>
              </a:rPr>
              <a:t>Based in Atlanta, a content production capital, </a:t>
            </a:r>
            <a:r>
              <a:rPr lang="en-US" sz="2000" b="1" dirty="0">
                <a:latin typeface="Arial  "/>
              </a:rPr>
              <a:t>MundoNow</a:t>
            </a:r>
            <a:r>
              <a:rPr lang="en-US" sz="2000" dirty="0">
                <a:latin typeface="Arial  "/>
              </a:rPr>
              <a:t> is primed to deliver custom content across a myriad of content verticals.</a:t>
            </a:r>
          </a:p>
        </p:txBody>
      </p:sp>
      <p:pic>
        <p:nvPicPr>
          <p:cNvPr id="4" name="Imagen 3" descr="Imagen que contiene frente, mujer, tabla, cámara&#10;&#10;Descripción generada automáticamente">
            <a:extLst>
              <a:ext uri="{FF2B5EF4-FFF2-40B4-BE49-F238E27FC236}">
                <a16:creationId xmlns:a16="http://schemas.microsoft.com/office/drawing/2014/main" id="{8363F144-439A-2FAD-4AC5-766857FD4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4672"/>
            <a:ext cx="5651500" cy="5603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15">
            <a:extLst>
              <a:ext uri="{FF2B5EF4-FFF2-40B4-BE49-F238E27FC236}">
                <a16:creationId xmlns:a16="http://schemas.microsoft.com/office/drawing/2014/main" id="{58E6BF79-0D95-226F-DCE0-4F3CAB6753E0}"/>
              </a:ext>
            </a:extLst>
          </p:cNvPr>
          <p:cNvSpPr txBox="1"/>
          <p:nvPr/>
        </p:nvSpPr>
        <p:spPr>
          <a:xfrm>
            <a:off x="148590" y="471923"/>
            <a:ext cx="100469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  "/>
              </a:rPr>
              <a:t>BRANDED CONTENT CAPABILITIES &amp; OPPS</a:t>
            </a:r>
            <a:endParaRPr lang="en-US" sz="3600" b="1" dirty="0">
              <a:solidFill>
                <a:schemeClr val="bg1"/>
              </a:solidFill>
              <a:latin typeface="Arial  "/>
            </a:endParaRP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AD926454-FC78-3ECA-AECC-C3DC0EC923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pic>
        <p:nvPicPr>
          <p:cNvPr id="11" name="Imagen 10" descr="Un grupo de personas frente a una mesa con comida&#10;&#10;Descripción generada automáticamente">
            <a:extLst>
              <a:ext uri="{FF2B5EF4-FFF2-40B4-BE49-F238E27FC236}">
                <a16:creationId xmlns:a16="http://schemas.microsoft.com/office/drawing/2014/main" id="{1E72F301-F27F-AD96-FEAD-70A9FECA78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85" y="3056068"/>
            <a:ext cx="2147888" cy="1312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exterior, persona, sostener, joven&#10;&#10;Descripción generada automáticamente">
            <a:extLst>
              <a:ext uri="{FF2B5EF4-FFF2-40B4-BE49-F238E27FC236}">
                <a16:creationId xmlns:a16="http://schemas.microsoft.com/office/drawing/2014/main" id="{1F2D608C-CDDE-CDC1-71F5-FE56E73141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208" y="3030182"/>
            <a:ext cx="2149475" cy="1309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Captura de pantalla de un celular con la imagen de una persona&#10;&#10;Descripción generada automáticamente">
            <a:extLst>
              <a:ext uri="{FF2B5EF4-FFF2-40B4-BE49-F238E27FC236}">
                <a16:creationId xmlns:a16="http://schemas.microsoft.com/office/drawing/2014/main" id="{D149D3BB-675F-E41B-9A5B-7C143BC494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85" y="4508299"/>
            <a:ext cx="2147888" cy="1334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hotdog en la mano&#10;&#10;Descripción generada automáticamente con confianza media">
            <a:extLst>
              <a:ext uri="{FF2B5EF4-FFF2-40B4-BE49-F238E27FC236}">
                <a16:creationId xmlns:a16="http://schemas.microsoft.com/office/drawing/2014/main" id="{D1CC0D10-ED0A-0B94-30E1-BBCA61FA00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208" y="4585222"/>
            <a:ext cx="2215994" cy="12576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D42004E-5FC6-D1E1-9CB5-C5D3A6E8B24D}"/>
              </a:ext>
            </a:extLst>
          </p:cNvPr>
          <p:cNvSpPr/>
          <p:nvPr/>
        </p:nvSpPr>
        <p:spPr>
          <a:xfrm>
            <a:off x="-1" y="6622742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1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3712444-616D-6014-AC04-C0FDC8A99255}"/>
              </a:ext>
            </a:extLst>
          </p:cNvPr>
          <p:cNvSpPr/>
          <p:nvPr/>
        </p:nvSpPr>
        <p:spPr>
          <a:xfrm>
            <a:off x="-1" y="293717"/>
            <a:ext cx="10889673" cy="100791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CuadroTexto 15">
            <a:extLst>
              <a:ext uri="{FF2B5EF4-FFF2-40B4-BE49-F238E27FC236}">
                <a16:creationId xmlns:a16="http://schemas.microsoft.com/office/drawing/2014/main" id="{58E6BF79-0D95-226F-DCE0-4F3CAB6753E0}"/>
              </a:ext>
            </a:extLst>
          </p:cNvPr>
          <p:cNvSpPr txBox="1"/>
          <p:nvPr/>
        </p:nvSpPr>
        <p:spPr>
          <a:xfrm>
            <a:off x="35426" y="456749"/>
            <a:ext cx="100469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  "/>
              </a:rPr>
              <a:t>2022 BRANDED CONTENT PARTNERS </a:t>
            </a:r>
            <a:endParaRPr lang="en-US" sz="2400" b="1" dirty="0">
              <a:solidFill>
                <a:schemeClr val="bg1"/>
              </a:solidFill>
              <a:latin typeface="Arial  "/>
            </a:endParaRP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AD926454-FC78-3ECA-AECC-C3DC0EC92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20" y="-31297"/>
            <a:ext cx="1653138" cy="165277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D78351-59F9-A8E0-D6E7-159A1C8C6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2" y="1875071"/>
            <a:ext cx="3566749" cy="20426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4505A8E-F922-B006-1633-DC56834458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51" y="4043844"/>
            <a:ext cx="3652727" cy="20918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75EA924-17D5-CA14-9592-C4A0461B19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386" y="1816305"/>
            <a:ext cx="3701010" cy="209187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9215B3E-4C07-625F-3B3A-AB43A7A8D1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880" y="4009646"/>
            <a:ext cx="3652727" cy="20918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883081-28A1-9EFB-52DC-C43980DF7B28}"/>
              </a:ext>
            </a:extLst>
          </p:cNvPr>
          <p:cNvSpPr/>
          <p:nvPr/>
        </p:nvSpPr>
        <p:spPr>
          <a:xfrm>
            <a:off x="771515" y="4318850"/>
            <a:ext cx="2989296" cy="13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F7A23D8B-60EA-A486-9357-E6F3CF340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52" y="4242865"/>
            <a:ext cx="2989297" cy="14561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7CC6944-51C7-FF81-B010-6B5349801DBB}"/>
              </a:ext>
            </a:extLst>
          </p:cNvPr>
          <p:cNvSpPr/>
          <p:nvPr/>
        </p:nvSpPr>
        <p:spPr>
          <a:xfrm>
            <a:off x="4522260" y="2303124"/>
            <a:ext cx="2797246" cy="96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548FD17-E158-F995-E9E9-CC863B279AD1}"/>
              </a:ext>
            </a:extLst>
          </p:cNvPr>
          <p:cNvSpPr/>
          <p:nvPr/>
        </p:nvSpPr>
        <p:spPr>
          <a:xfrm>
            <a:off x="4483444" y="4477408"/>
            <a:ext cx="2797246" cy="96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50FC169-B9A3-2615-94A1-9334E2C6CB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217" y="1862099"/>
            <a:ext cx="3291220" cy="187529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B8179753-71AF-C16B-08EF-91F9B7B4D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7116" y="4473218"/>
            <a:ext cx="2625031" cy="8448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8C17AB1-A394-8D38-A1B6-B1AF3D632F61}"/>
              </a:ext>
            </a:extLst>
          </p:cNvPr>
          <p:cNvSpPr txBox="1"/>
          <p:nvPr/>
        </p:nvSpPr>
        <p:spPr>
          <a:xfrm>
            <a:off x="8049650" y="1869427"/>
            <a:ext cx="3576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 "/>
              </a:rPr>
              <a:t>MundoNow</a:t>
            </a:r>
            <a:r>
              <a:rPr lang="en-US" sz="2000" dirty="0">
                <a:latin typeface="Arial  "/>
              </a:rPr>
              <a:t> has started 2022 strong with branded custom content deals with </a:t>
            </a:r>
            <a:r>
              <a:rPr lang="en-US" sz="2000" b="1" dirty="0">
                <a:latin typeface="Arial  "/>
              </a:rPr>
              <a:t>Rocket Mortgage</a:t>
            </a:r>
            <a:r>
              <a:rPr lang="en-US" sz="2000" dirty="0">
                <a:latin typeface="Arial  "/>
              </a:rPr>
              <a:t>, </a:t>
            </a:r>
            <a:r>
              <a:rPr lang="en-US" sz="2000" b="1" dirty="0">
                <a:latin typeface="Arial  "/>
              </a:rPr>
              <a:t>Coke</a:t>
            </a:r>
            <a:r>
              <a:rPr lang="en-US" sz="2000" dirty="0">
                <a:latin typeface="Arial  "/>
              </a:rPr>
              <a:t>, </a:t>
            </a:r>
            <a:r>
              <a:rPr lang="en-US" sz="2000" b="1" dirty="0">
                <a:latin typeface="Arial  "/>
              </a:rPr>
              <a:t>Crest</a:t>
            </a:r>
            <a:r>
              <a:rPr lang="en-US" sz="2000" dirty="0">
                <a:latin typeface="Arial  "/>
              </a:rPr>
              <a:t> and </a:t>
            </a:r>
            <a:r>
              <a:rPr lang="en-US" sz="2000" b="1" dirty="0">
                <a:latin typeface="Arial  "/>
              </a:rPr>
              <a:t>Verizon, </a:t>
            </a:r>
            <a:r>
              <a:rPr lang="en-US" sz="2000" dirty="0">
                <a:latin typeface="Arial  "/>
              </a:rPr>
              <a:t>producing video &amp; articles bilingually.  </a:t>
            </a:r>
          </a:p>
          <a:p>
            <a:endParaRPr lang="en-US" sz="2000" dirty="0">
              <a:latin typeface="Arial  "/>
            </a:endParaRPr>
          </a:p>
          <a:p>
            <a:r>
              <a:rPr lang="en-US" sz="2000" dirty="0">
                <a:latin typeface="Arial  "/>
              </a:rPr>
              <a:t>In the case of Rocket Mortgage, Crest and Verizon, </a:t>
            </a:r>
            <a:r>
              <a:rPr lang="en-US" sz="2000" b="1" dirty="0">
                <a:latin typeface="Arial  "/>
              </a:rPr>
              <a:t>MundoNow</a:t>
            </a:r>
            <a:r>
              <a:rPr lang="en-US" sz="2000" dirty="0">
                <a:latin typeface="Arial  "/>
              </a:rPr>
              <a:t> launched new content verticals for the brands in the for of </a:t>
            </a:r>
            <a:r>
              <a:rPr lang="en-US" sz="2000" b="1" i="1" dirty="0">
                <a:latin typeface="Arial  "/>
              </a:rPr>
              <a:t>Casa</a:t>
            </a:r>
            <a:r>
              <a:rPr lang="en-US" sz="2000" dirty="0">
                <a:latin typeface="Arial  "/>
              </a:rPr>
              <a:t>, </a:t>
            </a:r>
            <a:r>
              <a:rPr lang="en-US" sz="2000" b="1" i="1" dirty="0">
                <a:latin typeface="Arial  "/>
              </a:rPr>
              <a:t>Tech</a:t>
            </a:r>
            <a:r>
              <a:rPr lang="en-US" sz="2000" dirty="0">
                <a:latin typeface="Arial  "/>
              </a:rPr>
              <a:t> and </a:t>
            </a:r>
            <a:r>
              <a:rPr lang="en-US" sz="2000" b="1" i="1" dirty="0">
                <a:latin typeface="Arial  "/>
              </a:rPr>
              <a:t>The</a:t>
            </a:r>
            <a:r>
              <a:rPr lang="en-US" sz="2000" i="1" dirty="0">
                <a:latin typeface="Arial  "/>
              </a:rPr>
              <a:t> </a:t>
            </a:r>
            <a:r>
              <a:rPr lang="en-US" sz="2000" b="1" i="1" dirty="0">
                <a:latin typeface="Arial  "/>
              </a:rPr>
              <a:t>Latina Mom Archive</a:t>
            </a:r>
            <a:r>
              <a:rPr lang="en-US" sz="2000" b="1" dirty="0">
                <a:latin typeface="Arial  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A6413E-DC8B-42CB-11A3-5F0253C3F593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7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mujer con cabello largo&#10;&#10;Descripción generada automáticamente">
            <a:extLst>
              <a:ext uri="{FF2B5EF4-FFF2-40B4-BE49-F238E27FC236}">
                <a16:creationId xmlns:a16="http://schemas.microsoft.com/office/drawing/2014/main" id="{A39B97ED-7634-4E44-E2FE-ECE1F2684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7B05AEA6-FB29-DE06-5613-8C02D2BA9E2A}"/>
              </a:ext>
            </a:extLst>
          </p:cNvPr>
          <p:cNvSpPr/>
          <p:nvPr/>
        </p:nvSpPr>
        <p:spPr>
          <a:xfrm>
            <a:off x="7010400" y="228600"/>
            <a:ext cx="5562600" cy="7169152"/>
          </a:xfrm>
          <a:custGeom>
            <a:avLst/>
            <a:gdLst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0 w 5990577"/>
              <a:gd name="connsiteY3" fmla="*/ 6788722 h 6788722"/>
              <a:gd name="connsiteX4" fmla="*/ 0 w 5990577"/>
              <a:gd name="connsiteY4" fmla="*/ 0 h 6788722"/>
              <a:gd name="connsiteX0" fmla="*/ 0 w 5990577"/>
              <a:gd name="connsiteY0" fmla="*/ 0 h 6788722"/>
              <a:gd name="connsiteX1" fmla="*/ 5990577 w 5990577"/>
              <a:gd name="connsiteY1" fmla="*/ 0 h 6788722"/>
              <a:gd name="connsiteX2" fmla="*/ 5990577 w 5990577"/>
              <a:gd name="connsiteY2" fmla="*/ 6788722 h 6788722"/>
              <a:gd name="connsiteX3" fmla="*/ 485775 w 5990577"/>
              <a:gd name="connsiteY3" fmla="*/ 6712522 h 6788722"/>
              <a:gd name="connsiteX4" fmla="*/ 0 w 5990577"/>
              <a:gd name="connsiteY4" fmla="*/ 0 h 6788722"/>
              <a:gd name="connsiteX0" fmla="*/ 0 w 6800202"/>
              <a:gd name="connsiteY0" fmla="*/ 38100 h 6788722"/>
              <a:gd name="connsiteX1" fmla="*/ 6800202 w 6800202"/>
              <a:gd name="connsiteY1" fmla="*/ 0 h 6788722"/>
              <a:gd name="connsiteX2" fmla="*/ 6800202 w 6800202"/>
              <a:gd name="connsiteY2" fmla="*/ 6788722 h 6788722"/>
              <a:gd name="connsiteX3" fmla="*/ 1295400 w 6800202"/>
              <a:gd name="connsiteY3" fmla="*/ 6712522 h 6788722"/>
              <a:gd name="connsiteX4" fmla="*/ 0 w 6800202"/>
              <a:gd name="connsiteY4" fmla="*/ 38100 h 6788722"/>
              <a:gd name="connsiteX0" fmla="*/ 1783645 w 5504802"/>
              <a:gd name="connsiteY0" fmla="*/ 890931 h 6788722"/>
              <a:gd name="connsiteX1" fmla="*/ 5504802 w 5504802"/>
              <a:gd name="connsiteY1" fmla="*/ 0 h 6788722"/>
              <a:gd name="connsiteX2" fmla="*/ 5504802 w 5504802"/>
              <a:gd name="connsiteY2" fmla="*/ 6788722 h 6788722"/>
              <a:gd name="connsiteX3" fmla="*/ 0 w 5504802"/>
              <a:gd name="connsiteY3" fmla="*/ 6712522 h 6788722"/>
              <a:gd name="connsiteX4" fmla="*/ 1783645 w 5504802"/>
              <a:gd name="connsiteY4" fmla="*/ 890931 h 6788722"/>
              <a:gd name="connsiteX0" fmla="*/ 2183921 w 5905078"/>
              <a:gd name="connsiteY0" fmla="*/ 890931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183921 w 5905078"/>
              <a:gd name="connsiteY4" fmla="*/ 890931 h 6788722"/>
              <a:gd name="connsiteX0" fmla="*/ 2183921 w 5905078"/>
              <a:gd name="connsiteY0" fmla="*/ 890931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183921 w 5905078"/>
              <a:gd name="connsiteY4" fmla="*/ 890931 h 6788722"/>
              <a:gd name="connsiteX0" fmla="*/ 2864888 w 5905078"/>
              <a:gd name="connsiteY0" fmla="*/ 161614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2864888 w 5905078"/>
              <a:gd name="connsiteY4" fmla="*/ 161614 h 6788722"/>
              <a:gd name="connsiteX0" fmla="*/ 445282 w 5905078"/>
              <a:gd name="connsiteY0" fmla="*/ 137304 h 6788722"/>
              <a:gd name="connsiteX1" fmla="*/ 5905078 w 5905078"/>
              <a:gd name="connsiteY1" fmla="*/ 0 h 6788722"/>
              <a:gd name="connsiteX2" fmla="*/ 5905078 w 5905078"/>
              <a:gd name="connsiteY2" fmla="*/ 6788722 h 6788722"/>
              <a:gd name="connsiteX3" fmla="*/ 0 w 5905078"/>
              <a:gd name="connsiteY3" fmla="*/ 5270235 h 6788722"/>
              <a:gd name="connsiteX4" fmla="*/ 445282 w 5905078"/>
              <a:gd name="connsiteY4" fmla="*/ 137304 h 6788722"/>
              <a:gd name="connsiteX0" fmla="*/ 0 w 5459796"/>
              <a:gd name="connsiteY0" fmla="*/ 137304 h 6788722"/>
              <a:gd name="connsiteX1" fmla="*/ 5459796 w 5459796"/>
              <a:gd name="connsiteY1" fmla="*/ 0 h 6788722"/>
              <a:gd name="connsiteX2" fmla="*/ 5459796 w 5459796"/>
              <a:gd name="connsiteY2" fmla="*/ 6788722 h 6788722"/>
              <a:gd name="connsiteX3" fmla="*/ 467504 w 5459796"/>
              <a:gd name="connsiteY3" fmla="*/ 5403944 h 6788722"/>
              <a:gd name="connsiteX4" fmla="*/ 0 w 5459796"/>
              <a:gd name="connsiteY4" fmla="*/ 137304 h 6788722"/>
              <a:gd name="connsiteX0" fmla="*/ 0 w 6184229"/>
              <a:gd name="connsiteY0" fmla="*/ 185925 h 6788722"/>
              <a:gd name="connsiteX1" fmla="*/ 6184229 w 6184229"/>
              <a:gd name="connsiteY1" fmla="*/ 0 h 6788722"/>
              <a:gd name="connsiteX2" fmla="*/ 6184229 w 6184229"/>
              <a:gd name="connsiteY2" fmla="*/ 6788722 h 6788722"/>
              <a:gd name="connsiteX3" fmla="*/ 1191937 w 6184229"/>
              <a:gd name="connsiteY3" fmla="*/ 5403944 h 6788722"/>
              <a:gd name="connsiteX4" fmla="*/ 0 w 6184229"/>
              <a:gd name="connsiteY4" fmla="*/ 185925 h 6788722"/>
              <a:gd name="connsiteX0" fmla="*/ 0 w 6184229"/>
              <a:gd name="connsiteY0" fmla="*/ 15751 h 6618548"/>
              <a:gd name="connsiteX1" fmla="*/ 5865478 w 6184229"/>
              <a:gd name="connsiteY1" fmla="*/ 0 h 6618548"/>
              <a:gd name="connsiteX2" fmla="*/ 6184229 w 6184229"/>
              <a:gd name="connsiteY2" fmla="*/ 6618548 h 6618548"/>
              <a:gd name="connsiteX3" fmla="*/ 1191937 w 6184229"/>
              <a:gd name="connsiteY3" fmla="*/ 5233770 h 6618548"/>
              <a:gd name="connsiteX4" fmla="*/ 0 w 6184229"/>
              <a:gd name="connsiteY4" fmla="*/ 15751 h 6618548"/>
              <a:gd name="connsiteX0" fmla="*/ 0 w 5865478"/>
              <a:gd name="connsiteY0" fmla="*/ 15751 h 6582082"/>
              <a:gd name="connsiteX1" fmla="*/ 5865478 w 5865478"/>
              <a:gd name="connsiteY1" fmla="*/ 0 h 6582082"/>
              <a:gd name="connsiteX2" fmla="*/ 5735081 w 5865478"/>
              <a:gd name="connsiteY2" fmla="*/ 6582082 h 6582082"/>
              <a:gd name="connsiteX3" fmla="*/ 1191937 w 5865478"/>
              <a:gd name="connsiteY3" fmla="*/ 5233770 h 6582082"/>
              <a:gd name="connsiteX4" fmla="*/ 0 w 5865478"/>
              <a:gd name="connsiteY4" fmla="*/ 15751 h 6582082"/>
              <a:gd name="connsiteX0" fmla="*/ 0 w 6227696"/>
              <a:gd name="connsiteY0" fmla="*/ 15751 h 6703635"/>
              <a:gd name="connsiteX1" fmla="*/ 5865478 w 6227696"/>
              <a:gd name="connsiteY1" fmla="*/ 0 h 6703635"/>
              <a:gd name="connsiteX2" fmla="*/ 6227696 w 6227696"/>
              <a:gd name="connsiteY2" fmla="*/ 6703635 h 6703635"/>
              <a:gd name="connsiteX3" fmla="*/ 1191937 w 6227696"/>
              <a:gd name="connsiteY3" fmla="*/ 5233770 h 6703635"/>
              <a:gd name="connsiteX4" fmla="*/ 0 w 6227696"/>
              <a:gd name="connsiteY4" fmla="*/ 15751 h 6703635"/>
              <a:gd name="connsiteX0" fmla="*/ 0 w 6213207"/>
              <a:gd name="connsiteY0" fmla="*/ 15751 h 6825188"/>
              <a:gd name="connsiteX1" fmla="*/ 5865478 w 6213207"/>
              <a:gd name="connsiteY1" fmla="*/ 0 h 6825188"/>
              <a:gd name="connsiteX2" fmla="*/ 6213207 w 6213207"/>
              <a:gd name="connsiteY2" fmla="*/ 6825188 h 6825188"/>
              <a:gd name="connsiteX3" fmla="*/ 1191937 w 6213207"/>
              <a:gd name="connsiteY3" fmla="*/ 5233770 h 6825188"/>
              <a:gd name="connsiteX4" fmla="*/ 0 w 6213207"/>
              <a:gd name="connsiteY4" fmla="*/ 15751 h 6825188"/>
              <a:gd name="connsiteX0" fmla="*/ 0 w 6213207"/>
              <a:gd name="connsiteY0" fmla="*/ 52217 h 6861654"/>
              <a:gd name="connsiteX1" fmla="*/ 5894455 w 6213207"/>
              <a:gd name="connsiteY1" fmla="*/ 0 h 6861654"/>
              <a:gd name="connsiteX2" fmla="*/ 6213207 w 6213207"/>
              <a:gd name="connsiteY2" fmla="*/ 6861654 h 6861654"/>
              <a:gd name="connsiteX3" fmla="*/ 1191937 w 6213207"/>
              <a:gd name="connsiteY3" fmla="*/ 5270236 h 6861654"/>
              <a:gd name="connsiteX4" fmla="*/ 0 w 6213207"/>
              <a:gd name="connsiteY4" fmla="*/ 52217 h 68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207" h="6861654">
                <a:moveTo>
                  <a:pt x="0" y="52217"/>
                </a:moveTo>
                <a:lnTo>
                  <a:pt x="5894455" y="0"/>
                </a:lnTo>
                <a:lnTo>
                  <a:pt x="6213207" y="6861654"/>
                </a:lnTo>
                <a:cubicBezTo>
                  <a:pt x="4244848" y="6355492"/>
                  <a:pt x="4499680" y="7569851"/>
                  <a:pt x="1191937" y="5270236"/>
                </a:cubicBezTo>
                <a:lnTo>
                  <a:pt x="0" y="52217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E2B55A6-76FA-B5DB-E277-19C9F66898B5}"/>
              </a:ext>
            </a:extLst>
          </p:cNvPr>
          <p:cNvSpPr txBox="1"/>
          <p:nvPr/>
        </p:nvSpPr>
        <p:spPr>
          <a:xfrm>
            <a:off x="7498183" y="3416155"/>
            <a:ext cx="4587033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000" b="1">
                <a:latin typeface="Lemon/Milk" panose="020B0803050302020204" pitchFamily="34" charset="0"/>
              </a:defRPr>
            </a:lvl1pPr>
          </a:lstStyle>
          <a:p>
            <a:r>
              <a:rPr lang="en-US" sz="3200" dirty="0">
                <a:solidFill>
                  <a:srgbClr val="011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DEBUT LATINO PODCAST NETWORK</a:t>
            </a:r>
          </a:p>
          <a:p>
            <a:r>
              <a:rPr lang="en-US" sz="3200" dirty="0">
                <a:solidFill>
                  <a:srgbClr val="011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ÓYENOS AUDIO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C6521AD-695D-EB57-E7DA-2DE49CFD19B9}"/>
              </a:ext>
            </a:extLst>
          </p:cNvPr>
          <p:cNvSpPr/>
          <p:nvPr/>
        </p:nvSpPr>
        <p:spPr>
          <a:xfrm>
            <a:off x="-1" y="6613864"/>
            <a:ext cx="12192001" cy="228896"/>
          </a:xfrm>
          <a:prstGeom prst="rect">
            <a:avLst/>
          </a:prstGeom>
          <a:solidFill>
            <a:srgbClr val="F50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F673A-5BD4-017F-1970-2A334C9C8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539" y="805001"/>
            <a:ext cx="3338319" cy="23799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6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The Best Gamer Headsets to Buy | IndieWire">
            <a:extLst>
              <a:ext uri="{FF2B5EF4-FFF2-40B4-BE49-F238E27FC236}">
                <a16:creationId xmlns:a16="http://schemas.microsoft.com/office/drawing/2014/main" id="{423E174E-6728-F5BE-1259-6AB8A2AA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948" y="29307"/>
            <a:ext cx="12244553" cy="68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8B112AC-7035-9C77-30AB-CA7B461C5BFA}"/>
              </a:ext>
            </a:extLst>
          </p:cNvPr>
          <p:cNvSpPr/>
          <p:nvPr/>
        </p:nvSpPr>
        <p:spPr>
          <a:xfrm>
            <a:off x="7181681" y="2751567"/>
            <a:ext cx="1759763" cy="342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464E94-2B16-68A9-6A08-97617017FEC3}"/>
              </a:ext>
            </a:extLst>
          </p:cNvPr>
          <p:cNvSpPr/>
          <p:nvPr/>
        </p:nvSpPr>
        <p:spPr>
          <a:xfrm>
            <a:off x="9073598" y="1075734"/>
            <a:ext cx="2031027" cy="310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69051D-12A8-09EE-70E0-24AE9F053EE5}"/>
              </a:ext>
            </a:extLst>
          </p:cNvPr>
          <p:cNvSpPr/>
          <p:nvPr/>
        </p:nvSpPr>
        <p:spPr>
          <a:xfrm>
            <a:off x="5118157" y="1042402"/>
            <a:ext cx="1955684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273F20-C502-062D-9C2E-7972B1B0C9E8}"/>
              </a:ext>
            </a:extLst>
          </p:cNvPr>
          <p:cNvSpPr/>
          <p:nvPr/>
        </p:nvSpPr>
        <p:spPr>
          <a:xfrm>
            <a:off x="831744" y="1060594"/>
            <a:ext cx="1926004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630FF1-5EAA-97E0-FDB2-131902B983E8}"/>
              </a:ext>
            </a:extLst>
          </p:cNvPr>
          <p:cNvSpPr/>
          <p:nvPr/>
        </p:nvSpPr>
        <p:spPr>
          <a:xfrm>
            <a:off x="2712684" y="2751567"/>
            <a:ext cx="2394211" cy="394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CD7C97-D36E-A252-2D4F-11540106162F}"/>
              </a:ext>
            </a:extLst>
          </p:cNvPr>
          <p:cNvSpPr/>
          <p:nvPr/>
        </p:nvSpPr>
        <p:spPr>
          <a:xfrm>
            <a:off x="8403087" y="4855903"/>
            <a:ext cx="1757213" cy="351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9F9C49-DF99-80C9-3979-37B93ADC599B}"/>
              </a:ext>
            </a:extLst>
          </p:cNvPr>
          <p:cNvSpPr/>
          <p:nvPr/>
        </p:nvSpPr>
        <p:spPr>
          <a:xfrm>
            <a:off x="1924835" y="4839485"/>
            <a:ext cx="1757212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E01DC-A937-F6EE-4D28-CFB7E3B91F4B}"/>
              </a:ext>
            </a:extLst>
          </p:cNvPr>
          <p:cNvSpPr txBox="1"/>
          <p:nvPr/>
        </p:nvSpPr>
        <p:spPr>
          <a:xfrm>
            <a:off x="2904259" y="280014"/>
            <a:ext cx="5708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Hits Across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Every Category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ADCCC-BC94-2AC8-0724-77B28B52D342}"/>
              </a:ext>
            </a:extLst>
          </p:cNvPr>
          <p:cNvSpPr txBox="1"/>
          <p:nvPr/>
        </p:nvSpPr>
        <p:spPr>
          <a:xfrm>
            <a:off x="2246237" y="4865400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True Crime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E5C91-268C-2644-EB7C-7E27DF186162}"/>
              </a:ext>
            </a:extLst>
          </p:cNvPr>
          <p:cNvSpPr txBox="1"/>
          <p:nvPr/>
        </p:nvSpPr>
        <p:spPr>
          <a:xfrm>
            <a:off x="958619" y="1037546"/>
            <a:ext cx="1672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Society &amp; 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118C6-A892-CC38-EC92-4DB8577B5A6F}"/>
              </a:ext>
            </a:extLst>
          </p:cNvPr>
          <p:cNvSpPr txBox="1"/>
          <p:nvPr/>
        </p:nvSpPr>
        <p:spPr>
          <a:xfrm>
            <a:off x="5110486" y="1042403"/>
            <a:ext cx="195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 &amp; Wellness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B6D5E-D742-FC56-3C7E-3CE32CDA3C84}"/>
              </a:ext>
            </a:extLst>
          </p:cNvPr>
          <p:cNvSpPr txBox="1"/>
          <p:nvPr/>
        </p:nvSpPr>
        <p:spPr>
          <a:xfrm>
            <a:off x="7629392" y="2755748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Spiritual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1BE59-A641-4EF6-C1F2-72B6EC6F40BD}"/>
              </a:ext>
            </a:extLst>
          </p:cNvPr>
          <p:cNvSpPr txBox="1"/>
          <p:nvPr/>
        </p:nvSpPr>
        <p:spPr>
          <a:xfrm>
            <a:off x="2836679" y="2794816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Mysteries &amp; Paranormal</a:t>
            </a:r>
          </a:p>
        </p:txBody>
      </p:sp>
      <p:pic>
        <p:nvPicPr>
          <p:cNvPr id="12" name="Picture 11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1F9910BE-39A2-4A84-DB88-AFC380F90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814" y="1467653"/>
            <a:ext cx="1208013" cy="1208013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63ABA3A-98B9-B3AC-61AF-95830DBF9E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519" y="3345959"/>
            <a:ext cx="1118025" cy="1118025"/>
          </a:xfrm>
          <a:prstGeom prst="rect">
            <a:avLst/>
          </a:prstGeom>
        </p:spPr>
      </p:pic>
      <p:pic>
        <p:nvPicPr>
          <p:cNvPr id="16" name="Picture 15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4F65BCCA-4DBC-F504-78B8-8E0F54E204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14" y="3210195"/>
            <a:ext cx="1192948" cy="1253789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715A13-F5F8-FC60-834F-CB4BF9CAC6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92" y="1467653"/>
            <a:ext cx="1107113" cy="1107113"/>
          </a:xfrm>
          <a:prstGeom prst="rect">
            <a:avLst/>
          </a:prstGeom>
        </p:spPr>
      </p:pic>
      <p:pic>
        <p:nvPicPr>
          <p:cNvPr id="22" name="Picture 21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5C1A6AC-A0D9-07B3-2BF9-6522FBB0A3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99" y="3210195"/>
            <a:ext cx="1253789" cy="1253789"/>
          </a:xfrm>
          <a:prstGeom prst="rect">
            <a:avLst/>
          </a:prstGeom>
        </p:spPr>
      </p:pic>
      <p:pic>
        <p:nvPicPr>
          <p:cNvPr id="24" name="Picture 23" descr="A picture containing text, outdoor, old&#10;&#10;Description automatically generated">
            <a:extLst>
              <a:ext uri="{FF2B5EF4-FFF2-40B4-BE49-F238E27FC236}">
                <a16:creationId xmlns:a16="http://schemas.microsoft.com/office/drawing/2014/main" id="{88B487AB-6A21-F810-D749-2AF7618247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6" y="5407380"/>
            <a:ext cx="1093078" cy="1093078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7553AB55-B1A4-D18F-EF06-EE7F368DE6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777" y="5410665"/>
            <a:ext cx="1118025" cy="1118025"/>
          </a:xfrm>
          <a:prstGeom prst="rect">
            <a:avLst/>
          </a:prstGeom>
        </p:spPr>
      </p:pic>
      <p:pic>
        <p:nvPicPr>
          <p:cNvPr id="3076" name="Picture 4" descr="Las doctoras recomiendan | Univision">
            <a:extLst>
              <a:ext uri="{FF2B5EF4-FFF2-40B4-BE49-F238E27FC236}">
                <a16:creationId xmlns:a16="http://schemas.microsoft.com/office/drawing/2014/main" id="{ADD185DB-51AD-5D7B-A63B-CA7D3DB8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993" y="1413157"/>
            <a:ext cx="1208013" cy="12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3C0A3C3-79BA-BB4C-82AF-319C086C11D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12" y="3326536"/>
            <a:ext cx="1106678" cy="1106678"/>
          </a:xfrm>
          <a:prstGeom prst="rect">
            <a:avLst/>
          </a:prstGeom>
        </p:spPr>
      </p:pic>
      <p:pic>
        <p:nvPicPr>
          <p:cNvPr id="36" name="Picture 3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7721D7F-7820-9202-4628-E1786C33F55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150" y="5309792"/>
            <a:ext cx="1118025" cy="1118025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A79BA567-DF51-31F4-66BF-50943CE8EBE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182" y="5308902"/>
            <a:ext cx="1119444" cy="1119444"/>
          </a:xfrm>
          <a:prstGeom prst="rect">
            <a:avLst/>
          </a:prstGeom>
        </p:spPr>
      </p:pic>
      <p:pic>
        <p:nvPicPr>
          <p:cNvPr id="38" name="Picture 37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8E3C34B2-E65C-D104-9664-56DEE938114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175" y="5255153"/>
            <a:ext cx="1195426" cy="1195426"/>
          </a:xfrm>
          <a:prstGeom prst="rect">
            <a:avLst/>
          </a:prstGeom>
        </p:spPr>
      </p:pic>
      <p:pic>
        <p:nvPicPr>
          <p:cNvPr id="20" name="Picture 19" descr="A person with his hand on his face&#10;&#10;Description automatically generated with low confidence">
            <a:extLst>
              <a:ext uri="{FF2B5EF4-FFF2-40B4-BE49-F238E27FC236}">
                <a16:creationId xmlns:a16="http://schemas.microsoft.com/office/drawing/2014/main" id="{E6E17BEF-0124-01C1-7E86-481022277AE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443" y="5234724"/>
            <a:ext cx="1350206" cy="13502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E0AD767-F9B0-001A-B1CE-388E7F044B3A}"/>
              </a:ext>
            </a:extLst>
          </p:cNvPr>
          <p:cNvSpPr txBox="1"/>
          <p:nvPr/>
        </p:nvSpPr>
        <p:spPr>
          <a:xfrm>
            <a:off x="8931247" y="1075734"/>
            <a:ext cx="225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Relationship Advice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B1038-F839-902D-9717-A40D36501271}"/>
              </a:ext>
            </a:extLst>
          </p:cNvPr>
          <p:cNvSpPr txBox="1"/>
          <p:nvPr/>
        </p:nvSpPr>
        <p:spPr>
          <a:xfrm>
            <a:off x="8612874" y="4877540"/>
            <a:ext cx="15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266673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35101</TotalTime>
  <Words>959</Words>
  <Application>Microsoft Macintosh PowerPoint</Application>
  <PresentationFormat>Widescreen</PresentationFormat>
  <Paragraphs>173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Calibri Light</vt:lpstr>
      <vt:lpstr>Century Gothic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Dafnne Wejebe</dc:creator>
  <cp:lastModifiedBy>Andrew Polsky</cp:lastModifiedBy>
  <cp:revision>9</cp:revision>
  <dcterms:created xsi:type="dcterms:W3CDTF">2022-12-09T13:21:11Z</dcterms:created>
  <dcterms:modified xsi:type="dcterms:W3CDTF">2023-02-09T17:49:23Z</dcterms:modified>
</cp:coreProperties>
</file>