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7" r:id="rId21"/>
    <p:sldId id="278" r:id="rId22"/>
    <p:sldId id="279" r:id="rId23"/>
    <p:sldId id="280" r:id="rId24"/>
    <p:sldId id="281" r:id="rId25"/>
    <p:sldId id="283" r:id="rId26"/>
    <p:sldId id="284" r:id="rId27"/>
    <p:sldId id="285" r:id="rId28"/>
    <p:sldId id="286" r:id="rId29"/>
    <p:sldId id="287" r:id="rId30"/>
    <p:sldId id="288" r:id="rId31"/>
  </p:sldIdLst>
  <p:sldSz cx="9144000" cy="5143500" type="screen16x9"/>
  <p:notesSz cx="6858000" cy="9144000"/>
  <p:embeddedFontLst>
    <p:embeddedFont>
      <p:font typeface="Arial Black" panose="020B0604020202020204" pitchFamily="34" charset="0"/>
      <p:regular r:id="rId33"/>
      <p:bold r:id="rId34"/>
    </p:embeddedFont>
    <p:embeddedFont>
      <p:font typeface="Impact" panose="020B0806030902050204" pitchFamily="34" charset="0"/>
      <p:regular r:id="rId35"/>
    </p:embeddedFont>
    <p:embeddedFont>
      <p:font typeface="Montserrat" pitchFamily="2" charset="77"/>
      <p:regular r:id="rId36"/>
      <p:bold r:id="rId37"/>
      <p:italic r:id="rId38"/>
      <p:boldItalic r:id="rId39"/>
    </p:embeddedFont>
    <p:embeddedFont>
      <p:font typeface="Montserrat Black" panose="020F0502020204030204" pitchFamily="34" charset="0"/>
      <p:bold r:id="rId40"/>
      <p:italic r:id="rId41"/>
      <p:boldItalic r:id="rId42"/>
    </p:embeddedFont>
    <p:embeddedFont>
      <p:font typeface="Montserrat ExtraBold" panose="020F0502020204030204" pitchFamily="34" charset="0"/>
      <p:bold r:id="rId43"/>
      <p:italic r:id="rId44"/>
      <p:boldItalic r:id="rId45"/>
    </p:embeddedFont>
    <p:embeddedFont>
      <p:font typeface="Montserrat Medium" panose="020F0502020204030204" pitchFamily="34" charset="0"/>
      <p:regular r:id="rId46"/>
      <p:bold r:id="rId47"/>
      <p:italic r:id="rId48"/>
      <p:boldItalic r:id="rId49"/>
    </p:embeddedFont>
    <p:embeddedFont>
      <p:font typeface="Montserrat SemiBold" panose="020F0502020204030204" pitchFamily="34" charset="0"/>
      <p:regular r:id="rId50"/>
      <p:bold r:id="rId51"/>
      <p:italic r:id="rId52"/>
      <p:boldItalic r:id="rId53"/>
    </p:embeddedFont>
    <p:embeddedFont>
      <p:font typeface="Roboto" panose="020000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0c87cab8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 name="Google Shape;52;g20c87cab8fe_0_0: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0c87cab8fe_0_2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g20c87cab8fe_0_254:notes"/>
          <p:cNvSpPr>
            <a:spLocks noGrp="1" noRot="1" noChangeAspect="1"/>
          </p:cNvSpPr>
          <p:nvPr>
            <p:ph type="sldImg" idx="2"/>
          </p:nvPr>
        </p:nvSpPr>
        <p:spPr>
          <a:xfrm>
            <a:off x="686225" y="1143000"/>
            <a:ext cx="5485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0c87cab8fe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20c87cab8fe_0_344: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0c87cab8fe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0c87cab8fe_0_352: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0c87cab8fe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20c87cab8fe_0_360: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0c87cab8fe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20c87cab8fe_0_370: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0c87cab8fe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20c87cab8fe_0_385: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0c87cab8fe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20c87cab8fe_0_396: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0c87cab8fe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20c87cab8fe_0_409: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0c87cab8fe_0_7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0c87cab8fe_0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0c87cab8fe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20c87cab8fe_0_823: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0c87cab8fe_0_10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g20c87cab8fe_0_1083: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0c87cab8fe_0_745:notes"/>
          <p:cNvSpPr>
            <a:spLocks noGrp="1" noRot="1" noChangeAspect="1"/>
          </p:cNvSpPr>
          <p:nvPr>
            <p:ph type="sldImg" idx="2"/>
          </p:nvPr>
        </p:nvSpPr>
        <p:spPr>
          <a:xfrm>
            <a:off x="381301"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0c87cab8fe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0c87cab8fe_0_754:notes"/>
          <p:cNvSpPr>
            <a:spLocks noGrp="1" noRot="1" noChangeAspect="1"/>
          </p:cNvSpPr>
          <p:nvPr>
            <p:ph type="sldImg" idx="2"/>
          </p:nvPr>
        </p:nvSpPr>
        <p:spPr>
          <a:xfrm>
            <a:off x="381301"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0c87cab8fe_0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0c87cab8fe_0_766:notes"/>
          <p:cNvSpPr>
            <a:spLocks noGrp="1" noRot="1" noChangeAspect="1"/>
          </p:cNvSpPr>
          <p:nvPr>
            <p:ph type="sldImg" idx="2"/>
          </p:nvPr>
        </p:nvSpPr>
        <p:spPr>
          <a:xfrm>
            <a:off x="381301"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0c87cab8fe_0_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0c87cab8fe_0_1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20c87cab8fe_0_1093: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0c87cab8f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20c87cab8fe_2_0: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0c87cab8fe_0_1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20c87cab8fe_0_1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0c87cab8fe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g20c87cab8fe_0_1127: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0c87cab8fe_0_1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g20c87cab8fe_0_1134: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0c87cab8fe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20c87cab8fe_0_1146: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0c87cab8fe_0_1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20c87cab8fe_0_1154: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0c87cab8fe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g20c87cab8fe_0_129:notes"/>
          <p:cNvSpPr>
            <a:spLocks noGrp="1" noRot="1" noChangeAspect="1"/>
          </p:cNvSpPr>
          <p:nvPr>
            <p:ph type="sldImg" idx="2"/>
          </p:nvPr>
        </p:nvSpPr>
        <p:spPr>
          <a:xfrm>
            <a:off x="686225" y="1143000"/>
            <a:ext cx="5485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0c87cab8fe_0_1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g20c87cab8fe_0_1177:notes"/>
          <p:cNvSpPr>
            <a:spLocks noGrp="1" noRot="1" noChangeAspect="1"/>
          </p:cNvSpPr>
          <p:nvPr>
            <p:ph type="sldImg" idx="2"/>
          </p:nvPr>
        </p:nvSpPr>
        <p:spPr>
          <a:xfrm>
            <a:off x="1194028" y="685800"/>
            <a:ext cx="447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0c87cab8fe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g20c87cab8fe_0_135:notes"/>
          <p:cNvSpPr>
            <a:spLocks noGrp="1" noRot="1" noChangeAspect="1"/>
          </p:cNvSpPr>
          <p:nvPr>
            <p:ph type="sldImg" idx="2"/>
          </p:nvPr>
        </p:nvSpPr>
        <p:spPr>
          <a:xfrm>
            <a:off x="686225" y="1143000"/>
            <a:ext cx="5485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0c87cab8fe_0_1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g20c87cab8fe_0_142:notes"/>
          <p:cNvSpPr>
            <a:spLocks noGrp="1" noRot="1" noChangeAspect="1"/>
          </p:cNvSpPr>
          <p:nvPr>
            <p:ph type="sldImg" idx="2"/>
          </p:nvPr>
        </p:nvSpPr>
        <p:spPr>
          <a:xfrm>
            <a:off x="686225" y="1143000"/>
            <a:ext cx="5485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c87cab8fe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g20c87cab8fe_0_149:notes"/>
          <p:cNvSpPr>
            <a:spLocks noGrp="1" noRot="1" noChangeAspect="1"/>
          </p:cNvSpPr>
          <p:nvPr>
            <p:ph type="sldImg" idx="2"/>
          </p:nvPr>
        </p:nvSpPr>
        <p:spPr>
          <a:xfrm>
            <a:off x="686225" y="1143000"/>
            <a:ext cx="5485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c87cab8fe_0_1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g20c87cab8fe_0_156:notes"/>
          <p:cNvSpPr>
            <a:spLocks noGrp="1" noRot="1" noChangeAspect="1"/>
          </p:cNvSpPr>
          <p:nvPr>
            <p:ph type="sldImg" idx="2"/>
          </p:nvPr>
        </p:nvSpPr>
        <p:spPr>
          <a:xfrm>
            <a:off x="686225" y="1143000"/>
            <a:ext cx="5485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0c87cab8fe_0_2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20c87cab8fe_0_237:notes"/>
          <p:cNvSpPr>
            <a:spLocks noGrp="1" noRot="1" noChangeAspect="1"/>
          </p:cNvSpPr>
          <p:nvPr>
            <p:ph type="sldImg" idx="2"/>
          </p:nvPr>
        </p:nvSpPr>
        <p:spPr>
          <a:xfrm>
            <a:off x="686225" y="1143000"/>
            <a:ext cx="5485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0c87cab8fe_0_2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20c87cab8fe_0_243:notes"/>
          <p:cNvSpPr>
            <a:spLocks noGrp="1" noRot="1" noChangeAspect="1"/>
          </p:cNvSpPr>
          <p:nvPr>
            <p:ph type="sldImg" idx="2"/>
          </p:nvPr>
        </p:nvSpPr>
        <p:spPr>
          <a:xfrm>
            <a:off x="686225" y="1143000"/>
            <a:ext cx="5485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9.jpeg"/><Relationship Id="rId7"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0.png"/><Relationship Id="rId4" Type="http://schemas.openxmlformats.org/officeDocument/2006/relationships/image" Target="../media/image54.png"/><Relationship Id="rId9"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49.jpeg"/><Relationship Id="rId7"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2.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9.jpeg"/><Relationship Id="rId7"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52.png"/><Relationship Id="rId5" Type="http://schemas.openxmlformats.org/officeDocument/2006/relationships/image" Target="../media/image50.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jpeg"/><Relationship Id="rId7"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png"/><Relationship Id="rId9"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2898537"/>
            <a:ext cx="8520600" cy="810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760"/>
              <a:buNone/>
            </a:pPr>
            <a:endParaRPr/>
          </a:p>
        </p:txBody>
      </p:sp>
      <p:pic>
        <p:nvPicPr>
          <p:cNvPr id="55" name="Google Shape;55;p13" descr="Ic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4359" y="4624767"/>
            <a:ext cx="970675" cy="444260"/>
          </a:xfrm>
          <a:prstGeom prst="rect">
            <a:avLst/>
          </a:prstGeom>
          <a:noFill/>
          <a:ln>
            <a:noFill/>
          </a:ln>
        </p:spPr>
      </p:pic>
      <p:pic>
        <p:nvPicPr>
          <p:cNvPr id="56" name="Google Shape;56;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4003" cy="5029200"/>
          </a:xfrm>
          <a:prstGeom prst="rect">
            <a:avLst/>
          </a:prstGeom>
          <a:noFill/>
          <a:ln>
            <a:noFill/>
          </a:ln>
        </p:spPr>
      </p:pic>
      <p:sp>
        <p:nvSpPr>
          <p:cNvPr id="57" name="Google Shape;57;p13"/>
          <p:cNvSpPr/>
          <p:nvPr/>
        </p:nvSpPr>
        <p:spPr>
          <a:xfrm>
            <a:off x="2241450" y="2329108"/>
            <a:ext cx="4661100" cy="593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 sz="2300" b="0" i="0" u="none" strike="noStrike" cap="none">
                <a:solidFill>
                  <a:schemeClr val="lt1"/>
                </a:solidFill>
                <a:latin typeface="Montserrat Black"/>
                <a:ea typeface="Montserrat Black"/>
                <a:cs typeface="Montserrat Black"/>
                <a:sym typeface="Montserrat Black"/>
              </a:rPr>
              <a:t>LATINO ALTERNATIVE TV</a:t>
            </a:r>
            <a:endParaRPr sz="2300" b="0" i="0" u="none" strike="noStrike" cap="none">
              <a:solidFill>
                <a:schemeClr val="lt1"/>
              </a:solidFill>
              <a:latin typeface="Montserrat Black"/>
              <a:ea typeface="Montserrat Black"/>
              <a:cs typeface="Montserrat Black"/>
              <a:sym typeface="Montserrat Black"/>
            </a:endParaRPr>
          </a:p>
        </p:txBody>
      </p:sp>
      <p:pic>
        <p:nvPicPr>
          <p:cNvPr id="58" name="Google Shape;58;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045973" y="762627"/>
            <a:ext cx="3052052" cy="1396874"/>
          </a:xfrm>
          <a:prstGeom prst="rect">
            <a:avLst/>
          </a:prstGeom>
          <a:noFill/>
          <a:ln>
            <a:noFill/>
          </a:ln>
          <a:effectLst>
            <a:outerShdw blurRad="50800" dist="38100" dir="2700000" algn="tl" rotWithShape="0">
              <a:srgbClr val="000000">
                <a:alpha val="40000"/>
              </a:srgbClr>
            </a:outerShdw>
          </a:effectLst>
        </p:spPr>
      </p:pic>
      <p:cxnSp>
        <p:nvCxnSpPr>
          <p:cNvPr id="59" name="Google Shape;59;p13"/>
          <p:cNvCxnSpPr/>
          <p:nvPr/>
        </p:nvCxnSpPr>
        <p:spPr>
          <a:xfrm>
            <a:off x="3054150" y="2191244"/>
            <a:ext cx="3035700" cy="9000"/>
          </a:xfrm>
          <a:prstGeom prst="straightConnector1">
            <a:avLst/>
          </a:prstGeom>
          <a:noFill/>
          <a:ln w="12700" cap="flat" cmpd="sng">
            <a:solidFill>
              <a:schemeClr val="lt1"/>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029203"/>
          </a:xfrm>
          <a:prstGeom prst="rect">
            <a:avLst/>
          </a:prstGeom>
          <a:noFill/>
          <a:ln>
            <a:noFill/>
          </a:ln>
        </p:spPr>
      </p:pic>
      <p:pic>
        <p:nvPicPr>
          <p:cNvPr id="132" name="Google Shape;132;p22" descr="Ic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07625" y="422208"/>
            <a:ext cx="948600" cy="434150"/>
          </a:xfrm>
          <a:prstGeom prst="rect">
            <a:avLst/>
          </a:prstGeom>
          <a:noFill/>
          <a:ln>
            <a:noFill/>
          </a:ln>
        </p:spPr>
      </p:pic>
      <p:sp>
        <p:nvSpPr>
          <p:cNvPr id="133" name="Google Shape;133;p22"/>
          <p:cNvSpPr txBox="1"/>
          <p:nvPr/>
        </p:nvSpPr>
        <p:spPr>
          <a:xfrm>
            <a:off x="372748" y="492038"/>
            <a:ext cx="54573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Montserrat ExtraBold"/>
                <a:ea typeface="Montserrat ExtraBold"/>
                <a:cs typeface="Montserrat ExtraBold"/>
                <a:sym typeface="Montserrat ExtraBold"/>
              </a:rPr>
              <a:t>SPONSORABLE ELEMENTS</a:t>
            </a:r>
            <a:endParaRPr sz="2400" b="1" i="0" u="none" strike="noStrike" cap="none">
              <a:solidFill>
                <a:schemeClr val="lt1"/>
              </a:solidFill>
              <a:latin typeface="Montserrat ExtraBold"/>
              <a:ea typeface="Montserrat ExtraBold"/>
              <a:cs typeface="Montserrat ExtraBold"/>
              <a:sym typeface="Montserrat ExtraBold"/>
            </a:endParaRPr>
          </a:p>
          <a:p>
            <a:pPr marL="0" marR="0" lvl="0" indent="0" algn="l" rtl="0">
              <a:lnSpc>
                <a:spcPct val="100000"/>
              </a:lnSpc>
              <a:spcBef>
                <a:spcPts val="0"/>
              </a:spcBef>
              <a:spcAft>
                <a:spcPts val="0"/>
              </a:spcAft>
              <a:buClr>
                <a:srgbClr val="000000"/>
              </a:buClr>
              <a:buSzPts val="2400"/>
              <a:buFont typeface="Arial"/>
              <a:buNone/>
            </a:pPr>
            <a:r>
              <a:rPr lang="en" sz="1800" b="1">
                <a:solidFill>
                  <a:schemeClr val="lt1"/>
                </a:solidFill>
                <a:latin typeface="Montserrat ExtraBold"/>
                <a:ea typeface="Montserrat ExtraBold"/>
                <a:cs typeface="Montserrat ExtraBold"/>
                <a:sym typeface="Montserrat ExtraBold"/>
              </a:rPr>
              <a:t>How to Activate:</a:t>
            </a:r>
            <a:endParaRPr sz="1800" b="1">
              <a:solidFill>
                <a:schemeClr val="lt1"/>
              </a:solidFill>
              <a:latin typeface="Montserrat ExtraBold"/>
              <a:ea typeface="Montserrat ExtraBold"/>
              <a:cs typeface="Montserrat ExtraBold"/>
              <a:sym typeface="Montserrat ExtraBold"/>
            </a:endParaRPr>
          </a:p>
        </p:txBody>
      </p:sp>
      <p:sp>
        <p:nvSpPr>
          <p:cNvPr id="134" name="Google Shape;134;p22"/>
          <p:cNvSpPr/>
          <p:nvPr/>
        </p:nvSpPr>
        <p:spPr>
          <a:xfrm>
            <a:off x="666025" y="1878028"/>
            <a:ext cx="3074100" cy="1280100"/>
          </a:xfrm>
          <a:prstGeom prst="rect">
            <a:avLst/>
          </a:prstGeom>
          <a:noFill/>
          <a:ln>
            <a:noFill/>
          </a:ln>
          <a:effectLst>
            <a:outerShdw blurRad="50800" dist="50800" dir="5400000" algn="ctr" rotWithShape="0">
              <a:srgbClr val="000000">
                <a:alpha val="26670"/>
              </a:srgbClr>
            </a:outerShdw>
          </a:effectLst>
        </p:spPr>
        <p:txBody>
          <a:bodyPr spcFirstLastPara="1" wrap="square" lIns="91425" tIns="45700" rIns="91425" bIns="45700" anchor="t" anchorCtr="0">
            <a:noAutofit/>
          </a:bodyPr>
          <a:lstStyle/>
          <a:p>
            <a:pPr marL="457200" marR="0" lvl="0" indent="-304800" algn="l" rtl="0">
              <a:lnSpc>
                <a:spcPct val="115000"/>
              </a:lnSpc>
              <a:spcBef>
                <a:spcPts val="0"/>
              </a:spcBef>
              <a:spcAft>
                <a:spcPts val="0"/>
              </a:spcAft>
              <a:buClr>
                <a:schemeClr val="lt1"/>
              </a:buClr>
              <a:buSzPts val="1200"/>
              <a:buFont typeface="Montserrat ExtraBold"/>
              <a:buChar char="●"/>
            </a:pPr>
            <a:r>
              <a:rPr lang="en" sz="1200" i="0" u="none" strike="noStrike" cap="none">
                <a:solidFill>
                  <a:schemeClr val="lt1"/>
                </a:solidFill>
                <a:latin typeface="Montserrat ExtraBold"/>
                <a:ea typeface="Montserrat ExtraBold"/>
                <a:cs typeface="Montserrat ExtraBold"/>
                <a:sym typeface="Montserrat ExtraBold"/>
              </a:rPr>
              <a:t>Billboards and Lower thirds </a:t>
            </a:r>
            <a:endParaRPr sz="1200" i="0" u="none" strike="noStrike" cap="none">
              <a:solidFill>
                <a:schemeClr val="lt1"/>
              </a:solidFill>
              <a:latin typeface="Montserrat ExtraBold"/>
              <a:ea typeface="Montserrat ExtraBold"/>
              <a:cs typeface="Montserrat ExtraBold"/>
              <a:sym typeface="Montserrat ExtraBold"/>
            </a:endParaRPr>
          </a:p>
          <a:p>
            <a:pPr marL="457200" marR="0" lvl="0" indent="-304800" algn="l" rtl="0">
              <a:lnSpc>
                <a:spcPct val="115000"/>
              </a:lnSpc>
              <a:spcBef>
                <a:spcPts val="0"/>
              </a:spcBef>
              <a:spcAft>
                <a:spcPts val="0"/>
              </a:spcAft>
              <a:buClr>
                <a:schemeClr val="lt1"/>
              </a:buClr>
              <a:buSzPts val="1200"/>
              <a:buFont typeface="Montserrat ExtraBold"/>
              <a:buChar char="●"/>
            </a:pPr>
            <a:r>
              <a:rPr lang="en" sz="1200" i="0" u="none" strike="noStrike" cap="none">
                <a:solidFill>
                  <a:schemeClr val="lt1"/>
                </a:solidFill>
                <a:latin typeface="Montserrat ExtraBold"/>
                <a:ea typeface="Montserrat ExtraBold"/>
                <a:cs typeface="Montserrat ExtraBold"/>
                <a:sym typeface="Montserrat ExtraBold"/>
              </a:rPr>
              <a:t>Branded content integrations</a:t>
            </a:r>
            <a:endParaRPr sz="1200" i="0" u="none" strike="noStrike" cap="none">
              <a:solidFill>
                <a:schemeClr val="lt1"/>
              </a:solidFill>
              <a:latin typeface="Montserrat ExtraBold"/>
              <a:ea typeface="Montserrat ExtraBold"/>
              <a:cs typeface="Montserrat ExtraBold"/>
              <a:sym typeface="Montserrat ExtraBold"/>
            </a:endParaRPr>
          </a:p>
          <a:p>
            <a:pPr marL="457200" marR="0" lvl="0" indent="-304800" algn="l" rtl="0">
              <a:lnSpc>
                <a:spcPct val="115000"/>
              </a:lnSpc>
              <a:spcBef>
                <a:spcPts val="0"/>
              </a:spcBef>
              <a:spcAft>
                <a:spcPts val="0"/>
              </a:spcAft>
              <a:buClr>
                <a:schemeClr val="lt1"/>
              </a:buClr>
              <a:buSzPts val="1200"/>
              <a:buFont typeface="Montserrat ExtraBold"/>
              <a:buChar char="●"/>
            </a:pPr>
            <a:r>
              <a:rPr lang="en" sz="1200" i="0" u="none" strike="noStrike" cap="none">
                <a:solidFill>
                  <a:schemeClr val="lt1"/>
                </a:solidFill>
                <a:latin typeface="Montserrat ExtraBold"/>
                <a:ea typeface="Montserrat ExtraBold"/>
                <a:cs typeface="Montserrat ExtraBold"/>
                <a:sym typeface="Montserrat ExtraBold"/>
              </a:rPr>
              <a:t>Set branding in studio</a:t>
            </a:r>
            <a:endParaRPr sz="1200" i="0" u="none" strike="noStrike" cap="none">
              <a:solidFill>
                <a:schemeClr val="lt1"/>
              </a:solidFill>
              <a:latin typeface="Montserrat ExtraBold"/>
              <a:ea typeface="Montserrat ExtraBold"/>
              <a:cs typeface="Montserrat ExtraBold"/>
              <a:sym typeface="Montserrat ExtraBold"/>
            </a:endParaRPr>
          </a:p>
          <a:p>
            <a:pPr marL="457200" marR="0" lvl="0" indent="-304800" algn="l" rtl="0">
              <a:lnSpc>
                <a:spcPct val="115000"/>
              </a:lnSpc>
              <a:spcBef>
                <a:spcPts val="0"/>
              </a:spcBef>
              <a:spcAft>
                <a:spcPts val="0"/>
              </a:spcAft>
              <a:buClr>
                <a:schemeClr val="lt1"/>
              </a:buClr>
              <a:buSzPts val="1200"/>
              <a:buFont typeface="Montserrat ExtraBold"/>
              <a:buChar char="●"/>
            </a:pPr>
            <a:r>
              <a:rPr lang="en" sz="1200" i="0" u="none" strike="noStrike" cap="none">
                <a:solidFill>
                  <a:schemeClr val="lt1"/>
                </a:solidFill>
                <a:latin typeface="Montserrat ExtraBold"/>
                <a:ea typeface="Montserrat ExtraBold"/>
                <a:cs typeface="Montserrat ExtraBold"/>
                <a:sym typeface="Montserrat ExtraBold"/>
              </a:rPr>
              <a:t>Host mentions</a:t>
            </a:r>
            <a:endParaRPr sz="1200" i="0" u="none" strike="noStrike" cap="none">
              <a:solidFill>
                <a:schemeClr val="lt1"/>
              </a:solidFill>
              <a:latin typeface="Montserrat ExtraBold"/>
              <a:ea typeface="Montserrat ExtraBold"/>
              <a:cs typeface="Montserrat ExtraBold"/>
              <a:sym typeface="Montserrat ExtraBold"/>
            </a:endParaRPr>
          </a:p>
          <a:p>
            <a:pPr marL="0" marR="0" lvl="0" indent="0" algn="l" rtl="0">
              <a:lnSpc>
                <a:spcPct val="115000"/>
              </a:lnSpc>
              <a:spcBef>
                <a:spcPts val="0"/>
              </a:spcBef>
              <a:spcAft>
                <a:spcPts val="0"/>
              </a:spcAft>
              <a:buClr>
                <a:srgbClr val="000000"/>
              </a:buClr>
              <a:buSzPts val="1100"/>
              <a:buFont typeface="Arial"/>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endParaRPr sz="1800" b="1" i="0" u="none" strike="noStrike" cap="none">
              <a:solidFill>
                <a:srgbClr val="FFFFFF"/>
              </a:solidFill>
              <a:latin typeface="Impact"/>
              <a:ea typeface="Impact"/>
              <a:cs typeface="Impact"/>
              <a:sym typeface="Impact"/>
            </a:endParaRPr>
          </a:p>
        </p:txBody>
      </p:sp>
      <p:sp>
        <p:nvSpPr>
          <p:cNvPr id="135" name="Google Shape;135;p22"/>
          <p:cNvSpPr txBox="1"/>
          <p:nvPr/>
        </p:nvSpPr>
        <p:spPr>
          <a:xfrm>
            <a:off x="774000" y="1460536"/>
            <a:ext cx="15828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1" i="0" u="none" strike="noStrike" cap="none">
                <a:solidFill>
                  <a:srgbClr val="CC4125"/>
                </a:solidFill>
                <a:latin typeface="Montserrat"/>
                <a:ea typeface="Montserrat"/>
                <a:cs typeface="Montserrat"/>
                <a:sym typeface="Montserrat"/>
              </a:rPr>
              <a:t>BROADCAST</a:t>
            </a:r>
            <a:endParaRPr sz="1000" b="1" i="0" u="none" strike="noStrike" cap="none">
              <a:solidFill>
                <a:srgbClr val="CC4125"/>
              </a:solidFill>
              <a:latin typeface="Montserrat"/>
              <a:ea typeface="Montserrat"/>
              <a:cs typeface="Montserrat"/>
              <a:sym typeface="Montserrat"/>
            </a:endParaRPr>
          </a:p>
        </p:txBody>
      </p:sp>
      <p:sp>
        <p:nvSpPr>
          <p:cNvPr id="136" name="Google Shape;136;p22"/>
          <p:cNvSpPr txBox="1"/>
          <p:nvPr/>
        </p:nvSpPr>
        <p:spPr>
          <a:xfrm>
            <a:off x="3837275" y="1416508"/>
            <a:ext cx="13887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1" i="0" u="none" strike="noStrike" cap="none">
                <a:solidFill>
                  <a:srgbClr val="CC4125"/>
                </a:solidFill>
                <a:latin typeface="Montserrat"/>
                <a:ea typeface="Montserrat"/>
                <a:cs typeface="Montserrat"/>
                <a:sym typeface="Montserrat"/>
              </a:rPr>
              <a:t>LATV.COM</a:t>
            </a:r>
            <a:endParaRPr sz="1000" b="1" i="0" u="none" strike="noStrike" cap="none">
              <a:solidFill>
                <a:srgbClr val="CC4125"/>
              </a:solidFill>
              <a:latin typeface="Montserrat"/>
              <a:ea typeface="Montserrat"/>
              <a:cs typeface="Montserrat"/>
              <a:sym typeface="Montserrat"/>
            </a:endParaRPr>
          </a:p>
        </p:txBody>
      </p:sp>
      <p:sp>
        <p:nvSpPr>
          <p:cNvPr id="137" name="Google Shape;137;p22"/>
          <p:cNvSpPr txBox="1"/>
          <p:nvPr/>
        </p:nvSpPr>
        <p:spPr>
          <a:xfrm>
            <a:off x="666025" y="2866045"/>
            <a:ext cx="13887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1" i="0" u="none" strike="noStrike" cap="none">
                <a:solidFill>
                  <a:srgbClr val="CC4125"/>
                </a:solidFill>
                <a:latin typeface="Montserrat"/>
                <a:ea typeface="Montserrat"/>
                <a:cs typeface="Montserrat"/>
                <a:sym typeface="Montserrat"/>
              </a:rPr>
              <a:t>CTV/OTT</a:t>
            </a:r>
            <a:endParaRPr sz="1000" b="1" i="0" u="none" strike="noStrike" cap="none">
              <a:solidFill>
                <a:srgbClr val="CC4125"/>
              </a:solidFill>
              <a:latin typeface="Montserrat"/>
              <a:ea typeface="Montserrat"/>
              <a:cs typeface="Montserrat"/>
              <a:sym typeface="Montserrat"/>
            </a:endParaRPr>
          </a:p>
        </p:txBody>
      </p:sp>
      <p:sp>
        <p:nvSpPr>
          <p:cNvPr id="138" name="Google Shape;138;p22"/>
          <p:cNvSpPr/>
          <p:nvPr/>
        </p:nvSpPr>
        <p:spPr>
          <a:xfrm>
            <a:off x="3740125" y="1857408"/>
            <a:ext cx="2799900" cy="2090700"/>
          </a:xfrm>
          <a:prstGeom prst="rect">
            <a:avLst/>
          </a:prstGeom>
          <a:noFill/>
          <a:ln>
            <a:noFill/>
          </a:ln>
          <a:effectLst>
            <a:outerShdw blurRad="50800" dist="50800" dir="5400000" algn="ctr" rotWithShape="0">
              <a:srgbClr val="000000">
                <a:alpha val="26670"/>
              </a:srgbClr>
            </a:outerShdw>
          </a:effectLst>
        </p:spPr>
        <p:txBody>
          <a:bodyPr spcFirstLastPara="1" wrap="square" lIns="91425" tIns="45700" rIns="91425" bIns="45700" anchor="t" anchorCtr="0">
            <a:noAutofit/>
          </a:bodyPr>
          <a:lstStyle/>
          <a:p>
            <a:pPr marL="457200" marR="0" lvl="0" indent="-304800" algn="l" rtl="0">
              <a:lnSpc>
                <a:spcPct val="115000"/>
              </a:lnSpc>
              <a:spcBef>
                <a:spcPts val="0"/>
              </a:spcBef>
              <a:spcAft>
                <a:spcPts val="0"/>
              </a:spcAft>
              <a:buClr>
                <a:schemeClr val="lt1"/>
              </a:buClr>
              <a:buSzPts val="1200"/>
              <a:buFont typeface="Montserrat ExtraBold"/>
              <a:buChar char="●"/>
            </a:pPr>
            <a:r>
              <a:rPr lang="en" sz="1200" i="0" u="none" strike="noStrike" cap="none">
                <a:solidFill>
                  <a:schemeClr val="lt1"/>
                </a:solidFill>
                <a:latin typeface="Montserrat ExtraBold"/>
                <a:ea typeface="Montserrat ExtraBold"/>
                <a:cs typeface="Montserrat ExtraBold"/>
                <a:sym typeface="Montserrat ExtraBold"/>
              </a:rPr>
              <a:t>Custom microsite</a:t>
            </a:r>
            <a:endParaRPr sz="1200" i="0" u="none" strike="noStrike" cap="none">
              <a:solidFill>
                <a:schemeClr val="lt1"/>
              </a:solidFill>
              <a:latin typeface="Montserrat ExtraBold"/>
              <a:ea typeface="Montserrat ExtraBold"/>
              <a:cs typeface="Montserrat ExtraBold"/>
              <a:sym typeface="Montserrat ExtraBold"/>
            </a:endParaRPr>
          </a:p>
          <a:p>
            <a:pPr marL="457200" marR="0" lvl="0" indent="-304800" algn="l" rtl="0">
              <a:lnSpc>
                <a:spcPct val="115000"/>
              </a:lnSpc>
              <a:spcBef>
                <a:spcPts val="0"/>
              </a:spcBef>
              <a:spcAft>
                <a:spcPts val="0"/>
              </a:spcAft>
              <a:buClr>
                <a:schemeClr val="lt1"/>
              </a:buClr>
              <a:buSzPts val="1200"/>
              <a:buFont typeface="Montserrat ExtraBold"/>
              <a:buChar char="●"/>
            </a:pPr>
            <a:r>
              <a:rPr lang="en" sz="1200" i="0" u="none" strike="noStrike" cap="none">
                <a:solidFill>
                  <a:schemeClr val="lt1"/>
                </a:solidFill>
                <a:latin typeface="Montserrat ExtraBold"/>
                <a:ea typeface="Montserrat ExtraBold"/>
                <a:cs typeface="Montserrat ExtraBold"/>
                <a:sym typeface="Montserrat ExtraBold"/>
              </a:rPr>
              <a:t>Branded content integrations</a:t>
            </a:r>
            <a:endParaRPr sz="1200" i="0" u="none" strike="noStrike" cap="none">
              <a:solidFill>
                <a:schemeClr val="lt1"/>
              </a:solidFill>
              <a:latin typeface="Montserrat ExtraBold"/>
              <a:ea typeface="Montserrat ExtraBold"/>
              <a:cs typeface="Montserrat ExtraBold"/>
              <a:sym typeface="Montserrat ExtraBold"/>
            </a:endParaRPr>
          </a:p>
          <a:p>
            <a:pPr marL="457200" marR="0" lvl="0" indent="-304800" algn="l" rtl="0">
              <a:lnSpc>
                <a:spcPct val="115000"/>
              </a:lnSpc>
              <a:spcBef>
                <a:spcPts val="0"/>
              </a:spcBef>
              <a:spcAft>
                <a:spcPts val="0"/>
              </a:spcAft>
              <a:buClr>
                <a:schemeClr val="lt1"/>
              </a:buClr>
              <a:buSzPts val="1200"/>
              <a:buFont typeface="Montserrat ExtraBold"/>
              <a:buChar char="●"/>
            </a:pPr>
            <a:r>
              <a:rPr lang="en" sz="1200" i="0" u="none" strike="noStrike" cap="none">
                <a:solidFill>
                  <a:schemeClr val="lt1"/>
                </a:solidFill>
                <a:latin typeface="Montserrat ExtraBold"/>
                <a:ea typeface="Montserrat ExtraBold"/>
                <a:cs typeface="Montserrat ExtraBold"/>
                <a:sym typeface="Montserrat ExtraBold"/>
              </a:rPr>
              <a:t>Page takeovers</a:t>
            </a:r>
            <a:endParaRPr sz="1200" i="0" u="none" strike="noStrike" cap="none">
              <a:solidFill>
                <a:schemeClr val="lt1"/>
              </a:solidFill>
              <a:latin typeface="Montserrat ExtraBold"/>
              <a:ea typeface="Montserrat ExtraBold"/>
              <a:cs typeface="Montserrat ExtraBold"/>
              <a:sym typeface="Montserrat ExtraBold"/>
            </a:endParaRPr>
          </a:p>
          <a:p>
            <a:pPr marL="457200" marR="0" lvl="0" indent="-304800" algn="l" rtl="0">
              <a:lnSpc>
                <a:spcPct val="115000"/>
              </a:lnSpc>
              <a:spcBef>
                <a:spcPts val="0"/>
              </a:spcBef>
              <a:spcAft>
                <a:spcPts val="0"/>
              </a:spcAft>
              <a:buClr>
                <a:schemeClr val="lt1"/>
              </a:buClr>
              <a:buSzPts val="1200"/>
              <a:buFont typeface="Montserrat ExtraBold"/>
              <a:buChar char="●"/>
            </a:pPr>
            <a:r>
              <a:rPr lang="en" sz="1200" i="0" u="none" strike="noStrike" cap="none">
                <a:solidFill>
                  <a:schemeClr val="lt1"/>
                </a:solidFill>
                <a:latin typeface="Montserrat ExtraBold"/>
                <a:ea typeface="Montserrat ExtraBold"/>
                <a:cs typeface="Montserrat ExtraBold"/>
                <a:sym typeface="Montserrat ExtraBold"/>
              </a:rPr>
              <a:t>Article sponsored content</a:t>
            </a:r>
            <a:endParaRPr sz="1200" i="0" u="none" strike="noStrike" cap="none">
              <a:solidFill>
                <a:schemeClr val="lt1"/>
              </a:solidFill>
              <a:latin typeface="Montserrat ExtraBold"/>
              <a:ea typeface="Montserrat ExtraBold"/>
              <a:cs typeface="Montserrat ExtraBold"/>
              <a:sym typeface="Montserrat ExtraBold"/>
            </a:endParaRPr>
          </a:p>
          <a:p>
            <a:pPr marL="457200" marR="0" lvl="0" indent="0" algn="l" rtl="0">
              <a:lnSpc>
                <a:spcPct val="115000"/>
              </a:lnSpc>
              <a:spcBef>
                <a:spcPts val="0"/>
              </a:spcBef>
              <a:spcAft>
                <a:spcPts val="0"/>
              </a:spcAft>
              <a:buNone/>
            </a:pPr>
            <a:endParaRPr sz="1200" b="0" i="0" u="none" strike="noStrike" cap="none">
              <a:solidFill>
                <a:srgbClr val="44546A"/>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endParaRPr sz="1200" b="0" i="0" u="none" strike="noStrike" cap="none">
              <a:solidFill>
                <a:srgbClr val="FFFFFF"/>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endParaRPr sz="1800" b="1" i="0" u="none" strike="noStrike" cap="none">
              <a:solidFill>
                <a:srgbClr val="FFFFFF"/>
              </a:solidFill>
              <a:latin typeface="Impact"/>
              <a:ea typeface="Impact"/>
              <a:cs typeface="Impact"/>
              <a:sym typeface="Impact"/>
            </a:endParaRPr>
          </a:p>
        </p:txBody>
      </p:sp>
      <p:sp>
        <p:nvSpPr>
          <p:cNvPr id="139" name="Google Shape;139;p22"/>
          <p:cNvSpPr/>
          <p:nvPr/>
        </p:nvSpPr>
        <p:spPr>
          <a:xfrm>
            <a:off x="541400" y="3158081"/>
            <a:ext cx="3107400" cy="536700"/>
          </a:xfrm>
          <a:prstGeom prst="rect">
            <a:avLst/>
          </a:prstGeom>
          <a:noFill/>
          <a:ln>
            <a:noFill/>
          </a:ln>
          <a:effectLst>
            <a:outerShdw blurRad="50800" dist="50800" dir="5400000" algn="ctr" rotWithShape="0">
              <a:srgbClr val="000000">
                <a:alpha val="26670"/>
              </a:srgbClr>
            </a:outerShdw>
          </a:effectLst>
        </p:spPr>
        <p:txBody>
          <a:bodyPr spcFirstLastPara="1" wrap="square" lIns="91425" tIns="45700" rIns="91425" bIns="45700" anchor="t" anchorCtr="0">
            <a:noAutofit/>
          </a:bodyPr>
          <a:lstStyle/>
          <a:p>
            <a:pPr marL="457200" marR="0" lvl="0" indent="-304800" algn="l" rtl="0">
              <a:lnSpc>
                <a:spcPct val="115000"/>
              </a:lnSpc>
              <a:spcBef>
                <a:spcPts val="0"/>
              </a:spcBef>
              <a:spcAft>
                <a:spcPts val="0"/>
              </a:spcAft>
              <a:buClr>
                <a:schemeClr val="lt1"/>
              </a:buClr>
              <a:buSzPts val="1200"/>
              <a:buFont typeface="Montserrat ExtraBold"/>
              <a:buChar char="●"/>
            </a:pPr>
            <a:r>
              <a:rPr lang="en" sz="1200" i="0" u="none" strike="noStrike" cap="none">
                <a:solidFill>
                  <a:schemeClr val="lt1"/>
                </a:solidFill>
                <a:latin typeface="Montserrat ExtraBold"/>
                <a:ea typeface="Montserrat ExtraBold"/>
                <a:cs typeface="Montserrat ExtraBold"/>
                <a:sym typeface="Montserrat ExtraBold"/>
              </a:rPr>
              <a:t>Branded Content Integrations</a:t>
            </a:r>
            <a:endParaRPr sz="1200" i="0" u="none" strike="noStrike" cap="none">
              <a:solidFill>
                <a:schemeClr val="lt1"/>
              </a:solidFill>
              <a:latin typeface="Montserrat ExtraBold"/>
              <a:ea typeface="Montserrat ExtraBold"/>
              <a:cs typeface="Montserrat ExtraBold"/>
              <a:sym typeface="Montserrat ExtraBold"/>
            </a:endParaRPr>
          </a:p>
          <a:p>
            <a:pPr marL="457200" marR="0" lvl="0" indent="-304800" algn="l" rtl="0">
              <a:lnSpc>
                <a:spcPct val="115000"/>
              </a:lnSpc>
              <a:spcBef>
                <a:spcPts val="0"/>
              </a:spcBef>
              <a:spcAft>
                <a:spcPts val="0"/>
              </a:spcAft>
              <a:buClr>
                <a:schemeClr val="lt1"/>
              </a:buClr>
              <a:buSzPts val="1200"/>
              <a:buFont typeface="Montserrat ExtraBold"/>
              <a:buChar char="●"/>
            </a:pPr>
            <a:r>
              <a:rPr lang="en" sz="1200" i="0" u="none" strike="noStrike" cap="none">
                <a:solidFill>
                  <a:schemeClr val="lt1"/>
                </a:solidFill>
                <a:latin typeface="Montserrat ExtraBold"/>
                <a:ea typeface="Montserrat ExtraBold"/>
                <a:cs typeface="Montserrat ExtraBold"/>
                <a:sym typeface="Montserrat ExtraBold"/>
              </a:rPr>
              <a:t>Billboards and lower thirds</a:t>
            </a:r>
            <a:endParaRPr sz="1800" b="1" i="0" u="none" strike="noStrike" cap="none">
              <a:solidFill>
                <a:srgbClr val="FFFFFF"/>
              </a:solidFill>
              <a:latin typeface="Impact"/>
              <a:ea typeface="Impact"/>
              <a:cs typeface="Impact"/>
              <a:sym typeface="Impact"/>
            </a:endParaRPr>
          </a:p>
        </p:txBody>
      </p:sp>
      <p:sp>
        <p:nvSpPr>
          <p:cNvPr id="140" name="Google Shape;140;p22"/>
          <p:cNvSpPr txBox="1"/>
          <p:nvPr/>
        </p:nvSpPr>
        <p:spPr>
          <a:xfrm>
            <a:off x="3648800" y="3196278"/>
            <a:ext cx="33087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CC4125"/>
                </a:solidFill>
                <a:latin typeface="Montserrat"/>
                <a:ea typeface="Montserrat"/>
                <a:cs typeface="Montserrat"/>
                <a:sym typeface="Montserrat"/>
              </a:rPr>
              <a:t>Allow us to customize a</a:t>
            </a:r>
            <a:endParaRPr sz="1600" b="1">
              <a:solidFill>
                <a:srgbClr val="CC4125"/>
              </a:solidFill>
              <a:latin typeface="Montserrat"/>
              <a:ea typeface="Montserrat"/>
              <a:cs typeface="Montserrat"/>
              <a:sym typeface="Montserrat"/>
            </a:endParaRPr>
          </a:p>
          <a:p>
            <a:pPr marL="0" lvl="0" indent="0" algn="l" rtl="0">
              <a:spcBef>
                <a:spcPts val="0"/>
              </a:spcBef>
              <a:spcAft>
                <a:spcPts val="0"/>
              </a:spcAft>
              <a:buNone/>
            </a:pPr>
            <a:r>
              <a:rPr lang="en" sz="1600" b="1">
                <a:solidFill>
                  <a:srgbClr val="CC4125"/>
                </a:solidFill>
                <a:latin typeface="Montserrat"/>
                <a:ea typeface="Montserrat"/>
                <a:cs typeface="Montserrat"/>
                <a:sym typeface="Montserrat"/>
              </a:rPr>
              <a:t>package for you</a:t>
            </a:r>
            <a:endParaRPr sz="1600" b="1">
              <a:solidFill>
                <a:srgbClr val="CC4125"/>
              </a:solidFill>
              <a:latin typeface="Montserrat"/>
              <a:ea typeface="Montserrat"/>
              <a:cs typeface="Montserrat"/>
              <a:sym typeface="Montserrat"/>
            </a:endParaRPr>
          </a:p>
          <a:p>
            <a:pPr marL="0" lvl="1" indent="0" algn="l" rtl="0">
              <a:spcBef>
                <a:spcPts val="0"/>
              </a:spcBef>
              <a:spcAft>
                <a:spcPts val="0"/>
              </a:spcAft>
              <a:buNone/>
            </a:pPr>
            <a:endParaRPr sz="1000" i="1">
              <a:solidFill>
                <a:schemeClr val="lt1"/>
              </a:solidFill>
              <a:latin typeface="Montserrat ExtraBold"/>
              <a:ea typeface="Montserrat ExtraBold"/>
              <a:cs typeface="Montserrat ExtraBold"/>
              <a:sym typeface="Montserrat ExtraBold"/>
            </a:endParaRPr>
          </a:p>
          <a:p>
            <a:pPr marL="0" lvl="1" indent="0" algn="l" rtl="0">
              <a:spcBef>
                <a:spcPts val="0"/>
              </a:spcBef>
              <a:spcAft>
                <a:spcPts val="0"/>
              </a:spcAft>
              <a:buNone/>
            </a:pPr>
            <a:r>
              <a:rPr lang="en" sz="1000" i="1">
                <a:solidFill>
                  <a:schemeClr val="lt1"/>
                </a:solidFill>
                <a:latin typeface="Montserrat ExtraBold"/>
                <a:ea typeface="Montserrat ExtraBold"/>
                <a:cs typeface="Montserrat ExtraBold"/>
                <a:sym typeface="Montserrat ExtraBold"/>
              </a:rPr>
              <a:t>Deadline to celebrate Women’s History Month with LATV is 2/22/23</a:t>
            </a:r>
            <a:endParaRPr sz="1000" i="1">
              <a:solidFill>
                <a:schemeClr val="lt1"/>
              </a:solidFill>
              <a:latin typeface="Montserrat ExtraBold"/>
              <a:ea typeface="Montserrat ExtraBold"/>
              <a:cs typeface="Montserrat ExtraBold"/>
              <a:sym typeface="Montserrat ExtraBold"/>
            </a:endParaRPr>
          </a:p>
          <a:p>
            <a:pPr marL="0" lvl="1" indent="0" algn="l" rtl="0">
              <a:spcBef>
                <a:spcPts val="0"/>
              </a:spcBef>
              <a:spcAft>
                <a:spcPts val="0"/>
              </a:spcAft>
              <a:buNone/>
            </a:pPr>
            <a:r>
              <a:rPr lang="en" sz="1000" i="1">
                <a:solidFill>
                  <a:schemeClr val="lt1"/>
                </a:solidFill>
                <a:latin typeface="Montserrat ExtraBold"/>
                <a:ea typeface="Montserrat ExtraBold"/>
                <a:cs typeface="Montserrat ExtraBold"/>
                <a:sym typeface="Montserrat ExtraBold"/>
              </a:rPr>
              <a:t>Flight Dates: 3/1-3/31</a:t>
            </a:r>
            <a:endParaRPr sz="1600">
              <a:solidFill>
                <a:schemeClr val="lt1"/>
              </a:solidFill>
            </a:endParaRPr>
          </a:p>
        </p:txBody>
      </p:sp>
      <p:pic>
        <p:nvPicPr>
          <p:cNvPr id="141" name="Google Shape;141;p2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39008">
            <a:off x="6635477" y="910940"/>
            <a:ext cx="1380348" cy="2923958"/>
          </a:xfrm>
          <a:prstGeom prst="rect">
            <a:avLst/>
          </a:prstGeom>
          <a:noFill/>
          <a:ln>
            <a:noFill/>
          </a:ln>
          <a:effectLst>
            <a:outerShdw blurRad="50800" dist="38100" dir="2700000" algn="tl" rotWithShape="0">
              <a:srgbClr val="000000">
                <a:alpha val="40000"/>
              </a:srgbClr>
            </a:outerShdw>
          </a:effectLst>
        </p:spPr>
      </p:pic>
      <p:pic>
        <p:nvPicPr>
          <p:cNvPr id="142" name="Google Shape;142;p22" descr="Ic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07625" y="422208"/>
            <a:ext cx="948600" cy="434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029200"/>
          </a:xfrm>
          <a:prstGeom prst="rect">
            <a:avLst/>
          </a:prstGeom>
          <a:noFill/>
          <a:ln>
            <a:noFill/>
          </a:ln>
        </p:spPr>
      </p:pic>
      <p:sp>
        <p:nvSpPr>
          <p:cNvPr id="148" name="Google Shape;148;p23"/>
          <p:cNvSpPr txBox="1"/>
          <p:nvPr/>
        </p:nvSpPr>
        <p:spPr>
          <a:xfrm>
            <a:off x="4057275" y="3208423"/>
            <a:ext cx="4368000" cy="1392600"/>
          </a:xfrm>
          <a:prstGeom prst="rect">
            <a:avLst/>
          </a:prstGeom>
          <a:noFill/>
          <a:ln>
            <a:noFill/>
          </a:ln>
        </p:spPr>
        <p:txBody>
          <a:bodyPr spcFirstLastPara="1" wrap="square" lIns="91425" tIns="45700" rIns="91425" bIns="45700" anchor="t" anchorCtr="0">
            <a:spAutoFit/>
          </a:bodyPr>
          <a:lstStyle/>
          <a:p>
            <a:pPr marL="0" lvl="0" indent="0" algn="ctr" rtl="0">
              <a:lnSpc>
                <a:spcPct val="106999"/>
              </a:lnSpc>
              <a:spcBef>
                <a:spcPts val="0"/>
              </a:spcBef>
              <a:spcAft>
                <a:spcPts val="800"/>
              </a:spcAft>
              <a:buSzPts val="1100"/>
              <a:buNone/>
            </a:pPr>
            <a:r>
              <a:rPr lang="en" sz="1600">
                <a:solidFill>
                  <a:srgbClr val="38761D"/>
                </a:solidFill>
                <a:latin typeface="Montserrat Medium"/>
                <a:ea typeface="Montserrat Medium"/>
                <a:cs typeface="Montserrat Medium"/>
                <a:sym typeface="Montserrat Medium"/>
              </a:rPr>
              <a:t>LATV celebrates Earth Day for an entire week with original specials, segments, and content around Latinos who are living </a:t>
            </a:r>
            <a:r>
              <a:rPr lang="en" sz="1600" b="1" i="1">
                <a:solidFill>
                  <a:srgbClr val="38761D"/>
                </a:solidFill>
                <a:latin typeface="Montserrat"/>
                <a:ea typeface="Montserrat"/>
                <a:cs typeface="Montserrat"/>
                <a:sym typeface="Montserrat"/>
              </a:rPr>
              <a:t>La Vida Green</a:t>
            </a:r>
            <a:r>
              <a:rPr lang="en" sz="1600" b="1">
                <a:solidFill>
                  <a:srgbClr val="38761D"/>
                </a:solidFill>
                <a:latin typeface="Montserrat"/>
                <a:ea typeface="Montserrat"/>
                <a:cs typeface="Montserrat"/>
                <a:sym typeface="Montserrat"/>
              </a:rPr>
              <a:t> </a:t>
            </a:r>
            <a:r>
              <a:rPr lang="en" sz="1600">
                <a:solidFill>
                  <a:srgbClr val="38761D"/>
                </a:solidFill>
                <a:latin typeface="Montserrat Medium"/>
                <a:ea typeface="Montserrat Medium"/>
                <a:cs typeface="Montserrat Medium"/>
                <a:sym typeface="Montserrat Medium"/>
              </a:rPr>
              <a:t>and contributing to a more sustainable future.</a:t>
            </a:r>
            <a:endParaRPr sz="1800" b="1">
              <a:solidFill>
                <a:srgbClr val="38761D"/>
              </a:solidFill>
              <a:latin typeface="Montserrat ExtraBold"/>
              <a:ea typeface="Montserrat ExtraBold"/>
              <a:cs typeface="Montserrat ExtraBold"/>
              <a:sym typeface="Montserrat ExtraBold"/>
            </a:endParaRPr>
          </a:p>
        </p:txBody>
      </p:sp>
      <p:sp>
        <p:nvSpPr>
          <p:cNvPr id="149" name="Google Shape;149;p23"/>
          <p:cNvSpPr txBox="1"/>
          <p:nvPr/>
        </p:nvSpPr>
        <p:spPr>
          <a:xfrm>
            <a:off x="4089025" y="2753591"/>
            <a:ext cx="4368000" cy="400200"/>
          </a:xfrm>
          <a:prstGeom prst="rect">
            <a:avLst/>
          </a:prstGeom>
          <a:noFill/>
          <a:ln>
            <a:noFill/>
          </a:ln>
        </p:spPr>
        <p:txBody>
          <a:bodyPr spcFirstLastPara="1" wrap="square" lIns="91425" tIns="45700" rIns="91425" bIns="45700" anchor="t" anchorCtr="0">
            <a:spAutoFit/>
          </a:bodyPr>
          <a:lstStyle/>
          <a:p>
            <a:pPr marL="0" lvl="0" indent="0" algn="ctr" rtl="0">
              <a:lnSpc>
                <a:spcPct val="106999"/>
              </a:lnSpc>
              <a:spcBef>
                <a:spcPts val="0"/>
              </a:spcBef>
              <a:spcAft>
                <a:spcPts val="800"/>
              </a:spcAft>
              <a:buSzPts val="1100"/>
              <a:buNone/>
            </a:pPr>
            <a:r>
              <a:rPr lang="en" sz="2000" b="1">
                <a:solidFill>
                  <a:schemeClr val="accent6"/>
                </a:solidFill>
                <a:latin typeface="Montserrat"/>
                <a:ea typeface="Montserrat"/>
                <a:cs typeface="Montserrat"/>
                <a:sym typeface="Montserrat"/>
              </a:rPr>
              <a:t>April 17th - 22nd, 2023</a:t>
            </a:r>
            <a:endParaRPr sz="1200" b="1">
              <a:solidFill>
                <a:schemeClr val="accent6"/>
              </a:solidFill>
              <a:latin typeface="Montserrat"/>
              <a:ea typeface="Montserrat"/>
              <a:cs typeface="Montserrat"/>
              <a:sym typeface="Montserrat"/>
            </a:endParaRPr>
          </a:p>
        </p:txBody>
      </p:sp>
      <p:pic>
        <p:nvPicPr>
          <p:cNvPr id="150" name="Google Shape;150;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44163" y="490551"/>
            <a:ext cx="3684925" cy="2160971"/>
          </a:xfrm>
          <a:prstGeom prst="rect">
            <a:avLst/>
          </a:prstGeom>
          <a:noFill/>
          <a:ln>
            <a:noFill/>
          </a:ln>
        </p:spPr>
      </p:pic>
      <p:pic>
        <p:nvPicPr>
          <p:cNvPr id="151" name="Google Shape;151;p23" descr="Shape&#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880345" y="354145"/>
            <a:ext cx="1004515" cy="4597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029203"/>
          </a:xfrm>
          <a:prstGeom prst="rect">
            <a:avLst/>
          </a:prstGeom>
          <a:noFill/>
          <a:ln>
            <a:noFill/>
          </a:ln>
        </p:spPr>
      </p:pic>
      <p:sp>
        <p:nvSpPr>
          <p:cNvPr id="157" name="Google Shape;157;p24"/>
          <p:cNvSpPr txBox="1"/>
          <p:nvPr/>
        </p:nvSpPr>
        <p:spPr>
          <a:xfrm>
            <a:off x="5298500" y="705401"/>
            <a:ext cx="36261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accent6"/>
                </a:solidFill>
                <a:latin typeface="Montserrat ExtraBold"/>
                <a:ea typeface="Montserrat ExtraBold"/>
                <a:cs typeface="Montserrat ExtraBold"/>
                <a:sym typeface="Montserrat ExtraBold"/>
              </a:rPr>
              <a:t>Gen Z &amp; Millennials are more active that older generations addressing climate change.</a:t>
            </a:r>
            <a:endParaRPr b="1"/>
          </a:p>
        </p:txBody>
      </p:sp>
      <p:pic>
        <p:nvPicPr>
          <p:cNvPr id="158" name="Google Shape;158;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7700" y="591699"/>
            <a:ext cx="4383276" cy="3961661"/>
          </a:xfrm>
          <a:prstGeom prst="rect">
            <a:avLst/>
          </a:prstGeom>
          <a:noFill/>
          <a:ln w="28575" cap="flat" cmpd="sng">
            <a:solidFill>
              <a:schemeClr val="dk2"/>
            </a:solidFill>
            <a:prstDash val="solid"/>
            <a:round/>
            <a:headEnd type="none" w="sm" len="sm"/>
            <a:tailEnd type="none" w="sm" len="sm"/>
          </a:ln>
        </p:spPr>
      </p:pic>
      <p:pic>
        <p:nvPicPr>
          <p:cNvPr id="159" name="Google Shape;159;p2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05213" y="3052202"/>
            <a:ext cx="2988125" cy="1918583"/>
          </a:xfrm>
          <a:prstGeom prst="rect">
            <a:avLst/>
          </a:prstGeom>
          <a:noFill/>
          <a:ln>
            <a:noFill/>
          </a:ln>
        </p:spPr>
      </p:pic>
      <p:pic>
        <p:nvPicPr>
          <p:cNvPr id="160" name="Google Shape;160;p24" descr="Shape&#10;&#10;Description automatically generated with medium confidenc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712320" y="354145"/>
            <a:ext cx="1004515" cy="4597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029203"/>
          </a:xfrm>
          <a:prstGeom prst="rect">
            <a:avLst/>
          </a:prstGeom>
          <a:noFill/>
          <a:ln>
            <a:noFill/>
          </a:ln>
        </p:spPr>
      </p:pic>
      <p:sp>
        <p:nvSpPr>
          <p:cNvPr id="166" name="Google Shape;166;p25"/>
          <p:cNvSpPr txBox="1"/>
          <p:nvPr/>
        </p:nvSpPr>
        <p:spPr>
          <a:xfrm>
            <a:off x="551050" y="1743213"/>
            <a:ext cx="5518800" cy="26397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0"/>
              </a:spcAft>
              <a:buNone/>
            </a:pPr>
            <a:r>
              <a:rPr lang="en" sz="1800" b="1">
                <a:solidFill>
                  <a:schemeClr val="dk2"/>
                </a:solidFill>
                <a:latin typeface="Montserrat"/>
                <a:ea typeface="Montserrat"/>
                <a:cs typeface="Montserrat"/>
                <a:sym typeface="Montserrat"/>
              </a:rPr>
              <a:t>LATV </a:t>
            </a:r>
            <a:r>
              <a:rPr lang="en" sz="1800">
                <a:solidFill>
                  <a:schemeClr val="dk2"/>
                </a:solidFill>
                <a:latin typeface="Montserrat"/>
                <a:ea typeface="Montserrat"/>
                <a:cs typeface="Montserrat"/>
                <a:sym typeface="Montserrat"/>
              </a:rPr>
              <a:t>celebrates Earth Day for an entire week with original specials, segments, and content around Latinos who are living </a:t>
            </a:r>
            <a:r>
              <a:rPr lang="en" sz="1800" b="1" i="1">
                <a:solidFill>
                  <a:schemeClr val="dk2"/>
                </a:solidFill>
                <a:latin typeface="Montserrat"/>
                <a:ea typeface="Montserrat"/>
                <a:cs typeface="Montserrat"/>
                <a:sym typeface="Montserrat"/>
              </a:rPr>
              <a:t>La Vida Green</a:t>
            </a:r>
            <a:r>
              <a:rPr lang="en" sz="1800">
                <a:solidFill>
                  <a:schemeClr val="dk2"/>
                </a:solidFill>
                <a:latin typeface="Montserrat"/>
                <a:ea typeface="Montserrat"/>
                <a:cs typeface="Montserrat"/>
                <a:sym typeface="Montserrat"/>
              </a:rPr>
              <a:t> and contributing to a more sustainable future.</a:t>
            </a:r>
            <a:endParaRPr sz="1800">
              <a:solidFill>
                <a:schemeClr val="dk2"/>
              </a:solidFill>
              <a:latin typeface="Montserrat"/>
              <a:ea typeface="Montserrat"/>
              <a:cs typeface="Montserrat"/>
              <a:sym typeface="Montserrat"/>
            </a:endParaRPr>
          </a:p>
          <a:p>
            <a:pPr marL="0" lvl="0" indent="0" algn="l" rtl="0">
              <a:lnSpc>
                <a:spcPct val="106999"/>
              </a:lnSpc>
              <a:spcBef>
                <a:spcPts val="800"/>
              </a:spcBef>
              <a:spcAft>
                <a:spcPts val="800"/>
              </a:spcAft>
              <a:buClr>
                <a:schemeClr val="dk1"/>
              </a:buClr>
              <a:buSzPts val="1100"/>
              <a:buFont typeface="Arial"/>
              <a:buNone/>
            </a:pPr>
            <a:r>
              <a:rPr lang="en" sz="1800">
                <a:solidFill>
                  <a:schemeClr val="dk2"/>
                </a:solidFill>
                <a:latin typeface="Montserrat"/>
                <a:ea typeface="Montserrat"/>
                <a:cs typeface="Montserrat"/>
                <a:sym typeface="Montserrat"/>
              </a:rPr>
              <a:t>Ride along with LATV as we take a journey in our environmentally friendly EV to visit three Latinx advocates who are helping make the world a greener place. </a:t>
            </a:r>
            <a:endParaRPr sz="1800">
              <a:solidFill>
                <a:schemeClr val="dk2"/>
              </a:solidFill>
              <a:latin typeface="Montserrat"/>
              <a:ea typeface="Montserrat"/>
              <a:cs typeface="Montserrat"/>
              <a:sym typeface="Montserrat"/>
            </a:endParaRPr>
          </a:p>
        </p:txBody>
      </p:sp>
      <p:sp>
        <p:nvSpPr>
          <p:cNvPr id="167" name="Google Shape;167;p25"/>
          <p:cNvSpPr txBox="1"/>
          <p:nvPr/>
        </p:nvSpPr>
        <p:spPr>
          <a:xfrm>
            <a:off x="941750" y="1167699"/>
            <a:ext cx="49650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accent6"/>
                </a:solidFill>
                <a:latin typeface="Montserrat ExtraBold"/>
                <a:ea typeface="Montserrat ExtraBold"/>
                <a:cs typeface="Montserrat ExtraBold"/>
                <a:sym typeface="Montserrat ExtraBold"/>
              </a:rPr>
              <a:t>The Vision:</a:t>
            </a:r>
            <a:endParaRPr sz="2600">
              <a:solidFill>
                <a:schemeClr val="accent6"/>
              </a:solidFill>
              <a:latin typeface="Montserrat ExtraBold"/>
              <a:ea typeface="Montserrat ExtraBold"/>
              <a:cs typeface="Montserrat ExtraBold"/>
              <a:sym typeface="Montserrat ExtraBold"/>
            </a:endParaRPr>
          </a:p>
        </p:txBody>
      </p:sp>
      <p:pic>
        <p:nvPicPr>
          <p:cNvPr id="168" name="Google Shape;168;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68875" y="3209827"/>
            <a:ext cx="882028" cy="1089398"/>
          </a:xfrm>
          <a:prstGeom prst="rect">
            <a:avLst/>
          </a:prstGeom>
          <a:noFill/>
          <a:ln>
            <a:noFill/>
          </a:ln>
        </p:spPr>
      </p:pic>
      <p:pic>
        <p:nvPicPr>
          <p:cNvPr id="169" name="Google Shape;169;p2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37348">
            <a:off x="6870228" y="3393299"/>
            <a:ext cx="1885560" cy="1083742"/>
          </a:xfrm>
          <a:prstGeom prst="rect">
            <a:avLst/>
          </a:prstGeom>
          <a:noFill/>
          <a:ln>
            <a:noFill/>
          </a:ln>
        </p:spPr>
      </p:pic>
      <p:pic>
        <p:nvPicPr>
          <p:cNvPr id="170" name="Google Shape;170;p25"/>
          <p:cNvPicPr preferRelativeResize="0"/>
          <p:nvPr/>
        </p:nvPicPr>
        <p:blipFill rotWithShape="1">
          <a:blip r:embed="rId6" cstate="email">
            <a:alphaModFix/>
            <a:extLst>
              <a:ext uri="{28A0092B-C50C-407E-A947-70E740481C1C}">
                <a14:useLocalDpi xmlns:a14="http://schemas.microsoft.com/office/drawing/2010/main"/>
              </a:ext>
            </a:extLst>
          </a:blip>
          <a:srcRect t="-7330"/>
          <a:stretch/>
        </p:blipFill>
        <p:spPr>
          <a:xfrm rot="261224">
            <a:off x="6112082" y="92631"/>
            <a:ext cx="2662112" cy="2919404"/>
          </a:xfrm>
          <a:prstGeom prst="rect">
            <a:avLst/>
          </a:prstGeom>
          <a:noFill/>
          <a:ln>
            <a:noFill/>
          </a:ln>
        </p:spPr>
      </p:pic>
      <p:pic>
        <p:nvPicPr>
          <p:cNvPr id="171" name="Google Shape;171;p2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14150" y="768068"/>
            <a:ext cx="3646100" cy="5728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029203"/>
          </a:xfrm>
          <a:prstGeom prst="rect">
            <a:avLst/>
          </a:prstGeom>
          <a:noFill/>
          <a:ln>
            <a:noFill/>
          </a:ln>
        </p:spPr>
      </p:pic>
      <p:pic>
        <p:nvPicPr>
          <p:cNvPr id="177" name="Google Shape;177;p26" descr="Shape&#10;&#10;Description automatically generated with medium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12320" y="354145"/>
            <a:ext cx="1004515" cy="459744"/>
          </a:xfrm>
          <a:prstGeom prst="rect">
            <a:avLst/>
          </a:prstGeom>
          <a:noFill/>
          <a:ln>
            <a:noFill/>
          </a:ln>
        </p:spPr>
      </p:pic>
      <p:sp>
        <p:nvSpPr>
          <p:cNvPr id="178" name="Google Shape;178;p26"/>
          <p:cNvSpPr txBox="1"/>
          <p:nvPr/>
        </p:nvSpPr>
        <p:spPr>
          <a:xfrm>
            <a:off x="361050" y="337347"/>
            <a:ext cx="5825100" cy="49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600">
                <a:solidFill>
                  <a:schemeClr val="accent6"/>
                </a:solidFill>
                <a:latin typeface="Montserrat ExtraBold"/>
                <a:ea typeface="Montserrat ExtraBold"/>
                <a:cs typeface="Montserrat ExtraBold"/>
                <a:sym typeface="Montserrat ExtraBold"/>
              </a:rPr>
              <a:t>LATV’s Earth Day Special</a:t>
            </a:r>
            <a:endParaRPr sz="2600">
              <a:solidFill>
                <a:schemeClr val="accent6"/>
              </a:solidFill>
              <a:latin typeface="Montserrat ExtraBold"/>
              <a:ea typeface="Montserrat ExtraBold"/>
              <a:cs typeface="Montserrat ExtraBold"/>
              <a:sym typeface="Montserrat ExtraBold"/>
            </a:endParaRPr>
          </a:p>
        </p:txBody>
      </p:sp>
      <p:sp>
        <p:nvSpPr>
          <p:cNvPr id="179" name="Google Shape;179;p26"/>
          <p:cNvSpPr txBox="1"/>
          <p:nvPr/>
        </p:nvSpPr>
        <p:spPr>
          <a:xfrm>
            <a:off x="361050" y="824344"/>
            <a:ext cx="7995600" cy="29496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0"/>
              </a:spcAft>
              <a:buNone/>
            </a:pPr>
            <a:r>
              <a:rPr lang="en" sz="1600" b="1">
                <a:solidFill>
                  <a:schemeClr val="dk2"/>
                </a:solidFill>
                <a:latin typeface="Montserrat"/>
                <a:ea typeface="Montserrat"/>
                <a:cs typeface="Montserrat"/>
                <a:sym typeface="Montserrat"/>
              </a:rPr>
              <a:t>Airdate: </a:t>
            </a:r>
            <a:r>
              <a:rPr lang="en" sz="1600">
                <a:solidFill>
                  <a:schemeClr val="dk2"/>
                </a:solidFill>
                <a:latin typeface="Montserrat"/>
                <a:ea typeface="Montserrat"/>
                <a:cs typeface="Montserrat"/>
                <a:sym typeface="Montserrat"/>
              </a:rPr>
              <a:t>Saturday, April 22, 2023 </a:t>
            </a:r>
            <a:endParaRPr sz="1600">
              <a:solidFill>
                <a:schemeClr val="dk2"/>
              </a:solidFill>
              <a:latin typeface="Montserrat"/>
              <a:ea typeface="Montserrat"/>
              <a:cs typeface="Montserrat"/>
              <a:sym typeface="Montserrat"/>
            </a:endParaRPr>
          </a:p>
          <a:p>
            <a:pPr marL="0" lvl="0" indent="0" algn="l" rtl="0">
              <a:lnSpc>
                <a:spcPct val="106999"/>
              </a:lnSpc>
              <a:spcBef>
                <a:spcPts val="800"/>
              </a:spcBef>
              <a:spcAft>
                <a:spcPts val="0"/>
              </a:spcAft>
              <a:buNone/>
            </a:pPr>
            <a:r>
              <a:rPr lang="en" sz="1600" b="1">
                <a:solidFill>
                  <a:schemeClr val="dk2"/>
                </a:solidFill>
                <a:latin typeface="Montserrat"/>
                <a:ea typeface="Montserrat"/>
                <a:cs typeface="Montserrat"/>
                <a:sym typeface="Montserrat"/>
              </a:rPr>
              <a:t>Platforms:</a:t>
            </a:r>
            <a:r>
              <a:rPr lang="en" sz="1600">
                <a:solidFill>
                  <a:schemeClr val="dk2"/>
                </a:solidFill>
                <a:latin typeface="Montserrat"/>
                <a:ea typeface="Montserrat"/>
                <a:cs typeface="Montserrat"/>
                <a:sym typeface="Montserrat"/>
              </a:rPr>
              <a:t> LATV Linear, LATV+ App </a:t>
            </a:r>
            <a:endParaRPr sz="1600">
              <a:solidFill>
                <a:schemeClr val="dk2"/>
              </a:solidFill>
              <a:latin typeface="Montserrat"/>
              <a:ea typeface="Montserrat"/>
              <a:cs typeface="Montserrat"/>
              <a:sym typeface="Montserrat"/>
            </a:endParaRPr>
          </a:p>
          <a:p>
            <a:pPr marL="0" lvl="0" indent="0" algn="l" rtl="0">
              <a:lnSpc>
                <a:spcPct val="106999"/>
              </a:lnSpc>
              <a:spcBef>
                <a:spcPts val="800"/>
              </a:spcBef>
              <a:spcAft>
                <a:spcPts val="0"/>
              </a:spcAft>
              <a:buNone/>
            </a:pPr>
            <a:r>
              <a:rPr lang="en" sz="1600" b="1">
                <a:solidFill>
                  <a:schemeClr val="dk2"/>
                </a:solidFill>
                <a:latin typeface="Montserrat"/>
                <a:ea typeface="Montserrat"/>
                <a:cs typeface="Montserrat"/>
                <a:sym typeface="Montserrat"/>
              </a:rPr>
              <a:t>Run Time:</a:t>
            </a:r>
            <a:r>
              <a:rPr lang="en" sz="1600">
                <a:solidFill>
                  <a:schemeClr val="dk2"/>
                </a:solidFill>
                <a:latin typeface="Montserrat"/>
                <a:ea typeface="Montserrat"/>
                <a:cs typeface="Montserrat"/>
                <a:sym typeface="Montserrat"/>
              </a:rPr>
              <a:t> 1-hour </a:t>
            </a:r>
            <a:endParaRPr sz="1600">
              <a:solidFill>
                <a:schemeClr val="dk2"/>
              </a:solidFill>
              <a:latin typeface="Montserrat"/>
              <a:ea typeface="Montserrat"/>
              <a:cs typeface="Montserrat"/>
              <a:sym typeface="Montserrat"/>
            </a:endParaRPr>
          </a:p>
          <a:p>
            <a:pPr marL="0" lvl="0" indent="0" algn="l" rtl="0">
              <a:lnSpc>
                <a:spcPct val="106999"/>
              </a:lnSpc>
              <a:spcBef>
                <a:spcPts val="800"/>
              </a:spcBef>
              <a:spcAft>
                <a:spcPts val="0"/>
              </a:spcAft>
              <a:buNone/>
            </a:pPr>
            <a:r>
              <a:rPr lang="en" sz="1600" b="1">
                <a:solidFill>
                  <a:schemeClr val="dk2"/>
                </a:solidFill>
                <a:latin typeface="Montserrat"/>
                <a:ea typeface="Montserrat"/>
                <a:cs typeface="Montserrat"/>
                <a:sym typeface="Montserrat"/>
              </a:rPr>
              <a:t>Description:</a:t>
            </a:r>
            <a:r>
              <a:rPr lang="en" sz="1600">
                <a:solidFill>
                  <a:schemeClr val="dk2"/>
                </a:solidFill>
                <a:latin typeface="Montserrat"/>
                <a:ea typeface="Montserrat"/>
                <a:cs typeface="Montserrat"/>
                <a:sym typeface="Montserrat"/>
              </a:rPr>
              <a:t> Hosted by LATV’s own Humberto Guida, the </a:t>
            </a:r>
            <a:r>
              <a:rPr lang="en" sz="1600" b="1" i="1">
                <a:solidFill>
                  <a:schemeClr val="dk2"/>
                </a:solidFill>
                <a:latin typeface="Montserrat"/>
                <a:ea typeface="Montserrat"/>
                <a:cs typeface="Montserrat"/>
                <a:sym typeface="Montserrat"/>
              </a:rPr>
              <a:t>La Vida Green</a:t>
            </a:r>
            <a:r>
              <a:rPr lang="en" sz="1600" i="1">
                <a:solidFill>
                  <a:schemeClr val="dk2"/>
                </a:solidFill>
                <a:latin typeface="Montserrat"/>
                <a:ea typeface="Montserrat"/>
                <a:cs typeface="Montserrat"/>
                <a:sym typeface="Montserrat"/>
              </a:rPr>
              <a:t> </a:t>
            </a:r>
            <a:r>
              <a:rPr lang="en" sz="1600">
                <a:solidFill>
                  <a:schemeClr val="dk2"/>
                </a:solidFill>
                <a:latin typeface="Montserrat"/>
                <a:ea typeface="Montserrat"/>
                <a:cs typeface="Montserrat"/>
                <a:sym typeface="Montserrat"/>
              </a:rPr>
              <a:t>1-Hour Special will showcase three Latinos who are working hard to create a cleaner more sustainable tomorrow through environmental non-profit work, art and expression, and innovation. </a:t>
            </a:r>
            <a:endParaRPr sz="1600">
              <a:solidFill>
                <a:schemeClr val="dk2"/>
              </a:solidFill>
              <a:latin typeface="Montserrat"/>
              <a:ea typeface="Montserrat"/>
              <a:cs typeface="Montserrat"/>
              <a:sym typeface="Montserrat"/>
            </a:endParaRPr>
          </a:p>
          <a:p>
            <a:pPr marL="0" lvl="0" indent="0" algn="l" rtl="0">
              <a:lnSpc>
                <a:spcPct val="106999"/>
              </a:lnSpc>
              <a:spcBef>
                <a:spcPts val="800"/>
              </a:spcBef>
              <a:spcAft>
                <a:spcPts val="800"/>
              </a:spcAft>
              <a:buNone/>
            </a:pPr>
            <a:r>
              <a:rPr lang="en" sz="1600">
                <a:solidFill>
                  <a:schemeClr val="dk2"/>
                </a:solidFill>
                <a:latin typeface="Montserrat"/>
                <a:ea typeface="Montserrat"/>
                <a:cs typeface="Montserrat"/>
                <a:sym typeface="Montserrat"/>
              </a:rPr>
              <a:t>This edgy and exciting adventure into “the green life” will inform and inspire our viewers to make their own impact on sustainability in their communities.</a:t>
            </a:r>
            <a:r>
              <a:rPr lang="en" sz="1600" b="1">
                <a:solidFill>
                  <a:schemeClr val="dk2"/>
                </a:solidFill>
                <a:latin typeface="Montserrat"/>
                <a:ea typeface="Montserrat"/>
                <a:cs typeface="Montserrat"/>
                <a:sym typeface="Montserrat"/>
              </a:rPr>
              <a:t> </a:t>
            </a:r>
            <a:endParaRPr sz="1600" b="1">
              <a:solidFill>
                <a:schemeClr val="dk2"/>
              </a:solidFill>
              <a:latin typeface="Montserrat"/>
              <a:ea typeface="Montserrat"/>
              <a:cs typeface="Montserrat"/>
              <a:sym typeface="Montserrat"/>
            </a:endParaRPr>
          </a:p>
        </p:txBody>
      </p:sp>
      <p:sp>
        <p:nvSpPr>
          <p:cNvPr id="180" name="Google Shape;180;p26"/>
          <p:cNvSpPr txBox="1"/>
          <p:nvPr/>
        </p:nvSpPr>
        <p:spPr>
          <a:xfrm>
            <a:off x="392800" y="3840980"/>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800"/>
              </a:spcAft>
              <a:buNone/>
            </a:pPr>
            <a:r>
              <a:rPr lang="en" b="1">
                <a:solidFill>
                  <a:schemeClr val="accent6"/>
                </a:solidFill>
                <a:latin typeface="Montserrat"/>
                <a:ea typeface="Montserrat"/>
                <a:cs typeface="Montserrat"/>
                <a:sym typeface="Montserrat"/>
              </a:rPr>
              <a:t>Sponsorship Opportunities: </a:t>
            </a:r>
            <a:endParaRPr sz="1700">
              <a:solidFill>
                <a:schemeClr val="accent6"/>
              </a:solidFill>
              <a:latin typeface="Montserrat"/>
              <a:ea typeface="Montserrat"/>
              <a:cs typeface="Montserrat"/>
              <a:sym typeface="Montserrat"/>
            </a:endParaRPr>
          </a:p>
        </p:txBody>
      </p:sp>
      <p:sp>
        <p:nvSpPr>
          <p:cNvPr id="181" name="Google Shape;181;p26"/>
          <p:cNvSpPr txBox="1"/>
          <p:nvPr/>
        </p:nvSpPr>
        <p:spPr>
          <a:xfrm>
            <a:off x="465225" y="4139489"/>
            <a:ext cx="1169700" cy="5352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800"/>
              </a:spcAft>
              <a:buNone/>
            </a:pPr>
            <a:r>
              <a:rPr lang="en" sz="1100" b="1">
                <a:solidFill>
                  <a:schemeClr val="dk2"/>
                </a:solidFill>
                <a:latin typeface="Montserrat"/>
                <a:ea typeface="Montserrat"/>
                <a:cs typeface="Montserrat"/>
                <a:sym typeface="Montserrat"/>
              </a:rPr>
              <a:t>Title Sponsorship</a:t>
            </a:r>
            <a:endParaRPr b="1">
              <a:solidFill>
                <a:schemeClr val="dk2"/>
              </a:solidFill>
              <a:latin typeface="Montserrat"/>
              <a:ea typeface="Montserrat"/>
              <a:cs typeface="Montserrat"/>
              <a:sym typeface="Montserrat"/>
            </a:endParaRPr>
          </a:p>
        </p:txBody>
      </p:sp>
      <p:sp>
        <p:nvSpPr>
          <p:cNvPr id="182" name="Google Shape;182;p26"/>
          <p:cNvSpPr txBox="1"/>
          <p:nvPr/>
        </p:nvSpPr>
        <p:spPr>
          <a:xfrm>
            <a:off x="2486525" y="4139489"/>
            <a:ext cx="1425300" cy="5352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800"/>
              </a:spcAft>
              <a:buNone/>
            </a:pPr>
            <a:r>
              <a:rPr lang="en" sz="1100" b="1">
                <a:solidFill>
                  <a:schemeClr val="dk2"/>
                </a:solidFill>
                <a:latin typeface="Montserrat"/>
                <a:ea typeface="Montserrat"/>
                <a:cs typeface="Montserrat"/>
                <a:sym typeface="Montserrat"/>
              </a:rPr>
              <a:t>Product Integrations</a:t>
            </a:r>
            <a:endParaRPr b="1">
              <a:solidFill>
                <a:schemeClr val="dk2"/>
              </a:solidFill>
              <a:latin typeface="Montserrat"/>
              <a:ea typeface="Montserrat"/>
              <a:cs typeface="Montserrat"/>
              <a:sym typeface="Montserrat"/>
            </a:endParaRPr>
          </a:p>
        </p:txBody>
      </p:sp>
      <p:sp>
        <p:nvSpPr>
          <p:cNvPr id="183" name="Google Shape;183;p26"/>
          <p:cNvSpPr txBox="1"/>
          <p:nvPr/>
        </p:nvSpPr>
        <p:spPr>
          <a:xfrm>
            <a:off x="3666775" y="4139489"/>
            <a:ext cx="1731300" cy="5352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800"/>
              </a:spcAft>
              <a:buNone/>
            </a:pPr>
            <a:r>
              <a:rPr lang="en" sz="1100" b="1">
                <a:solidFill>
                  <a:schemeClr val="dk2"/>
                </a:solidFill>
                <a:latin typeface="Montserrat"/>
                <a:ea typeface="Montserrat"/>
                <a:cs typeface="Montserrat"/>
                <a:sym typeface="Montserrat"/>
              </a:rPr>
              <a:t>Branded Custom Vignettes</a:t>
            </a:r>
            <a:endParaRPr b="1">
              <a:solidFill>
                <a:schemeClr val="dk2"/>
              </a:solidFill>
              <a:latin typeface="Montserrat"/>
              <a:ea typeface="Montserrat"/>
              <a:cs typeface="Montserrat"/>
              <a:sym typeface="Montserrat"/>
            </a:endParaRPr>
          </a:p>
        </p:txBody>
      </p:sp>
      <p:sp>
        <p:nvSpPr>
          <p:cNvPr id="184" name="Google Shape;184;p26"/>
          <p:cNvSpPr txBox="1"/>
          <p:nvPr/>
        </p:nvSpPr>
        <p:spPr>
          <a:xfrm>
            <a:off x="5186750" y="4139489"/>
            <a:ext cx="1004400" cy="5352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800"/>
              </a:spcAft>
              <a:buNone/>
            </a:pPr>
            <a:r>
              <a:rPr lang="en" sz="1100" b="1">
                <a:solidFill>
                  <a:schemeClr val="dk2"/>
                </a:solidFill>
                <a:latin typeface="Montserrat"/>
                <a:ea typeface="Montserrat"/>
                <a:cs typeface="Montserrat"/>
                <a:sym typeface="Montserrat"/>
              </a:rPr>
              <a:t>Talent Mentions</a:t>
            </a:r>
            <a:endParaRPr b="1">
              <a:solidFill>
                <a:schemeClr val="dk2"/>
              </a:solidFill>
              <a:latin typeface="Montserrat"/>
              <a:ea typeface="Montserrat"/>
              <a:cs typeface="Montserrat"/>
              <a:sym typeface="Montserrat"/>
            </a:endParaRPr>
          </a:p>
        </p:txBody>
      </p:sp>
      <p:sp>
        <p:nvSpPr>
          <p:cNvPr id="185" name="Google Shape;185;p26"/>
          <p:cNvSpPr txBox="1"/>
          <p:nvPr/>
        </p:nvSpPr>
        <p:spPr>
          <a:xfrm>
            <a:off x="6114950" y="4139489"/>
            <a:ext cx="1376400" cy="5352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800"/>
              </a:spcAft>
              <a:buNone/>
            </a:pPr>
            <a:r>
              <a:rPr lang="en" sz="1100" b="1">
                <a:solidFill>
                  <a:schemeClr val="dk2"/>
                </a:solidFill>
                <a:latin typeface="Montserrat"/>
                <a:ea typeface="Montserrat"/>
                <a:cs typeface="Montserrat"/>
                <a:sym typeface="Montserrat"/>
              </a:rPr>
              <a:t>Billboards and Lower 3rds</a:t>
            </a:r>
            <a:endParaRPr b="1">
              <a:solidFill>
                <a:schemeClr val="dk2"/>
              </a:solidFill>
              <a:latin typeface="Montserrat"/>
              <a:ea typeface="Montserrat"/>
              <a:cs typeface="Montserrat"/>
              <a:sym typeface="Montserrat"/>
            </a:endParaRPr>
          </a:p>
        </p:txBody>
      </p:sp>
      <p:sp>
        <p:nvSpPr>
          <p:cNvPr id="186" name="Google Shape;186;p26"/>
          <p:cNvSpPr txBox="1"/>
          <p:nvPr/>
        </p:nvSpPr>
        <p:spPr>
          <a:xfrm>
            <a:off x="1567325" y="4154216"/>
            <a:ext cx="1376400" cy="5352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800"/>
              </a:spcAft>
              <a:buNone/>
            </a:pPr>
            <a:r>
              <a:rPr lang="en" sz="1100" b="1">
                <a:solidFill>
                  <a:schemeClr val="dk2"/>
                </a:solidFill>
                <a:latin typeface="Montserrat"/>
                <a:ea typeface="Montserrat"/>
                <a:cs typeface="Montserrat"/>
                <a:sym typeface="Montserrat"/>
              </a:rPr>
              <a:t>Branded Promos</a:t>
            </a:r>
            <a:endParaRPr b="1">
              <a:solidFill>
                <a:schemeClr val="dk2"/>
              </a:solidFill>
              <a:latin typeface="Montserrat"/>
              <a:ea typeface="Montserrat"/>
              <a:cs typeface="Montserrat"/>
              <a:sym typeface="Montserrat"/>
            </a:endParaRPr>
          </a:p>
        </p:txBody>
      </p:sp>
      <p:pic>
        <p:nvPicPr>
          <p:cNvPr id="187" name="Google Shape;187;p26"/>
          <p:cNvPicPr preferRelativeResize="0"/>
          <p:nvPr/>
        </p:nvPicPr>
        <p:blipFill rotWithShape="1">
          <a:blip r:embed="rId5" cstate="email">
            <a:alphaModFix/>
            <a:extLst>
              <a:ext uri="{28A0092B-C50C-407E-A947-70E740481C1C}">
                <a14:useLocalDpi xmlns:a14="http://schemas.microsoft.com/office/drawing/2010/main"/>
              </a:ext>
            </a:extLst>
          </a:blip>
          <a:srcRect t="-2374"/>
          <a:stretch/>
        </p:blipFill>
        <p:spPr>
          <a:xfrm>
            <a:off x="5872550" y="337347"/>
            <a:ext cx="1496525" cy="16136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029203"/>
          </a:xfrm>
          <a:prstGeom prst="rect">
            <a:avLst/>
          </a:prstGeom>
          <a:noFill/>
          <a:ln>
            <a:noFill/>
          </a:ln>
        </p:spPr>
      </p:pic>
      <p:sp>
        <p:nvSpPr>
          <p:cNvPr id="193" name="Google Shape;193;p27"/>
          <p:cNvSpPr txBox="1"/>
          <p:nvPr/>
        </p:nvSpPr>
        <p:spPr>
          <a:xfrm>
            <a:off x="402950" y="429392"/>
            <a:ext cx="6516000" cy="49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600">
                <a:solidFill>
                  <a:schemeClr val="accent6"/>
                </a:solidFill>
                <a:latin typeface="Montserrat ExtraBold"/>
                <a:ea typeface="Montserrat ExtraBold"/>
                <a:cs typeface="Montserrat ExtraBold"/>
                <a:sym typeface="Montserrat ExtraBold"/>
              </a:rPr>
              <a:t>La Vida Green Digital Segments: </a:t>
            </a:r>
            <a:endParaRPr sz="2600">
              <a:solidFill>
                <a:schemeClr val="accent6"/>
              </a:solidFill>
              <a:latin typeface="Montserrat ExtraBold"/>
              <a:ea typeface="Montserrat ExtraBold"/>
              <a:cs typeface="Montserrat ExtraBold"/>
              <a:sym typeface="Montserrat ExtraBold"/>
            </a:endParaRPr>
          </a:p>
        </p:txBody>
      </p:sp>
      <p:sp>
        <p:nvSpPr>
          <p:cNvPr id="194" name="Google Shape;194;p27"/>
          <p:cNvSpPr txBox="1"/>
          <p:nvPr/>
        </p:nvSpPr>
        <p:spPr>
          <a:xfrm>
            <a:off x="361050" y="983825"/>
            <a:ext cx="7995600" cy="25833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0"/>
              </a:spcAft>
              <a:buNone/>
            </a:pPr>
            <a:r>
              <a:rPr lang="en" sz="1600" b="1">
                <a:solidFill>
                  <a:schemeClr val="dk2"/>
                </a:solidFill>
                <a:latin typeface="Montserrat"/>
                <a:ea typeface="Montserrat"/>
                <a:cs typeface="Montserrat"/>
                <a:sym typeface="Montserrat"/>
              </a:rPr>
              <a:t>Airdates: </a:t>
            </a:r>
            <a:r>
              <a:rPr lang="en" sz="1600">
                <a:solidFill>
                  <a:schemeClr val="dk2"/>
                </a:solidFill>
                <a:latin typeface="Montserrat"/>
                <a:ea typeface="Montserrat"/>
                <a:cs typeface="Montserrat"/>
                <a:sym typeface="Montserrat"/>
              </a:rPr>
              <a:t>April 17th, 19th, 21st, 22nd, 2023 </a:t>
            </a:r>
            <a:endParaRPr sz="1600">
              <a:solidFill>
                <a:schemeClr val="dk2"/>
              </a:solidFill>
              <a:latin typeface="Montserrat"/>
              <a:ea typeface="Montserrat"/>
              <a:cs typeface="Montserrat"/>
              <a:sym typeface="Montserrat"/>
            </a:endParaRPr>
          </a:p>
          <a:p>
            <a:pPr marL="0" lvl="0" indent="0" algn="l" rtl="0">
              <a:lnSpc>
                <a:spcPct val="106999"/>
              </a:lnSpc>
              <a:spcBef>
                <a:spcPts val="800"/>
              </a:spcBef>
              <a:spcAft>
                <a:spcPts val="0"/>
              </a:spcAft>
              <a:buNone/>
            </a:pPr>
            <a:r>
              <a:rPr lang="en" sz="1600" b="1">
                <a:solidFill>
                  <a:schemeClr val="dk2"/>
                </a:solidFill>
                <a:latin typeface="Montserrat"/>
                <a:ea typeface="Montserrat"/>
                <a:cs typeface="Montserrat"/>
                <a:sym typeface="Montserrat"/>
              </a:rPr>
              <a:t>Platforms: </a:t>
            </a:r>
            <a:r>
              <a:rPr lang="en" sz="1600">
                <a:solidFill>
                  <a:schemeClr val="dk2"/>
                </a:solidFill>
                <a:latin typeface="Montserrat"/>
                <a:ea typeface="Montserrat"/>
                <a:cs typeface="Montserrat"/>
                <a:sym typeface="Montserrat"/>
              </a:rPr>
              <a:t>LATV.com </a:t>
            </a:r>
            <a:endParaRPr sz="1600">
              <a:solidFill>
                <a:schemeClr val="dk2"/>
              </a:solidFill>
              <a:latin typeface="Montserrat"/>
              <a:ea typeface="Montserrat"/>
              <a:cs typeface="Montserrat"/>
              <a:sym typeface="Montserrat"/>
            </a:endParaRPr>
          </a:p>
          <a:p>
            <a:pPr marL="0" lvl="0" indent="0" algn="l" rtl="0">
              <a:lnSpc>
                <a:spcPct val="106999"/>
              </a:lnSpc>
              <a:spcBef>
                <a:spcPts val="800"/>
              </a:spcBef>
              <a:spcAft>
                <a:spcPts val="0"/>
              </a:spcAft>
              <a:buNone/>
            </a:pPr>
            <a:r>
              <a:rPr lang="en" sz="1600" b="1">
                <a:solidFill>
                  <a:schemeClr val="dk2"/>
                </a:solidFill>
                <a:latin typeface="Montserrat"/>
                <a:ea typeface="Montserrat"/>
                <a:cs typeface="Montserrat"/>
                <a:sym typeface="Montserrat"/>
              </a:rPr>
              <a:t>Run Time:</a:t>
            </a:r>
            <a:r>
              <a:rPr lang="en" sz="1600">
                <a:solidFill>
                  <a:schemeClr val="dk2"/>
                </a:solidFill>
                <a:latin typeface="Montserrat"/>
                <a:ea typeface="Montserrat"/>
                <a:cs typeface="Montserrat"/>
                <a:sym typeface="Montserrat"/>
              </a:rPr>
              <a:t> 3-5 minutes each</a:t>
            </a:r>
            <a:endParaRPr sz="1600">
              <a:solidFill>
                <a:schemeClr val="dk2"/>
              </a:solidFill>
              <a:latin typeface="Montserrat"/>
              <a:ea typeface="Montserrat"/>
              <a:cs typeface="Montserrat"/>
              <a:sym typeface="Montserrat"/>
            </a:endParaRPr>
          </a:p>
          <a:p>
            <a:pPr marL="0" lvl="0" indent="0" algn="l" rtl="0">
              <a:lnSpc>
                <a:spcPct val="106999"/>
              </a:lnSpc>
              <a:spcBef>
                <a:spcPts val="800"/>
              </a:spcBef>
              <a:spcAft>
                <a:spcPts val="800"/>
              </a:spcAft>
              <a:buNone/>
            </a:pPr>
            <a:r>
              <a:rPr lang="en" sz="1600" b="1">
                <a:solidFill>
                  <a:schemeClr val="dk2"/>
                </a:solidFill>
                <a:latin typeface="Montserrat"/>
                <a:ea typeface="Montserrat"/>
                <a:cs typeface="Montserrat"/>
                <a:sym typeface="Montserrat"/>
              </a:rPr>
              <a:t>Description: </a:t>
            </a:r>
            <a:r>
              <a:rPr lang="en" sz="1600">
                <a:solidFill>
                  <a:schemeClr val="dk2"/>
                </a:solidFill>
                <a:latin typeface="Montserrat"/>
                <a:ea typeface="Montserrat"/>
                <a:cs typeface="Montserrat"/>
                <a:sym typeface="Montserrat"/>
              </a:rPr>
              <a:t>During the week leading up to Earth Day, we will publish 4 original</a:t>
            </a:r>
            <a:r>
              <a:rPr lang="en" sz="1600" i="1">
                <a:solidFill>
                  <a:schemeClr val="dk2"/>
                </a:solidFill>
                <a:latin typeface="Montserrat"/>
                <a:ea typeface="Montserrat"/>
                <a:cs typeface="Montserrat"/>
                <a:sym typeface="Montserrat"/>
              </a:rPr>
              <a:t> </a:t>
            </a:r>
            <a:r>
              <a:rPr lang="en" sz="1600" b="1" i="1">
                <a:solidFill>
                  <a:schemeClr val="dk2"/>
                </a:solidFill>
                <a:latin typeface="Montserrat"/>
                <a:ea typeface="Montserrat"/>
                <a:cs typeface="Montserrat"/>
                <a:sym typeface="Montserrat"/>
              </a:rPr>
              <a:t>La Vida Green</a:t>
            </a:r>
            <a:r>
              <a:rPr lang="en" sz="1600" i="1">
                <a:solidFill>
                  <a:schemeClr val="dk2"/>
                </a:solidFill>
                <a:latin typeface="Montserrat"/>
                <a:ea typeface="Montserrat"/>
                <a:cs typeface="Montserrat"/>
                <a:sym typeface="Montserrat"/>
              </a:rPr>
              <a:t> </a:t>
            </a:r>
            <a:r>
              <a:rPr lang="en" sz="1600">
                <a:solidFill>
                  <a:schemeClr val="dk2"/>
                </a:solidFill>
                <a:latin typeface="Montserrat"/>
                <a:ea typeface="Montserrat"/>
                <a:cs typeface="Montserrat"/>
                <a:sym typeface="Montserrat"/>
              </a:rPr>
              <a:t>video segments on LATV.com through our custom video player. LATV will feature profiles and stories of Latinos making an impact on sustainability, informative segments with facts and stats to live a greener life, and segments around artistic expression inspiring sustainability. </a:t>
            </a:r>
            <a:endParaRPr sz="1600" b="1">
              <a:solidFill>
                <a:schemeClr val="dk2"/>
              </a:solidFill>
              <a:latin typeface="Montserrat"/>
              <a:ea typeface="Montserrat"/>
              <a:cs typeface="Montserrat"/>
              <a:sym typeface="Montserrat"/>
            </a:endParaRPr>
          </a:p>
        </p:txBody>
      </p:sp>
      <p:sp>
        <p:nvSpPr>
          <p:cNvPr id="195" name="Google Shape;195;p27"/>
          <p:cNvSpPr txBox="1"/>
          <p:nvPr/>
        </p:nvSpPr>
        <p:spPr>
          <a:xfrm>
            <a:off x="662825" y="3711401"/>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800"/>
              </a:spcAft>
              <a:buNone/>
            </a:pPr>
            <a:r>
              <a:rPr lang="en" b="1">
                <a:solidFill>
                  <a:schemeClr val="accent6"/>
                </a:solidFill>
                <a:latin typeface="Montserrat"/>
                <a:ea typeface="Montserrat"/>
                <a:cs typeface="Montserrat"/>
                <a:sym typeface="Montserrat"/>
              </a:rPr>
              <a:t>Sponsorship opportunities: </a:t>
            </a:r>
            <a:endParaRPr sz="1700">
              <a:solidFill>
                <a:schemeClr val="accent6"/>
              </a:solidFill>
              <a:latin typeface="Montserrat"/>
              <a:ea typeface="Montserrat"/>
              <a:cs typeface="Montserrat"/>
              <a:sym typeface="Montserrat"/>
            </a:endParaRPr>
          </a:p>
        </p:txBody>
      </p:sp>
      <p:sp>
        <p:nvSpPr>
          <p:cNvPr id="196" name="Google Shape;196;p27"/>
          <p:cNvSpPr txBox="1"/>
          <p:nvPr/>
        </p:nvSpPr>
        <p:spPr>
          <a:xfrm>
            <a:off x="936400" y="4120696"/>
            <a:ext cx="1376400" cy="567000"/>
          </a:xfrm>
          <a:prstGeom prst="rect">
            <a:avLst/>
          </a:prstGeom>
          <a:noFill/>
          <a:ln>
            <a:noFill/>
          </a:ln>
        </p:spPr>
        <p:txBody>
          <a:bodyPr spcFirstLastPara="1" wrap="square" lIns="91425" tIns="91425" rIns="91425" bIns="91425" anchor="t" anchorCtr="0">
            <a:spAutoFit/>
          </a:bodyPr>
          <a:lstStyle/>
          <a:p>
            <a:pPr marL="0" lvl="0" indent="0" algn="ctr" rtl="0">
              <a:lnSpc>
                <a:spcPct val="106999"/>
              </a:lnSpc>
              <a:spcBef>
                <a:spcPts val="0"/>
              </a:spcBef>
              <a:spcAft>
                <a:spcPts val="800"/>
              </a:spcAft>
              <a:buNone/>
            </a:pPr>
            <a:r>
              <a:rPr lang="en" sz="1200" b="1">
                <a:solidFill>
                  <a:schemeClr val="dk2"/>
                </a:solidFill>
                <a:latin typeface="Montserrat"/>
                <a:ea typeface="Montserrat"/>
                <a:cs typeface="Montserrat"/>
                <a:sym typeface="Montserrat"/>
              </a:rPr>
              <a:t>Title Sponsorship</a:t>
            </a:r>
            <a:endParaRPr sz="1500" b="1">
              <a:solidFill>
                <a:schemeClr val="dk2"/>
              </a:solidFill>
              <a:latin typeface="Montserrat"/>
              <a:ea typeface="Montserrat"/>
              <a:cs typeface="Montserrat"/>
              <a:sym typeface="Montserrat"/>
            </a:endParaRPr>
          </a:p>
        </p:txBody>
      </p:sp>
      <p:sp>
        <p:nvSpPr>
          <p:cNvPr id="197" name="Google Shape;197;p27"/>
          <p:cNvSpPr txBox="1"/>
          <p:nvPr/>
        </p:nvSpPr>
        <p:spPr>
          <a:xfrm>
            <a:off x="2127550" y="4136957"/>
            <a:ext cx="1313400" cy="535200"/>
          </a:xfrm>
          <a:prstGeom prst="rect">
            <a:avLst/>
          </a:prstGeom>
          <a:noFill/>
          <a:ln>
            <a:noFill/>
          </a:ln>
        </p:spPr>
        <p:txBody>
          <a:bodyPr spcFirstLastPara="1" wrap="square" lIns="91425" tIns="91425" rIns="91425" bIns="91425" anchor="t" anchorCtr="0">
            <a:spAutoFit/>
          </a:bodyPr>
          <a:lstStyle/>
          <a:p>
            <a:pPr marL="0" lvl="0" indent="0" algn="ctr" rtl="0">
              <a:lnSpc>
                <a:spcPct val="106999"/>
              </a:lnSpc>
              <a:spcBef>
                <a:spcPts val="0"/>
              </a:spcBef>
              <a:spcAft>
                <a:spcPts val="800"/>
              </a:spcAft>
              <a:buNone/>
            </a:pPr>
            <a:r>
              <a:rPr lang="en" sz="1100" b="1">
                <a:solidFill>
                  <a:schemeClr val="dk2"/>
                </a:solidFill>
                <a:latin typeface="Montserrat"/>
                <a:ea typeface="Montserrat"/>
                <a:cs typeface="Montserrat"/>
                <a:sym typeface="Montserrat"/>
              </a:rPr>
              <a:t>Branded Promos</a:t>
            </a:r>
            <a:endParaRPr b="1">
              <a:solidFill>
                <a:schemeClr val="dk2"/>
              </a:solidFill>
              <a:latin typeface="Montserrat"/>
              <a:ea typeface="Montserrat"/>
              <a:cs typeface="Montserrat"/>
              <a:sym typeface="Montserrat"/>
            </a:endParaRPr>
          </a:p>
        </p:txBody>
      </p:sp>
      <p:pic>
        <p:nvPicPr>
          <p:cNvPr id="198" name="Google Shape;198;p2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516774" y="480324"/>
            <a:ext cx="2236300" cy="1489975"/>
          </a:xfrm>
          <a:prstGeom prst="rect">
            <a:avLst/>
          </a:prstGeom>
          <a:noFill/>
          <a:ln>
            <a:noFill/>
          </a:ln>
        </p:spPr>
      </p:pic>
      <p:sp>
        <p:nvSpPr>
          <p:cNvPr id="199" name="Google Shape;199;p27"/>
          <p:cNvSpPr txBox="1"/>
          <p:nvPr/>
        </p:nvSpPr>
        <p:spPr>
          <a:xfrm>
            <a:off x="3414475" y="4136957"/>
            <a:ext cx="948300" cy="535200"/>
          </a:xfrm>
          <a:prstGeom prst="rect">
            <a:avLst/>
          </a:prstGeom>
          <a:noFill/>
          <a:ln>
            <a:noFill/>
          </a:ln>
        </p:spPr>
        <p:txBody>
          <a:bodyPr spcFirstLastPara="1" wrap="square" lIns="91425" tIns="91425" rIns="91425" bIns="91425" anchor="t" anchorCtr="0">
            <a:spAutoFit/>
          </a:bodyPr>
          <a:lstStyle/>
          <a:p>
            <a:pPr marL="0" lvl="0" indent="0" algn="ctr" rtl="0">
              <a:lnSpc>
                <a:spcPct val="106999"/>
              </a:lnSpc>
              <a:spcBef>
                <a:spcPts val="0"/>
              </a:spcBef>
              <a:spcAft>
                <a:spcPts val="800"/>
              </a:spcAft>
              <a:buNone/>
            </a:pPr>
            <a:r>
              <a:rPr lang="en" sz="1100" b="1">
                <a:solidFill>
                  <a:schemeClr val="dk2"/>
                </a:solidFill>
                <a:latin typeface="Montserrat"/>
                <a:ea typeface="Montserrat"/>
                <a:cs typeface="Montserrat"/>
                <a:sym typeface="Montserrat"/>
              </a:rPr>
              <a:t>Display Units</a:t>
            </a:r>
            <a:endParaRPr b="1">
              <a:solidFill>
                <a:schemeClr val="dk2"/>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029203"/>
          </a:xfrm>
          <a:prstGeom prst="rect">
            <a:avLst/>
          </a:prstGeom>
          <a:noFill/>
          <a:ln>
            <a:noFill/>
          </a:ln>
        </p:spPr>
      </p:pic>
      <p:pic>
        <p:nvPicPr>
          <p:cNvPr id="205" name="Google Shape;205;p28" descr="Shape&#10;&#10;Description automatically generated with medium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12320" y="354145"/>
            <a:ext cx="1004515" cy="459744"/>
          </a:xfrm>
          <a:prstGeom prst="rect">
            <a:avLst/>
          </a:prstGeom>
          <a:noFill/>
          <a:ln>
            <a:noFill/>
          </a:ln>
        </p:spPr>
      </p:pic>
      <p:sp>
        <p:nvSpPr>
          <p:cNvPr id="206" name="Google Shape;206;p28"/>
          <p:cNvSpPr txBox="1"/>
          <p:nvPr/>
        </p:nvSpPr>
        <p:spPr>
          <a:xfrm>
            <a:off x="415575" y="376338"/>
            <a:ext cx="4916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1">
                <a:solidFill>
                  <a:schemeClr val="accent6"/>
                </a:solidFill>
                <a:latin typeface="Montserrat ExtraBold"/>
                <a:ea typeface="Montserrat ExtraBold"/>
                <a:cs typeface="Montserrat ExtraBold"/>
                <a:sym typeface="Montserrat ExtraBold"/>
              </a:rPr>
              <a:t>LATV.com/LaVidaGreen MicrositeHub</a:t>
            </a:r>
            <a:endParaRPr sz="1400" b="0" i="0" u="none" strike="noStrike" cap="none">
              <a:solidFill>
                <a:schemeClr val="accent6"/>
              </a:solidFill>
              <a:latin typeface="Arial"/>
              <a:ea typeface="Arial"/>
              <a:cs typeface="Arial"/>
              <a:sym typeface="Arial"/>
            </a:endParaRPr>
          </a:p>
        </p:txBody>
      </p:sp>
      <p:pic>
        <p:nvPicPr>
          <p:cNvPr id="207" name="Google Shape;207;p2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33716">
            <a:off x="5430742" y="443203"/>
            <a:ext cx="2096741" cy="3769395"/>
          </a:xfrm>
          <a:prstGeom prst="rect">
            <a:avLst/>
          </a:prstGeom>
          <a:noFill/>
          <a:ln>
            <a:noFill/>
          </a:ln>
          <a:effectLst>
            <a:outerShdw blurRad="50800" dist="38100" dir="2700000" algn="tl" rotWithShape="0">
              <a:srgbClr val="000000">
                <a:alpha val="40000"/>
              </a:srgbClr>
            </a:outerShdw>
          </a:effectLst>
        </p:spPr>
      </p:pic>
      <p:sp>
        <p:nvSpPr>
          <p:cNvPr id="208" name="Google Shape;208;p28"/>
          <p:cNvSpPr txBox="1"/>
          <p:nvPr/>
        </p:nvSpPr>
        <p:spPr>
          <a:xfrm>
            <a:off x="465225" y="4139489"/>
            <a:ext cx="974700" cy="716400"/>
          </a:xfrm>
          <a:prstGeom prst="rect">
            <a:avLst/>
          </a:prstGeom>
          <a:noFill/>
          <a:ln>
            <a:noFill/>
          </a:ln>
        </p:spPr>
        <p:txBody>
          <a:bodyPr spcFirstLastPara="1" wrap="square" lIns="91425" tIns="91425" rIns="91425" bIns="91425" anchor="t" anchorCtr="0">
            <a:spAutoFit/>
          </a:bodyPr>
          <a:lstStyle/>
          <a:p>
            <a:pPr marL="0" lvl="0" indent="0" algn="ctr" rtl="0">
              <a:lnSpc>
                <a:spcPct val="106999"/>
              </a:lnSpc>
              <a:spcBef>
                <a:spcPts val="0"/>
              </a:spcBef>
              <a:spcAft>
                <a:spcPts val="800"/>
              </a:spcAft>
              <a:buNone/>
            </a:pPr>
            <a:r>
              <a:rPr lang="en" sz="1100" b="1">
                <a:solidFill>
                  <a:schemeClr val="dk2"/>
                </a:solidFill>
                <a:latin typeface="Montserrat"/>
                <a:ea typeface="Montserrat"/>
                <a:cs typeface="Montserrat"/>
                <a:sym typeface="Montserrat"/>
              </a:rPr>
              <a:t>Branded Microsite Takeover</a:t>
            </a:r>
            <a:endParaRPr b="1">
              <a:solidFill>
                <a:schemeClr val="dk2"/>
              </a:solidFill>
              <a:latin typeface="Montserrat"/>
              <a:ea typeface="Montserrat"/>
              <a:cs typeface="Montserrat"/>
              <a:sym typeface="Montserrat"/>
            </a:endParaRPr>
          </a:p>
        </p:txBody>
      </p:sp>
      <p:sp>
        <p:nvSpPr>
          <p:cNvPr id="209" name="Google Shape;209;p28"/>
          <p:cNvSpPr txBox="1"/>
          <p:nvPr/>
        </p:nvSpPr>
        <p:spPr>
          <a:xfrm>
            <a:off x="2956250" y="4232148"/>
            <a:ext cx="1425300" cy="354000"/>
          </a:xfrm>
          <a:prstGeom prst="rect">
            <a:avLst/>
          </a:prstGeom>
          <a:noFill/>
          <a:ln>
            <a:noFill/>
          </a:ln>
        </p:spPr>
        <p:txBody>
          <a:bodyPr spcFirstLastPara="1" wrap="square" lIns="91425" tIns="91425" rIns="91425" bIns="91425" anchor="t" anchorCtr="0">
            <a:spAutoFit/>
          </a:bodyPr>
          <a:lstStyle/>
          <a:p>
            <a:pPr marL="0" lvl="0" indent="0" algn="ctr" rtl="0">
              <a:lnSpc>
                <a:spcPct val="106999"/>
              </a:lnSpc>
              <a:spcBef>
                <a:spcPts val="0"/>
              </a:spcBef>
              <a:spcAft>
                <a:spcPts val="800"/>
              </a:spcAft>
              <a:buNone/>
            </a:pPr>
            <a:r>
              <a:rPr lang="en" sz="1100" b="1">
                <a:solidFill>
                  <a:schemeClr val="dk2"/>
                </a:solidFill>
                <a:latin typeface="Montserrat"/>
                <a:ea typeface="Montserrat"/>
                <a:cs typeface="Montserrat"/>
                <a:sym typeface="Montserrat"/>
              </a:rPr>
              <a:t>Pre-roll / Mid-roll </a:t>
            </a:r>
            <a:endParaRPr b="1">
              <a:solidFill>
                <a:schemeClr val="dk2"/>
              </a:solidFill>
              <a:latin typeface="Montserrat"/>
              <a:ea typeface="Montserrat"/>
              <a:cs typeface="Montserrat"/>
              <a:sym typeface="Montserrat"/>
            </a:endParaRPr>
          </a:p>
        </p:txBody>
      </p:sp>
      <p:sp>
        <p:nvSpPr>
          <p:cNvPr id="210" name="Google Shape;210;p28"/>
          <p:cNvSpPr txBox="1"/>
          <p:nvPr/>
        </p:nvSpPr>
        <p:spPr>
          <a:xfrm>
            <a:off x="4288450" y="4232148"/>
            <a:ext cx="1236300" cy="535200"/>
          </a:xfrm>
          <a:prstGeom prst="rect">
            <a:avLst/>
          </a:prstGeom>
          <a:noFill/>
          <a:ln>
            <a:noFill/>
          </a:ln>
        </p:spPr>
        <p:txBody>
          <a:bodyPr spcFirstLastPara="1" wrap="square" lIns="91425" tIns="91425" rIns="91425" bIns="91425" anchor="t" anchorCtr="0">
            <a:spAutoFit/>
          </a:bodyPr>
          <a:lstStyle/>
          <a:p>
            <a:pPr marL="0" lvl="0" indent="0" algn="ctr" rtl="0">
              <a:lnSpc>
                <a:spcPct val="106999"/>
              </a:lnSpc>
              <a:spcBef>
                <a:spcPts val="0"/>
              </a:spcBef>
              <a:spcAft>
                <a:spcPts val="800"/>
              </a:spcAft>
              <a:buNone/>
            </a:pPr>
            <a:r>
              <a:rPr lang="en" sz="1100" b="1">
                <a:solidFill>
                  <a:schemeClr val="dk2"/>
                </a:solidFill>
                <a:latin typeface="Montserrat"/>
                <a:ea typeface="Montserrat"/>
                <a:cs typeface="Montserrat"/>
                <a:sym typeface="Montserrat"/>
              </a:rPr>
              <a:t>High Impact Ad Units</a:t>
            </a:r>
            <a:endParaRPr b="1">
              <a:solidFill>
                <a:schemeClr val="dk2"/>
              </a:solidFill>
              <a:latin typeface="Montserrat"/>
              <a:ea typeface="Montserrat"/>
              <a:cs typeface="Montserrat"/>
              <a:sym typeface="Montserrat"/>
            </a:endParaRPr>
          </a:p>
        </p:txBody>
      </p:sp>
      <p:sp>
        <p:nvSpPr>
          <p:cNvPr id="211" name="Google Shape;211;p28"/>
          <p:cNvSpPr txBox="1"/>
          <p:nvPr/>
        </p:nvSpPr>
        <p:spPr>
          <a:xfrm>
            <a:off x="1439925" y="4139489"/>
            <a:ext cx="1687800" cy="716400"/>
          </a:xfrm>
          <a:prstGeom prst="rect">
            <a:avLst/>
          </a:prstGeom>
          <a:noFill/>
          <a:ln>
            <a:noFill/>
          </a:ln>
        </p:spPr>
        <p:txBody>
          <a:bodyPr spcFirstLastPara="1" wrap="square" lIns="91425" tIns="91425" rIns="91425" bIns="91425" anchor="t" anchorCtr="0">
            <a:spAutoFit/>
          </a:bodyPr>
          <a:lstStyle/>
          <a:p>
            <a:pPr marL="0" lvl="0" indent="0" algn="ctr" rtl="0">
              <a:lnSpc>
                <a:spcPct val="106999"/>
              </a:lnSpc>
              <a:spcBef>
                <a:spcPts val="0"/>
              </a:spcBef>
              <a:spcAft>
                <a:spcPts val="800"/>
              </a:spcAft>
              <a:buNone/>
            </a:pPr>
            <a:r>
              <a:rPr lang="en" sz="1100" b="1">
                <a:solidFill>
                  <a:schemeClr val="dk2"/>
                </a:solidFill>
                <a:latin typeface="Montserrat"/>
                <a:ea typeface="Montserrat"/>
                <a:cs typeface="Montserrat"/>
                <a:sym typeface="Montserrat"/>
              </a:rPr>
              <a:t>Custom Branding on La Vida Green Player</a:t>
            </a:r>
            <a:endParaRPr sz="1100" b="1">
              <a:solidFill>
                <a:schemeClr val="dk2"/>
              </a:solidFill>
              <a:latin typeface="Montserrat"/>
              <a:ea typeface="Montserrat"/>
              <a:cs typeface="Montserrat"/>
              <a:sym typeface="Montserrat"/>
            </a:endParaRPr>
          </a:p>
        </p:txBody>
      </p:sp>
      <p:sp>
        <p:nvSpPr>
          <p:cNvPr id="212" name="Google Shape;212;p28"/>
          <p:cNvSpPr txBox="1"/>
          <p:nvPr/>
        </p:nvSpPr>
        <p:spPr>
          <a:xfrm>
            <a:off x="465225" y="1272989"/>
            <a:ext cx="5000100" cy="25398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2"/>
              </a:buClr>
              <a:buSzPts val="1500"/>
              <a:buFont typeface="Montserrat"/>
              <a:buChar char="●"/>
            </a:pPr>
            <a:r>
              <a:rPr lang="en" sz="1500">
                <a:solidFill>
                  <a:schemeClr val="dk2"/>
                </a:solidFill>
                <a:latin typeface="Montserrat"/>
                <a:ea typeface="Montserrat"/>
                <a:cs typeface="Montserrat"/>
                <a:sym typeface="Montserrat"/>
              </a:rPr>
              <a:t>Profiles of featured Latinos in sustainability </a:t>
            </a:r>
            <a:endParaRPr sz="1500">
              <a:solidFill>
                <a:schemeClr val="dk2"/>
              </a:solidFill>
              <a:latin typeface="Montserrat"/>
              <a:ea typeface="Montserrat"/>
              <a:cs typeface="Montserrat"/>
              <a:sym typeface="Montserrat"/>
            </a:endParaRPr>
          </a:p>
          <a:p>
            <a:pPr marL="457200" lvl="0" indent="-323850" algn="l" rtl="0">
              <a:lnSpc>
                <a:spcPct val="115000"/>
              </a:lnSpc>
              <a:spcBef>
                <a:spcPts val="0"/>
              </a:spcBef>
              <a:spcAft>
                <a:spcPts val="0"/>
              </a:spcAft>
              <a:buClr>
                <a:schemeClr val="dk2"/>
              </a:buClr>
              <a:buSzPts val="1500"/>
              <a:buFont typeface="Montserrat"/>
              <a:buChar char="●"/>
            </a:pPr>
            <a:r>
              <a:rPr lang="en" sz="1500">
                <a:solidFill>
                  <a:schemeClr val="dk2"/>
                </a:solidFill>
                <a:latin typeface="Montserrat"/>
                <a:ea typeface="Montserrat"/>
                <a:cs typeface="Montserrat"/>
                <a:sym typeface="Montserrat"/>
              </a:rPr>
              <a:t>Links to nonprofits</a:t>
            </a:r>
            <a:endParaRPr sz="1500">
              <a:solidFill>
                <a:schemeClr val="dk2"/>
              </a:solidFill>
              <a:latin typeface="Montserrat"/>
              <a:ea typeface="Montserrat"/>
              <a:cs typeface="Montserrat"/>
              <a:sym typeface="Montserrat"/>
            </a:endParaRPr>
          </a:p>
          <a:p>
            <a:pPr marL="457200" lvl="0" indent="-323850" algn="l" rtl="0">
              <a:lnSpc>
                <a:spcPct val="115000"/>
              </a:lnSpc>
              <a:spcBef>
                <a:spcPts val="0"/>
              </a:spcBef>
              <a:spcAft>
                <a:spcPts val="0"/>
              </a:spcAft>
              <a:buClr>
                <a:schemeClr val="dk2"/>
              </a:buClr>
              <a:buSzPts val="1500"/>
              <a:buFont typeface="Montserrat"/>
              <a:buChar char="●"/>
            </a:pPr>
            <a:r>
              <a:rPr lang="en" sz="1500">
                <a:solidFill>
                  <a:schemeClr val="dk2"/>
                </a:solidFill>
                <a:latin typeface="Montserrat"/>
                <a:ea typeface="Montserrat"/>
                <a:cs typeface="Montserrat"/>
                <a:sym typeface="Montserrat"/>
              </a:rPr>
              <a:t>A marketplace of sustainable Latin-owned brands</a:t>
            </a:r>
            <a:endParaRPr sz="1500">
              <a:solidFill>
                <a:schemeClr val="dk2"/>
              </a:solidFill>
              <a:latin typeface="Montserrat"/>
              <a:ea typeface="Montserrat"/>
              <a:cs typeface="Montserrat"/>
              <a:sym typeface="Montserrat"/>
            </a:endParaRPr>
          </a:p>
          <a:p>
            <a:pPr marL="457200" lvl="0" indent="-323850" algn="l" rtl="0">
              <a:lnSpc>
                <a:spcPct val="115000"/>
              </a:lnSpc>
              <a:spcBef>
                <a:spcPts val="0"/>
              </a:spcBef>
              <a:spcAft>
                <a:spcPts val="0"/>
              </a:spcAft>
              <a:buClr>
                <a:schemeClr val="dk2"/>
              </a:buClr>
              <a:buSzPts val="1500"/>
              <a:buFont typeface="Montserrat"/>
              <a:buChar char="●"/>
            </a:pPr>
            <a:r>
              <a:rPr lang="en" sz="1500">
                <a:solidFill>
                  <a:schemeClr val="dk2"/>
                </a:solidFill>
                <a:latin typeface="Montserrat"/>
                <a:ea typeface="Montserrat"/>
                <a:cs typeface="Montserrat"/>
                <a:sym typeface="Montserrat"/>
              </a:rPr>
              <a:t>User-generated content &amp; giveaway of Latino-owned sustainable products</a:t>
            </a:r>
            <a:endParaRPr sz="1500">
              <a:solidFill>
                <a:schemeClr val="dk2"/>
              </a:solidFill>
              <a:latin typeface="Montserrat"/>
              <a:ea typeface="Montserrat"/>
              <a:cs typeface="Montserrat"/>
              <a:sym typeface="Montserrat"/>
            </a:endParaRPr>
          </a:p>
          <a:p>
            <a:pPr marL="457200" lvl="0" indent="-323850" algn="l" rtl="0">
              <a:lnSpc>
                <a:spcPct val="115000"/>
              </a:lnSpc>
              <a:spcBef>
                <a:spcPts val="0"/>
              </a:spcBef>
              <a:spcAft>
                <a:spcPts val="0"/>
              </a:spcAft>
              <a:buClr>
                <a:schemeClr val="dk2"/>
              </a:buClr>
              <a:buSzPts val="1500"/>
              <a:buFont typeface="Montserrat"/>
              <a:buChar char="●"/>
            </a:pPr>
            <a:r>
              <a:rPr lang="en" sz="1500">
                <a:solidFill>
                  <a:schemeClr val="dk2"/>
                </a:solidFill>
                <a:latin typeface="Montserrat"/>
                <a:ea typeface="Montserrat"/>
                <a:cs typeface="Montserrat"/>
                <a:sym typeface="Montserrat"/>
              </a:rPr>
              <a:t>a custom video player featuring all La Vida Green Segments </a:t>
            </a:r>
            <a:endParaRPr sz="1500">
              <a:solidFill>
                <a:schemeClr val="dk2"/>
              </a:solidFill>
              <a:latin typeface="Montserrat"/>
              <a:ea typeface="Montserrat"/>
              <a:cs typeface="Montserrat"/>
              <a:sym typeface="Montserrat"/>
            </a:endParaRPr>
          </a:p>
          <a:p>
            <a:pPr marL="457200" lvl="0" indent="-323850" algn="l" rtl="0">
              <a:lnSpc>
                <a:spcPct val="115000"/>
              </a:lnSpc>
              <a:spcBef>
                <a:spcPts val="0"/>
              </a:spcBef>
              <a:spcAft>
                <a:spcPts val="0"/>
              </a:spcAft>
              <a:buClr>
                <a:schemeClr val="dk2"/>
              </a:buClr>
              <a:buSzPts val="1500"/>
              <a:buFont typeface="Montserrat"/>
              <a:buChar char="●"/>
            </a:pPr>
            <a:r>
              <a:rPr lang="en" sz="1500" i="1">
                <a:solidFill>
                  <a:schemeClr val="dk2"/>
                </a:solidFill>
                <a:latin typeface="Montserrat ExtraBold"/>
                <a:ea typeface="Montserrat ExtraBold"/>
                <a:cs typeface="Montserrat ExtraBold"/>
                <a:sym typeface="Montserrat ExtraBold"/>
              </a:rPr>
              <a:t>La Vida Green</a:t>
            </a:r>
            <a:r>
              <a:rPr lang="en" sz="1500">
                <a:solidFill>
                  <a:schemeClr val="dk2"/>
                </a:solidFill>
                <a:latin typeface="Montserrat ExtraBold"/>
                <a:ea typeface="Montserrat ExtraBold"/>
                <a:cs typeface="Montserrat ExtraBold"/>
                <a:sym typeface="Montserrat ExtraBold"/>
              </a:rPr>
              <a:t> </a:t>
            </a:r>
            <a:r>
              <a:rPr lang="en" sz="1500">
                <a:solidFill>
                  <a:schemeClr val="dk2"/>
                </a:solidFill>
                <a:latin typeface="Montserrat"/>
                <a:ea typeface="Montserrat"/>
                <a:cs typeface="Montserrat"/>
                <a:sym typeface="Montserrat"/>
              </a:rPr>
              <a:t>articles on sustainability </a:t>
            </a:r>
            <a:endParaRPr/>
          </a:p>
        </p:txBody>
      </p:sp>
      <p:sp>
        <p:nvSpPr>
          <p:cNvPr id="213" name="Google Shape;213;p28"/>
          <p:cNvSpPr txBox="1"/>
          <p:nvPr/>
        </p:nvSpPr>
        <p:spPr>
          <a:xfrm>
            <a:off x="415575" y="3798332"/>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800"/>
              </a:spcAft>
              <a:buNone/>
            </a:pPr>
            <a:r>
              <a:rPr lang="en" b="1">
                <a:solidFill>
                  <a:schemeClr val="accent6"/>
                </a:solidFill>
                <a:latin typeface="Montserrat"/>
                <a:ea typeface="Montserrat"/>
                <a:cs typeface="Montserrat"/>
                <a:sym typeface="Montserrat"/>
              </a:rPr>
              <a:t>Sponsorship Opportunities: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029203"/>
          </a:xfrm>
          <a:prstGeom prst="rect">
            <a:avLst/>
          </a:prstGeom>
          <a:noFill/>
          <a:ln>
            <a:noFill/>
          </a:ln>
        </p:spPr>
      </p:pic>
      <p:pic>
        <p:nvPicPr>
          <p:cNvPr id="219" name="Google Shape;219;p29" descr="Shape&#10;&#10;Description automatically generated with medium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12320" y="354145"/>
            <a:ext cx="1004515" cy="459744"/>
          </a:xfrm>
          <a:prstGeom prst="rect">
            <a:avLst/>
          </a:prstGeom>
          <a:noFill/>
          <a:ln>
            <a:noFill/>
          </a:ln>
        </p:spPr>
      </p:pic>
      <p:sp>
        <p:nvSpPr>
          <p:cNvPr id="220" name="Google Shape;220;p29"/>
          <p:cNvSpPr txBox="1"/>
          <p:nvPr/>
        </p:nvSpPr>
        <p:spPr>
          <a:xfrm>
            <a:off x="498675" y="495793"/>
            <a:ext cx="4541100" cy="49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600">
                <a:solidFill>
                  <a:schemeClr val="accent6"/>
                </a:solidFill>
                <a:latin typeface="Montserrat ExtraBold"/>
                <a:ea typeface="Montserrat ExtraBold"/>
                <a:cs typeface="Montserrat ExtraBold"/>
                <a:sym typeface="Montserrat ExtraBold"/>
              </a:rPr>
              <a:t>La Vida Green Social</a:t>
            </a:r>
            <a:endParaRPr sz="2600">
              <a:solidFill>
                <a:schemeClr val="accent6"/>
              </a:solidFill>
              <a:latin typeface="Montserrat ExtraBold"/>
              <a:ea typeface="Montserrat ExtraBold"/>
              <a:cs typeface="Montserrat ExtraBold"/>
              <a:sym typeface="Montserrat ExtraBold"/>
            </a:endParaRPr>
          </a:p>
        </p:txBody>
      </p:sp>
      <p:sp>
        <p:nvSpPr>
          <p:cNvPr id="221" name="Google Shape;221;p29"/>
          <p:cNvSpPr txBox="1"/>
          <p:nvPr/>
        </p:nvSpPr>
        <p:spPr>
          <a:xfrm>
            <a:off x="524600" y="1095085"/>
            <a:ext cx="5250900" cy="3441000"/>
          </a:xfrm>
          <a:prstGeom prst="rect">
            <a:avLst/>
          </a:prstGeom>
          <a:noFill/>
          <a:ln>
            <a:noFill/>
          </a:ln>
        </p:spPr>
        <p:txBody>
          <a:bodyPr spcFirstLastPara="1" wrap="square" lIns="91425" tIns="91425" rIns="91425" bIns="91425" anchor="t" anchorCtr="0">
            <a:spAutoFit/>
          </a:bodyPr>
          <a:lstStyle/>
          <a:p>
            <a:pPr marL="0" lvl="0" indent="0" algn="l" rtl="0">
              <a:lnSpc>
                <a:spcPct val="106999"/>
              </a:lnSpc>
              <a:spcBef>
                <a:spcPts val="0"/>
              </a:spcBef>
              <a:spcAft>
                <a:spcPts val="0"/>
              </a:spcAft>
              <a:buNone/>
            </a:pPr>
            <a:r>
              <a:rPr lang="en" sz="1500" b="1">
                <a:solidFill>
                  <a:schemeClr val="dk2"/>
                </a:solidFill>
                <a:latin typeface="Montserrat"/>
                <a:ea typeface="Montserrat"/>
                <a:cs typeface="Montserrat"/>
                <a:sym typeface="Montserrat"/>
              </a:rPr>
              <a:t>Flight dates: </a:t>
            </a:r>
            <a:r>
              <a:rPr lang="en" sz="1500">
                <a:solidFill>
                  <a:schemeClr val="dk2"/>
                </a:solidFill>
                <a:latin typeface="Montserrat"/>
                <a:ea typeface="Montserrat"/>
                <a:cs typeface="Montserrat"/>
                <a:sym typeface="Montserrat"/>
              </a:rPr>
              <a:t>April 05th - 22nd, 2023</a:t>
            </a:r>
            <a:endParaRPr sz="1500">
              <a:solidFill>
                <a:schemeClr val="dk2"/>
              </a:solidFill>
              <a:latin typeface="Montserrat"/>
              <a:ea typeface="Montserrat"/>
              <a:cs typeface="Montserrat"/>
              <a:sym typeface="Montserrat"/>
            </a:endParaRPr>
          </a:p>
          <a:p>
            <a:pPr marL="0" lvl="0" indent="0" algn="l" rtl="0">
              <a:lnSpc>
                <a:spcPct val="106999"/>
              </a:lnSpc>
              <a:spcBef>
                <a:spcPts val="800"/>
              </a:spcBef>
              <a:spcAft>
                <a:spcPts val="0"/>
              </a:spcAft>
              <a:buNone/>
            </a:pPr>
            <a:r>
              <a:rPr lang="en" sz="1500" b="1">
                <a:solidFill>
                  <a:schemeClr val="dk2"/>
                </a:solidFill>
                <a:latin typeface="Montserrat"/>
                <a:ea typeface="Montserrat"/>
                <a:cs typeface="Montserrat"/>
                <a:sym typeface="Montserrat"/>
              </a:rPr>
              <a:t>Platforms: </a:t>
            </a:r>
            <a:r>
              <a:rPr lang="en" sz="1500">
                <a:solidFill>
                  <a:schemeClr val="dk2"/>
                </a:solidFill>
                <a:latin typeface="Montserrat"/>
                <a:ea typeface="Montserrat"/>
                <a:cs typeface="Montserrat"/>
                <a:sym typeface="Montserrat"/>
              </a:rPr>
              <a:t>Instagram, TikTok, Pinterest </a:t>
            </a:r>
            <a:endParaRPr sz="1500">
              <a:solidFill>
                <a:schemeClr val="dk2"/>
              </a:solidFill>
              <a:latin typeface="Montserrat"/>
              <a:ea typeface="Montserrat"/>
              <a:cs typeface="Montserrat"/>
              <a:sym typeface="Montserrat"/>
            </a:endParaRPr>
          </a:p>
          <a:p>
            <a:pPr marL="0" lvl="0" indent="0" algn="l" rtl="0">
              <a:lnSpc>
                <a:spcPct val="106999"/>
              </a:lnSpc>
              <a:spcBef>
                <a:spcPts val="800"/>
              </a:spcBef>
              <a:spcAft>
                <a:spcPts val="0"/>
              </a:spcAft>
              <a:buNone/>
            </a:pPr>
            <a:r>
              <a:rPr lang="en" sz="1500" b="1">
                <a:solidFill>
                  <a:schemeClr val="dk2"/>
                </a:solidFill>
                <a:latin typeface="Montserrat"/>
                <a:ea typeface="Montserrat"/>
                <a:cs typeface="Montserrat"/>
                <a:sym typeface="Montserrat"/>
              </a:rPr>
              <a:t>Description: </a:t>
            </a:r>
            <a:r>
              <a:rPr lang="en" sz="1500">
                <a:solidFill>
                  <a:schemeClr val="dk2"/>
                </a:solidFill>
                <a:latin typeface="Montserrat"/>
                <a:ea typeface="Montserrat"/>
                <a:cs typeface="Montserrat"/>
                <a:sym typeface="Montserrat"/>
              </a:rPr>
              <a:t>LATV’s </a:t>
            </a:r>
            <a:r>
              <a:rPr lang="en" sz="1500" b="1" i="1">
                <a:solidFill>
                  <a:schemeClr val="dk2"/>
                </a:solidFill>
                <a:latin typeface="Montserrat"/>
                <a:ea typeface="Montserrat"/>
                <a:cs typeface="Montserrat"/>
                <a:sym typeface="Montserrat"/>
              </a:rPr>
              <a:t>La Vida Green </a:t>
            </a:r>
            <a:r>
              <a:rPr lang="en" sz="1500">
                <a:solidFill>
                  <a:schemeClr val="dk2"/>
                </a:solidFill>
                <a:latin typeface="Montserrat"/>
                <a:ea typeface="Montserrat"/>
                <a:cs typeface="Montserrat"/>
                <a:sym typeface="Montserrat"/>
              </a:rPr>
              <a:t>campaign will be  promoted on all LATV’s social media handles as well as the accounts of talent and influencers involved. </a:t>
            </a:r>
            <a:r>
              <a:rPr lang="en" sz="1500">
                <a:solidFill>
                  <a:schemeClr val="dk2"/>
                </a:solidFill>
                <a:latin typeface="Montserrat Medium"/>
                <a:ea typeface="Montserrat Medium"/>
                <a:cs typeface="Montserrat Medium"/>
                <a:sym typeface="Montserrat Medium"/>
              </a:rPr>
              <a:t>This includes:</a:t>
            </a:r>
            <a:r>
              <a:rPr lang="en" sz="1500">
                <a:solidFill>
                  <a:schemeClr val="dk2"/>
                </a:solidFill>
                <a:latin typeface="Montserrat"/>
                <a:ea typeface="Montserrat"/>
                <a:cs typeface="Montserrat"/>
                <a:sym typeface="Montserrat"/>
              </a:rPr>
              <a:t> </a:t>
            </a:r>
            <a:endParaRPr sz="1500">
              <a:solidFill>
                <a:schemeClr val="dk2"/>
              </a:solidFill>
              <a:latin typeface="Montserrat"/>
              <a:ea typeface="Montserrat"/>
              <a:cs typeface="Montserrat"/>
              <a:sym typeface="Montserrat"/>
            </a:endParaRPr>
          </a:p>
          <a:p>
            <a:pPr marL="457200" lvl="0" indent="-323850" algn="l" rtl="0">
              <a:lnSpc>
                <a:spcPct val="106999"/>
              </a:lnSpc>
              <a:spcBef>
                <a:spcPts val="800"/>
              </a:spcBef>
              <a:spcAft>
                <a:spcPts val="0"/>
              </a:spcAft>
              <a:buClr>
                <a:schemeClr val="dk2"/>
              </a:buClr>
              <a:buSzPts val="1500"/>
              <a:buFont typeface="Montserrat"/>
              <a:buChar char="●"/>
            </a:pPr>
            <a:r>
              <a:rPr lang="en" sz="1500">
                <a:solidFill>
                  <a:schemeClr val="dk2"/>
                </a:solidFill>
                <a:latin typeface="Montserrat"/>
                <a:ea typeface="Montserrat"/>
                <a:cs typeface="Montserrat"/>
                <a:sym typeface="Montserrat"/>
              </a:rPr>
              <a:t>Viral challenges and influencer content around sustainability </a:t>
            </a:r>
            <a:endParaRPr sz="1500">
              <a:solidFill>
                <a:schemeClr val="dk2"/>
              </a:solidFill>
              <a:latin typeface="Montserrat"/>
              <a:ea typeface="Montserrat"/>
              <a:cs typeface="Montserrat"/>
              <a:sym typeface="Montserrat"/>
            </a:endParaRPr>
          </a:p>
          <a:p>
            <a:pPr marL="457200" lvl="0" indent="-323850" algn="l" rtl="0">
              <a:lnSpc>
                <a:spcPct val="106999"/>
              </a:lnSpc>
              <a:spcBef>
                <a:spcPts val="0"/>
              </a:spcBef>
              <a:spcAft>
                <a:spcPts val="0"/>
              </a:spcAft>
              <a:buClr>
                <a:schemeClr val="dk2"/>
              </a:buClr>
              <a:buSzPts val="1500"/>
              <a:buFont typeface="Montserrat"/>
              <a:buChar char="●"/>
            </a:pPr>
            <a:r>
              <a:rPr lang="en" sz="1500">
                <a:solidFill>
                  <a:schemeClr val="dk2"/>
                </a:solidFill>
                <a:latin typeface="Montserrat"/>
                <a:ea typeface="Montserrat"/>
                <a:cs typeface="Montserrat"/>
                <a:sym typeface="Montserrat"/>
              </a:rPr>
              <a:t>Posts promoting </a:t>
            </a:r>
            <a:r>
              <a:rPr lang="en" sz="1500" b="1" i="1">
                <a:solidFill>
                  <a:schemeClr val="dk2"/>
                </a:solidFill>
                <a:latin typeface="Montserrat"/>
                <a:ea typeface="Montserrat"/>
                <a:cs typeface="Montserrat"/>
                <a:sym typeface="Montserrat"/>
              </a:rPr>
              <a:t>La Vida Green</a:t>
            </a:r>
            <a:endParaRPr sz="1500" b="1" i="1">
              <a:solidFill>
                <a:schemeClr val="dk2"/>
              </a:solidFill>
              <a:latin typeface="Montserrat"/>
              <a:ea typeface="Montserrat"/>
              <a:cs typeface="Montserrat"/>
              <a:sym typeface="Montserrat"/>
            </a:endParaRPr>
          </a:p>
          <a:p>
            <a:pPr marL="457200" lvl="0" indent="-323850" algn="l" rtl="0">
              <a:lnSpc>
                <a:spcPct val="106999"/>
              </a:lnSpc>
              <a:spcBef>
                <a:spcPts val="0"/>
              </a:spcBef>
              <a:spcAft>
                <a:spcPts val="0"/>
              </a:spcAft>
              <a:buClr>
                <a:schemeClr val="dk2"/>
              </a:buClr>
              <a:buSzPts val="1500"/>
              <a:buFont typeface="Montserrat"/>
              <a:buChar char="●"/>
            </a:pPr>
            <a:r>
              <a:rPr lang="en" sz="1500">
                <a:solidFill>
                  <a:schemeClr val="dk2"/>
                </a:solidFill>
                <a:latin typeface="Montserrat"/>
                <a:ea typeface="Montserrat"/>
                <a:cs typeface="Montserrat"/>
                <a:sym typeface="Montserrat"/>
              </a:rPr>
              <a:t>Posts promoting Latino-owned sustainable small businesses</a:t>
            </a:r>
            <a:endParaRPr sz="1500">
              <a:solidFill>
                <a:schemeClr val="dk2"/>
              </a:solidFill>
              <a:latin typeface="Montserrat"/>
              <a:ea typeface="Montserrat"/>
              <a:cs typeface="Montserrat"/>
              <a:sym typeface="Montserrat"/>
            </a:endParaRPr>
          </a:p>
          <a:p>
            <a:pPr marL="457200" lvl="0" indent="-323850" algn="l" rtl="0">
              <a:lnSpc>
                <a:spcPct val="106999"/>
              </a:lnSpc>
              <a:spcBef>
                <a:spcPts val="0"/>
              </a:spcBef>
              <a:spcAft>
                <a:spcPts val="0"/>
              </a:spcAft>
              <a:buClr>
                <a:schemeClr val="dk2"/>
              </a:buClr>
              <a:buSzPts val="1500"/>
              <a:buFont typeface="Montserrat"/>
              <a:buChar char="●"/>
            </a:pPr>
            <a:r>
              <a:rPr lang="en" sz="1500">
                <a:solidFill>
                  <a:schemeClr val="dk2"/>
                </a:solidFill>
                <a:latin typeface="Montserrat"/>
                <a:ea typeface="Montserrat"/>
                <a:cs typeface="Montserrat"/>
                <a:sym typeface="Montserrat"/>
              </a:rPr>
              <a:t>Posts promoting giveaway</a:t>
            </a:r>
            <a:endParaRPr sz="1500" b="1">
              <a:solidFill>
                <a:schemeClr val="dk2"/>
              </a:solidFill>
              <a:latin typeface="Montserrat"/>
              <a:ea typeface="Montserrat"/>
              <a:cs typeface="Montserrat"/>
              <a:sym typeface="Montserrat"/>
            </a:endParaRPr>
          </a:p>
        </p:txBody>
      </p:sp>
      <p:pic>
        <p:nvPicPr>
          <p:cNvPr id="222" name="Google Shape;222;p2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947150" y="824344"/>
            <a:ext cx="2664026" cy="2450700"/>
          </a:xfrm>
          <a:prstGeom prst="rect">
            <a:avLst/>
          </a:prstGeom>
          <a:noFill/>
          <a:ln>
            <a:noFill/>
          </a:ln>
        </p:spPr>
      </p:pic>
      <p:pic>
        <p:nvPicPr>
          <p:cNvPr id="223" name="Google Shape;223;p29" descr="lX1g7lbTCEtSNKm3JMkH8vKoBKHpFkqfyuFRu7bh27y1NBbag7Vgp76e6F1Fqr4yEMnznwGvb4x9hWAw7xm00OM5gnB7FFQCqQTngKDZ_VXRN9xP8RTkF9xXfpnrD64vsoaL3m-pxOc.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388296">
            <a:off x="7445919" y="2186438"/>
            <a:ext cx="1199191" cy="1861287"/>
          </a:xfrm>
          <a:prstGeom prst="rect">
            <a:avLst/>
          </a:prstGeom>
          <a:noFill/>
          <a:ln>
            <a:noFill/>
          </a:ln>
        </p:spPr>
      </p:pic>
      <p:pic>
        <p:nvPicPr>
          <p:cNvPr id="224" name="Google Shape;224;p2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rot="376190">
            <a:off x="7726356" y="2443063"/>
            <a:ext cx="805303" cy="5365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3" cy="5029200"/>
          </a:xfrm>
          <a:prstGeom prst="rect">
            <a:avLst/>
          </a:prstGeom>
          <a:noFill/>
          <a:ln>
            <a:noFill/>
          </a:ln>
        </p:spPr>
      </p:pic>
      <p:pic>
        <p:nvPicPr>
          <p:cNvPr id="244" name="Google Shape;244;p3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809138" y="3846298"/>
            <a:ext cx="1525725" cy="85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2" cy="5029202"/>
          </a:xfrm>
          <a:prstGeom prst="rect">
            <a:avLst/>
          </a:prstGeom>
          <a:noFill/>
          <a:ln>
            <a:noFill/>
          </a:ln>
        </p:spPr>
      </p:pic>
      <p:pic>
        <p:nvPicPr>
          <p:cNvPr id="250" name="Google Shape;250;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218655">
            <a:off x="5644654" y="525580"/>
            <a:ext cx="2922303" cy="164379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51" name="Google Shape;251;p33" descr="Graphical user interface, website&#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251517">
            <a:off x="706571" y="3556100"/>
            <a:ext cx="3077468" cy="17310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52" name="Google Shape;252;p33"/>
          <p:cNvSpPr txBox="1"/>
          <p:nvPr/>
        </p:nvSpPr>
        <p:spPr>
          <a:xfrm>
            <a:off x="954110" y="1218233"/>
            <a:ext cx="4424700" cy="1523700"/>
          </a:xfrm>
          <a:prstGeom prst="rect">
            <a:avLst/>
          </a:prstGeom>
          <a:noFill/>
          <a:ln>
            <a:noFill/>
          </a:ln>
          <a:effectLst>
            <a:outerShdw blurRad="50800" dist="38100" dir="2700000" algn="tl" rotWithShape="0">
              <a:srgbClr val="000000">
                <a:alpha val="4667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 sz="1600" b="1" i="0" u="none" strike="noStrike" cap="none">
                <a:solidFill>
                  <a:srgbClr val="00FDFF"/>
                </a:solidFill>
                <a:latin typeface="Montserrat"/>
                <a:ea typeface="Montserrat"/>
                <a:cs typeface="Montserrat"/>
                <a:sym typeface="Montserrat"/>
              </a:rPr>
              <a:t>LATINO ALTERNATIVE SUMMIT</a:t>
            </a:r>
            <a:endParaRPr/>
          </a:p>
          <a:p>
            <a:pPr marL="0" marR="0" lvl="0" indent="0" algn="l" rtl="0">
              <a:spcBef>
                <a:spcPts val="0"/>
              </a:spcBef>
              <a:spcAft>
                <a:spcPts val="0"/>
              </a:spcAft>
              <a:buNone/>
            </a:pPr>
            <a:r>
              <a:rPr lang="en" sz="1100" b="1">
                <a:solidFill>
                  <a:schemeClr val="lt1"/>
                </a:solidFill>
                <a:latin typeface="Montserrat"/>
                <a:ea typeface="Montserrat"/>
                <a:cs typeface="Montserrat"/>
                <a:sym typeface="Montserrat"/>
              </a:rPr>
              <a:t>(2 DAY EVENT + 1 HR SPECIAL)</a:t>
            </a:r>
            <a:endParaRPr sz="1100" b="1">
              <a:solidFill>
                <a:schemeClr val="lt1"/>
              </a:solidFill>
              <a:latin typeface="Montserrat SemiBold"/>
              <a:ea typeface="Montserrat SemiBold"/>
              <a:cs typeface="Montserrat SemiBold"/>
              <a:sym typeface="Montserrat SemiBold"/>
            </a:endParaRPr>
          </a:p>
          <a:p>
            <a:pPr marL="171450" marR="0" lvl="0" indent="-171450" algn="l" rtl="0">
              <a:spcBef>
                <a:spcPts val="0"/>
              </a:spcBef>
              <a:spcAft>
                <a:spcPts val="0"/>
              </a:spcAft>
              <a:buClr>
                <a:schemeClr val="lt1"/>
              </a:buClr>
              <a:buSzPts val="1100"/>
              <a:buFont typeface="Arial"/>
              <a:buChar char="•"/>
            </a:pPr>
            <a:r>
              <a:rPr lang="en" sz="1100" b="1">
                <a:solidFill>
                  <a:schemeClr val="lt1"/>
                </a:solidFill>
                <a:latin typeface="Montserrat SemiBold"/>
                <a:ea typeface="Montserrat SemiBold"/>
                <a:cs typeface="Montserrat SemiBold"/>
                <a:sym typeface="Montserrat SemiBold"/>
              </a:rPr>
              <a:t>Features Latino entrepreneurs and small business owners in the below categories. </a:t>
            </a:r>
            <a:endParaRPr/>
          </a:p>
          <a:p>
            <a:pPr marL="171450" marR="0" lvl="0" indent="-171450" algn="l" rtl="0">
              <a:spcBef>
                <a:spcPts val="0"/>
              </a:spcBef>
              <a:spcAft>
                <a:spcPts val="0"/>
              </a:spcAft>
              <a:buClr>
                <a:schemeClr val="lt1"/>
              </a:buClr>
              <a:buSzPts val="1100"/>
              <a:buFont typeface="Arial"/>
              <a:buChar char="•"/>
            </a:pPr>
            <a:r>
              <a:rPr lang="en" sz="1100" b="1">
                <a:solidFill>
                  <a:schemeClr val="lt1"/>
                </a:solidFill>
                <a:latin typeface="Montserrat SemiBold"/>
                <a:ea typeface="Montserrat SemiBold"/>
                <a:cs typeface="Montserrat SemiBold"/>
                <a:sym typeface="Montserrat SemiBold"/>
              </a:rPr>
              <a:t>5-min segments will air on primetime throughout HHM</a:t>
            </a:r>
            <a:endParaRPr/>
          </a:p>
          <a:p>
            <a:pPr marL="171450" marR="0" lvl="0" indent="-171450" algn="l" rtl="0">
              <a:spcBef>
                <a:spcPts val="0"/>
              </a:spcBef>
              <a:spcAft>
                <a:spcPts val="0"/>
              </a:spcAft>
              <a:buClr>
                <a:srgbClr val="FFFF00"/>
              </a:buClr>
              <a:buSzPts val="1100"/>
              <a:buFont typeface="Arial"/>
              <a:buChar char="•"/>
            </a:pPr>
            <a:r>
              <a:rPr lang="en" sz="1100" b="1">
                <a:solidFill>
                  <a:srgbClr val="FFFF00"/>
                </a:solidFill>
                <a:latin typeface="Montserrat SemiBold"/>
                <a:ea typeface="Montserrat SemiBold"/>
                <a:cs typeface="Montserrat SemiBold"/>
                <a:sym typeface="Montserrat SemiBold"/>
              </a:rPr>
              <a:t>Two Day in person event </a:t>
            </a:r>
            <a:r>
              <a:rPr lang="en" sz="1100" b="1">
                <a:solidFill>
                  <a:schemeClr val="lt1"/>
                </a:solidFill>
                <a:latin typeface="Montserrat SemiBold"/>
                <a:ea typeface="Montserrat SemiBold"/>
                <a:cs typeface="Montserrat SemiBold"/>
                <a:sym typeface="Montserrat SemiBold"/>
              </a:rPr>
              <a:t>at LATV studios in Los Angeles</a:t>
            </a:r>
            <a:endParaRPr/>
          </a:p>
          <a:p>
            <a:pPr marL="171450" marR="0" lvl="0" indent="-171450" algn="l" rtl="0">
              <a:spcBef>
                <a:spcPts val="0"/>
              </a:spcBef>
              <a:spcAft>
                <a:spcPts val="0"/>
              </a:spcAft>
              <a:buClr>
                <a:schemeClr val="lt1"/>
              </a:buClr>
              <a:buSzPts val="1100"/>
              <a:buFont typeface="Arial"/>
              <a:buChar char="•"/>
            </a:pPr>
            <a:r>
              <a:rPr lang="en" sz="1100" b="1">
                <a:solidFill>
                  <a:schemeClr val="lt1"/>
                </a:solidFill>
                <a:latin typeface="Montserrat SemiBold"/>
                <a:ea typeface="Montserrat SemiBold"/>
                <a:cs typeface="Montserrat SemiBold"/>
                <a:sym typeface="Montserrat SemiBold"/>
              </a:rPr>
              <a:t>1-Hour Special</a:t>
            </a:r>
            <a:endParaRPr/>
          </a:p>
        </p:txBody>
      </p:sp>
      <p:sp>
        <p:nvSpPr>
          <p:cNvPr id="253" name="Google Shape;253;p33"/>
          <p:cNvSpPr txBox="1"/>
          <p:nvPr/>
        </p:nvSpPr>
        <p:spPr>
          <a:xfrm>
            <a:off x="954110" y="2666694"/>
            <a:ext cx="7730400" cy="9390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171450" marR="0" lvl="0" indent="-171450" algn="l" rtl="0">
              <a:spcBef>
                <a:spcPts val="0"/>
              </a:spcBef>
              <a:spcAft>
                <a:spcPts val="0"/>
              </a:spcAft>
              <a:buClr>
                <a:schemeClr val="lt1"/>
              </a:buClr>
              <a:buSzPts val="1100"/>
              <a:buFont typeface="Arial"/>
              <a:buChar char="•"/>
            </a:pPr>
            <a:r>
              <a:rPr lang="en" sz="1100" b="1">
                <a:solidFill>
                  <a:schemeClr val="lt1"/>
                </a:solidFill>
                <a:latin typeface="Montserrat SemiBold"/>
                <a:ea typeface="Montserrat SemiBold"/>
                <a:cs typeface="Montserrat SemiBold"/>
                <a:sym typeface="Montserrat SemiBold"/>
              </a:rPr>
              <a:t>Hosted by our very own and diverse LATV talent, the two-day networking event will include a cocktail hour, performances, panels, interviews and many surprises, directly filmed from our </a:t>
            </a:r>
            <a:r>
              <a:rPr lang="en" sz="1100" b="1">
                <a:solidFill>
                  <a:srgbClr val="FFFF00"/>
                </a:solidFill>
                <a:latin typeface="Montserrat SemiBold"/>
                <a:ea typeface="Montserrat SemiBold"/>
                <a:cs typeface="Montserrat SemiBold"/>
                <a:sym typeface="Montserrat SemiBold"/>
              </a:rPr>
              <a:t>State-Of-The-Art studios in Los Angeles, CA, </a:t>
            </a:r>
            <a:r>
              <a:rPr lang="en" sz="1100" b="1">
                <a:solidFill>
                  <a:schemeClr val="lt1"/>
                </a:solidFill>
                <a:latin typeface="Montserrat SemiBold"/>
                <a:ea typeface="Montserrat SemiBold"/>
                <a:cs typeface="Montserrat SemiBold"/>
                <a:sym typeface="Montserrat SemiBold"/>
              </a:rPr>
              <a:t>where four of our main primetime shows stages will be built to have an exclusive experience for the entrepreneurs and will culminate with a one hour special. </a:t>
            </a:r>
            <a:endParaRPr/>
          </a:p>
        </p:txBody>
      </p:sp>
      <p:sp>
        <p:nvSpPr>
          <p:cNvPr id="254" name="Google Shape;254;p33"/>
          <p:cNvSpPr txBox="1"/>
          <p:nvPr/>
        </p:nvSpPr>
        <p:spPr>
          <a:xfrm>
            <a:off x="4137390" y="3512396"/>
            <a:ext cx="4712400" cy="1185300"/>
          </a:xfrm>
          <a:prstGeom prst="rect">
            <a:avLst/>
          </a:prstGeom>
          <a:noFill/>
          <a:ln>
            <a:noFill/>
          </a:ln>
          <a:effectLst>
            <a:outerShdw blurRad="50800" dist="38100" dir="2700000" algn="tl" rotWithShape="0">
              <a:srgbClr val="000000">
                <a:alpha val="6078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 sz="1600" b="1">
                <a:solidFill>
                  <a:srgbClr val="00FDFF"/>
                </a:solidFill>
                <a:latin typeface="Montserrat"/>
                <a:ea typeface="Montserrat"/>
                <a:cs typeface="Montserrat"/>
                <a:sym typeface="Montserrat"/>
              </a:rPr>
              <a:t>COMEDY SPECIAL GRAND FINALE</a:t>
            </a:r>
            <a:br>
              <a:rPr lang="en" sz="1100">
                <a:solidFill>
                  <a:schemeClr val="lt1"/>
                </a:solidFill>
                <a:latin typeface="Montserrat Medium"/>
                <a:ea typeface="Montserrat Medium"/>
                <a:cs typeface="Montserrat Medium"/>
                <a:sym typeface="Montserrat Medium"/>
              </a:rPr>
            </a:br>
            <a:r>
              <a:rPr lang="en" sz="1100" b="1">
                <a:solidFill>
                  <a:schemeClr val="lt1"/>
                </a:solidFill>
                <a:latin typeface="Montserrat"/>
                <a:ea typeface="Montserrat"/>
                <a:cs typeface="Montserrat"/>
                <a:sym typeface="Montserrat"/>
              </a:rPr>
              <a:t>COMEDY 1-HOUR SPECIAL BREAKDOWN</a:t>
            </a:r>
            <a:endParaRPr/>
          </a:p>
          <a:p>
            <a:pPr marL="171450" marR="0" lvl="0" indent="-171450" algn="l" rtl="0">
              <a:spcBef>
                <a:spcPts val="0"/>
              </a:spcBef>
              <a:spcAft>
                <a:spcPts val="0"/>
              </a:spcAft>
              <a:buClr>
                <a:schemeClr val="lt1"/>
              </a:buClr>
              <a:buSzPts val="1100"/>
              <a:buFont typeface="Arial"/>
              <a:buChar char="•"/>
            </a:pPr>
            <a:r>
              <a:rPr lang="en" sz="1100" b="1">
                <a:solidFill>
                  <a:schemeClr val="lt1"/>
                </a:solidFill>
                <a:latin typeface="Montserrat"/>
                <a:ea typeface="Montserrat"/>
                <a:cs typeface="Montserrat"/>
                <a:sym typeface="Montserrat"/>
              </a:rPr>
              <a:t>Checkitow will air four (5min) segments throughout the month highlighting the comedians who will be on the TV special.</a:t>
            </a:r>
            <a:endParaRPr/>
          </a:p>
          <a:p>
            <a:pPr marL="171450" marR="0" lvl="0" indent="-171450" algn="l" rtl="0">
              <a:spcBef>
                <a:spcPts val="0"/>
              </a:spcBef>
              <a:spcAft>
                <a:spcPts val="0"/>
              </a:spcAft>
              <a:buClr>
                <a:schemeClr val="lt1"/>
              </a:buClr>
              <a:buSzPts val="1100"/>
              <a:buFont typeface="Arial"/>
              <a:buChar char="•"/>
            </a:pPr>
            <a:r>
              <a:rPr lang="en" sz="1100" b="1">
                <a:solidFill>
                  <a:schemeClr val="lt1"/>
                </a:solidFill>
                <a:latin typeface="Montserrat"/>
                <a:ea typeface="Montserrat"/>
                <a:cs typeface="Montserrat"/>
                <a:sym typeface="Montserrat"/>
              </a:rPr>
              <a:t>1-Hour TV Stand-Up comedy Special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subTitle" idx="1"/>
          </p:nvPr>
        </p:nvSpPr>
        <p:spPr>
          <a:xfrm>
            <a:off x="311700" y="2898537"/>
            <a:ext cx="8520600" cy="810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760"/>
              <a:buNone/>
            </a:pPr>
            <a:endParaRPr/>
          </a:p>
        </p:txBody>
      </p:sp>
      <p:pic>
        <p:nvPicPr>
          <p:cNvPr id="65" name="Google Shape;65;p14" descr="Ic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4359" y="4624767"/>
            <a:ext cx="970675" cy="444260"/>
          </a:xfrm>
          <a:prstGeom prst="rect">
            <a:avLst/>
          </a:prstGeom>
          <a:noFill/>
          <a:ln>
            <a:noFill/>
          </a:ln>
        </p:spPr>
      </p:pic>
      <p:pic>
        <p:nvPicPr>
          <p:cNvPr id="66" name="Google Shape;66;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4003" cy="5029200"/>
          </a:xfrm>
          <a:prstGeom prst="rect">
            <a:avLst/>
          </a:prstGeom>
          <a:noFill/>
          <a:ln>
            <a:noFill/>
          </a:ln>
        </p:spPr>
      </p:pic>
      <p:sp>
        <p:nvSpPr>
          <p:cNvPr id="67" name="Google Shape;67;p14"/>
          <p:cNvSpPr/>
          <p:nvPr/>
        </p:nvSpPr>
        <p:spPr>
          <a:xfrm>
            <a:off x="389625" y="720125"/>
            <a:ext cx="3035700" cy="593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 sz="2300">
                <a:solidFill>
                  <a:schemeClr val="lt1"/>
                </a:solidFill>
                <a:latin typeface="Montserrat Black"/>
                <a:ea typeface="Montserrat Black"/>
                <a:cs typeface="Montserrat Black"/>
                <a:sym typeface="Montserrat Black"/>
              </a:rPr>
              <a:t>TABLE OF CONTENTS:</a:t>
            </a:r>
            <a:endParaRPr sz="2300" b="0" i="0" u="none" strike="noStrike" cap="none">
              <a:solidFill>
                <a:schemeClr val="lt1"/>
              </a:solidFill>
              <a:latin typeface="Montserrat Black"/>
              <a:ea typeface="Montserrat Black"/>
              <a:cs typeface="Montserrat Black"/>
              <a:sym typeface="Montserrat Black"/>
            </a:endParaRPr>
          </a:p>
        </p:txBody>
      </p:sp>
      <p:pic>
        <p:nvPicPr>
          <p:cNvPr id="68" name="Google Shape;68;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94549" y="160827"/>
            <a:ext cx="970650" cy="444251"/>
          </a:xfrm>
          <a:prstGeom prst="rect">
            <a:avLst/>
          </a:prstGeom>
          <a:noFill/>
          <a:ln>
            <a:noFill/>
          </a:ln>
          <a:effectLst>
            <a:outerShdw blurRad="50800" dist="38100" dir="2700000" algn="tl" rotWithShape="0">
              <a:srgbClr val="000000">
                <a:alpha val="40000"/>
              </a:srgbClr>
            </a:outerShdw>
          </a:effectLst>
        </p:spPr>
      </p:pic>
      <p:sp>
        <p:nvSpPr>
          <p:cNvPr id="69" name="Google Shape;69;p14"/>
          <p:cNvSpPr txBox="1"/>
          <p:nvPr/>
        </p:nvSpPr>
        <p:spPr>
          <a:xfrm>
            <a:off x="681350" y="1822925"/>
            <a:ext cx="5874300" cy="25527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Clr>
                <a:schemeClr val="lt1"/>
              </a:buClr>
              <a:buSzPts val="1700"/>
              <a:buChar char="●"/>
            </a:pPr>
            <a:r>
              <a:rPr lang="en" sz="1700" b="1">
                <a:solidFill>
                  <a:schemeClr val="lt1"/>
                </a:solidFill>
              </a:rPr>
              <a:t>BLACK HISTORY MONTH 23</a:t>
            </a:r>
            <a:endParaRPr sz="1700" b="1">
              <a:solidFill>
                <a:schemeClr val="lt1"/>
              </a:solidFill>
            </a:endParaRPr>
          </a:p>
          <a:p>
            <a:pPr marL="457200" lvl="0" indent="-336550" algn="l" rtl="0">
              <a:lnSpc>
                <a:spcPct val="115000"/>
              </a:lnSpc>
              <a:spcBef>
                <a:spcPts val="0"/>
              </a:spcBef>
              <a:spcAft>
                <a:spcPts val="0"/>
              </a:spcAft>
              <a:buClr>
                <a:schemeClr val="lt1"/>
              </a:buClr>
              <a:buSzPts val="1700"/>
              <a:buChar char="●"/>
            </a:pPr>
            <a:r>
              <a:rPr lang="en" sz="1700" b="1">
                <a:solidFill>
                  <a:schemeClr val="lt1"/>
                </a:solidFill>
              </a:rPr>
              <a:t>WOMEN’S HISTORY MONTH 23</a:t>
            </a:r>
            <a:endParaRPr sz="1700" b="1">
              <a:solidFill>
                <a:schemeClr val="lt1"/>
              </a:solidFill>
            </a:endParaRPr>
          </a:p>
          <a:p>
            <a:pPr marL="457200" lvl="0" indent="-336550" algn="l" rtl="0">
              <a:lnSpc>
                <a:spcPct val="115000"/>
              </a:lnSpc>
              <a:spcBef>
                <a:spcPts val="0"/>
              </a:spcBef>
              <a:spcAft>
                <a:spcPts val="0"/>
              </a:spcAft>
              <a:buClr>
                <a:schemeClr val="lt1"/>
              </a:buClr>
              <a:buSzPts val="1700"/>
              <a:buChar char="●"/>
            </a:pPr>
            <a:r>
              <a:rPr lang="en" sz="1700" b="1">
                <a:solidFill>
                  <a:schemeClr val="lt1"/>
                </a:solidFill>
              </a:rPr>
              <a:t>EARTH DAY SPECIAL 23</a:t>
            </a:r>
            <a:endParaRPr sz="1700" b="1">
              <a:solidFill>
                <a:schemeClr val="lt1"/>
              </a:solidFill>
            </a:endParaRPr>
          </a:p>
          <a:p>
            <a:pPr marL="457200" lvl="0" indent="-336550" algn="l" rtl="0">
              <a:lnSpc>
                <a:spcPct val="115000"/>
              </a:lnSpc>
              <a:spcBef>
                <a:spcPts val="0"/>
              </a:spcBef>
              <a:spcAft>
                <a:spcPts val="0"/>
              </a:spcAft>
              <a:buClr>
                <a:schemeClr val="lt1"/>
              </a:buClr>
              <a:buSzPts val="1700"/>
              <a:buChar char="●"/>
            </a:pPr>
            <a:r>
              <a:rPr lang="en" sz="1700" b="1">
                <a:solidFill>
                  <a:schemeClr val="lt1"/>
                </a:solidFill>
              </a:rPr>
              <a:t>QUEST TO QATAR 22</a:t>
            </a:r>
            <a:endParaRPr sz="1700" b="1">
              <a:solidFill>
                <a:schemeClr val="lt1"/>
              </a:solidFill>
            </a:endParaRPr>
          </a:p>
          <a:p>
            <a:pPr marL="457200" lvl="0" indent="-336550" algn="l" rtl="0">
              <a:lnSpc>
                <a:spcPct val="115000"/>
              </a:lnSpc>
              <a:spcBef>
                <a:spcPts val="0"/>
              </a:spcBef>
              <a:spcAft>
                <a:spcPts val="0"/>
              </a:spcAft>
              <a:buClr>
                <a:schemeClr val="lt1"/>
              </a:buClr>
              <a:buSzPts val="1700"/>
              <a:buChar char="●"/>
            </a:pPr>
            <a:r>
              <a:rPr lang="en" sz="1700" b="1">
                <a:solidFill>
                  <a:schemeClr val="lt1"/>
                </a:solidFill>
              </a:rPr>
              <a:t>HISPANIC HERITAGE MONTH 22</a:t>
            </a:r>
            <a:endParaRPr sz="1700" b="1">
              <a:solidFill>
                <a:schemeClr val="lt1"/>
              </a:solidFill>
            </a:endParaRPr>
          </a:p>
          <a:p>
            <a:pPr marL="457200" lvl="0" indent="-336550" algn="l" rtl="0">
              <a:lnSpc>
                <a:spcPct val="115000"/>
              </a:lnSpc>
              <a:spcBef>
                <a:spcPts val="0"/>
              </a:spcBef>
              <a:spcAft>
                <a:spcPts val="0"/>
              </a:spcAft>
              <a:buClr>
                <a:schemeClr val="lt1"/>
              </a:buClr>
              <a:buSzPts val="1700"/>
              <a:buChar char="●"/>
            </a:pPr>
            <a:r>
              <a:rPr lang="en" sz="1700" b="1">
                <a:solidFill>
                  <a:schemeClr val="lt1"/>
                </a:solidFill>
              </a:rPr>
              <a:t>LATINO BUSINESS FORUM 22</a:t>
            </a:r>
            <a:endParaRPr sz="1700" b="1">
              <a:solidFill>
                <a:schemeClr val="lt1"/>
              </a:solidFill>
            </a:endParaRPr>
          </a:p>
          <a:p>
            <a:pPr marL="457200" lvl="0" indent="-336550" algn="l" rtl="0">
              <a:lnSpc>
                <a:spcPct val="115000"/>
              </a:lnSpc>
              <a:spcBef>
                <a:spcPts val="0"/>
              </a:spcBef>
              <a:spcAft>
                <a:spcPts val="0"/>
              </a:spcAft>
              <a:buClr>
                <a:schemeClr val="lt1"/>
              </a:buClr>
              <a:buSzPts val="1700"/>
              <a:buChar char="●"/>
            </a:pPr>
            <a:r>
              <a:rPr lang="en" sz="1700" b="1">
                <a:solidFill>
                  <a:schemeClr val="lt1"/>
                </a:solidFill>
              </a:rPr>
              <a:t>PRIDE MONTH 23</a:t>
            </a:r>
            <a:endParaRPr sz="1700" b="1">
              <a:solidFill>
                <a:schemeClr val="lt1"/>
              </a:solidFill>
            </a:endParaRPr>
          </a:p>
          <a:p>
            <a:pPr marL="457200" lvl="0" indent="0" algn="l" rtl="0">
              <a:lnSpc>
                <a:spcPct val="115000"/>
              </a:lnSpc>
              <a:spcBef>
                <a:spcPts val="0"/>
              </a:spcBef>
              <a:spcAft>
                <a:spcPts val="0"/>
              </a:spcAft>
              <a:buNone/>
            </a:pPr>
            <a:endParaRPr sz="1700" b="1">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913"/>
            <a:ext cx="9144003" cy="5027415"/>
          </a:xfrm>
          <a:prstGeom prst="rect">
            <a:avLst/>
          </a:prstGeom>
          <a:noFill/>
          <a:ln>
            <a:noFill/>
          </a:ln>
        </p:spPr>
      </p:pic>
      <p:sp>
        <p:nvSpPr>
          <p:cNvPr id="260" name="Google Shape;260;p34"/>
          <p:cNvSpPr txBox="1"/>
          <p:nvPr/>
        </p:nvSpPr>
        <p:spPr>
          <a:xfrm>
            <a:off x="485400" y="1539818"/>
            <a:ext cx="4926000" cy="27936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 sz="1350" b="1">
                <a:solidFill>
                  <a:srgbClr val="FFFFFF"/>
                </a:solidFill>
                <a:latin typeface="Montserrat SemiBold"/>
                <a:ea typeface="Montserrat SemiBold"/>
                <a:cs typeface="Montserrat SemiBold"/>
                <a:sym typeface="Montserrat SemiBold"/>
              </a:rPr>
              <a:t>This Hispanic Heritage Month</a:t>
            </a:r>
            <a:r>
              <a:rPr lang="en" sz="1350" b="1">
                <a:solidFill>
                  <a:srgbClr val="FFFF00"/>
                </a:solidFill>
                <a:latin typeface="Montserrat SemiBold"/>
                <a:ea typeface="Montserrat SemiBold"/>
                <a:cs typeface="Montserrat SemiBold"/>
                <a:sym typeface="Montserrat SemiBold"/>
              </a:rPr>
              <a:t>, LATV is launching the Latino Alternative Business Forum, </a:t>
            </a:r>
            <a:r>
              <a:rPr lang="en" sz="1350" b="1">
                <a:solidFill>
                  <a:srgbClr val="FFFFFF"/>
                </a:solidFill>
                <a:latin typeface="Montserrat SemiBold"/>
                <a:ea typeface="Montserrat SemiBold"/>
                <a:cs typeface="Montserrat SemiBold"/>
                <a:sym typeface="Montserrat SemiBold"/>
              </a:rPr>
              <a:t>a two-day in person event where we will amplify Latino business leaders, small business owners and thought leaders through: </a:t>
            </a:r>
            <a:endParaRPr sz="1350" b="1">
              <a:solidFill>
                <a:srgbClr val="FFFFFF"/>
              </a:solidFill>
              <a:latin typeface="Montserrat SemiBold"/>
              <a:ea typeface="Montserrat SemiBold"/>
              <a:cs typeface="Montserrat SemiBold"/>
              <a:sym typeface="Montserrat SemiBold"/>
            </a:endParaRPr>
          </a:p>
          <a:p>
            <a:pPr marL="457200" marR="0" lvl="0" indent="-314325" algn="l" rtl="0">
              <a:spcBef>
                <a:spcPts val="0"/>
              </a:spcBef>
              <a:spcAft>
                <a:spcPts val="0"/>
              </a:spcAft>
              <a:buClr>
                <a:srgbClr val="FFFFFF"/>
              </a:buClr>
              <a:buSzPts val="1350"/>
              <a:buFont typeface="Montserrat SemiBold"/>
              <a:buChar char="-"/>
            </a:pPr>
            <a:r>
              <a:rPr lang="en" sz="1350" b="1">
                <a:solidFill>
                  <a:srgbClr val="FFFFFF"/>
                </a:solidFill>
                <a:latin typeface="Montserrat SemiBold"/>
                <a:ea typeface="Montserrat SemiBold"/>
                <a:cs typeface="Montserrat SemiBold"/>
                <a:sym typeface="Montserrat SemiBold"/>
              </a:rPr>
              <a:t>Latino Thought Leader Reception (Sept 15th) </a:t>
            </a:r>
            <a:endParaRPr sz="1350" b="1">
              <a:solidFill>
                <a:srgbClr val="FFFFFF"/>
              </a:solidFill>
              <a:latin typeface="Montserrat SemiBold"/>
              <a:ea typeface="Montserrat SemiBold"/>
              <a:cs typeface="Montserrat SemiBold"/>
              <a:sym typeface="Montserrat SemiBold"/>
            </a:endParaRPr>
          </a:p>
          <a:p>
            <a:pPr marL="457200" marR="0" lvl="0" indent="-314325" algn="l" rtl="0">
              <a:spcBef>
                <a:spcPts val="0"/>
              </a:spcBef>
              <a:spcAft>
                <a:spcPts val="0"/>
              </a:spcAft>
              <a:buClr>
                <a:srgbClr val="FFFFFF"/>
              </a:buClr>
              <a:buSzPts val="1350"/>
              <a:buFont typeface="Montserrat SemiBold"/>
              <a:buChar char="-"/>
            </a:pPr>
            <a:r>
              <a:rPr lang="en" sz="1350" b="1">
                <a:solidFill>
                  <a:srgbClr val="FFFFFF"/>
                </a:solidFill>
                <a:latin typeface="Montserrat SemiBold"/>
                <a:ea typeface="Montserrat SemiBold"/>
                <a:cs typeface="Montserrat SemiBold"/>
                <a:sym typeface="Montserrat SemiBold"/>
              </a:rPr>
              <a:t>Expert Panels, Think Tanks, and Content Creation (Sept 16th) </a:t>
            </a:r>
            <a:endParaRPr sz="1350" b="1">
              <a:solidFill>
                <a:srgbClr val="FFFFFF"/>
              </a:solidFill>
              <a:latin typeface="Montserrat SemiBold"/>
              <a:ea typeface="Montserrat SemiBold"/>
              <a:cs typeface="Montserrat SemiBold"/>
              <a:sym typeface="Montserrat SemiBold"/>
            </a:endParaRPr>
          </a:p>
          <a:p>
            <a:pPr marL="0" marR="0" lvl="0" indent="0" algn="l" rtl="0">
              <a:spcBef>
                <a:spcPts val="0"/>
              </a:spcBef>
              <a:spcAft>
                <a:spcPts val="0"/>
              </a:spcAft>
              <a:buNone/>
            </a:pPr>
            <a:r>
              <a:rPr lang="en" sz="1350" b="1">
                <a:solidFill>
                  <a:srgbClr val="FFFFFF"/>
                </a:solidFill>
                <a:latin typeface="Montserrat SemiBold"/>
                <a:ea typeface="Montserrat SemiBold"/>
                <a:cs typeface="Montserrat SemiBold"/>
                <a:sym typeface="Montserrat SemiBold"/>
              </a:rPr>
              <a:t>Throughout the two-day forum we will be capturing and creating engaging content that will air on a 1-hour </a:t>
            </a:r>
            <a:r>
              <a:rPr lang="en" sz="1350" b="1">
                <a:solidFill>
                  <a:srgbClr val="FFFF00"/>
                </a:solidFill>
                <a:latin typeface="Montserrat SemiBold"/>
                <a:ea typeface="Montserrat SemiBold"/>
                <a:cs typeface="Montserrat SemiBold"/>
                <a:sym typeface="Montserrat SemiBold"/>
              </a:rPr>
              <a:t>Latino Alternative Business Special</a:t>
            </a:r>
            <a:r>
              <a:rPr lang="en" sz="1350" b="1">
                <a:solidFill>
                  <a:srgbClr val="FFFFFF"/>
                </a:solidFill>
                <a:latin typeface="Montserrat SemiBold"/>
                <a:ea typeface="Montserrat SemiBold"/>
                <a:cs typeface="Montserrat SemiBold"/>
                <a:sym typeface="Montserrat SemiBold"/>
              </a:rPr>
              <a:t> that will air on LATV during Hispanic Heritage Month. </a:t>
            </a:r>
            <a:endParaRPr sz="1350" b="1">
              <a:solidFill>
                <a:srgbClr val="FFFFFF"/>
              </a:solidFill>
              <a:latin typeface="Montserrat SemiBold"/>
              <a:ea typeface="Montserrat SemiBold"/>
              <a:cs typeface="Montserrat SemiBold"/>
              <a:sym typeface="Montserrat SemiBold"/>
            </a:endParaRPr>
          </a:p>
          <a:p>
            <a:pPr marL="0" marR="0" lvl="0" indent="0" algn="l" rtl="0">
              <a:spcBef>
                <a:spcPts val="0"/>
              </a:spcBef>
              <a:spcAft>
                <a:spcPts val="0"/>
              </a:spcAft>
              <a:buNone/>
            </a:pPr>
            <a:endParaRPr sz="1350" b="1">
              <a:solidFill>
                <a:srgbClr val="FFFFFF"/>
              </a:solidFill>
              <a:latin typeface="Montserrat SemiBold"/>
              <a:ea typeface="Montserrat SemiBold"/>
              <a:cs typeface="Montserrat SemiBold"/>
              <a:sym typeface="Montserrat SemiBold"/>
            </a:endParaRPr>
          </a:p>
        </p:txBody>
      </p:sp>
      <p:sp>
        <p:nvSpPr>
          <p:cNvPr id="261" name="Google Shape;261;p34"/>
          <p:cNvSpPr txBox="1"/>
          <p:nvPr/>
        </p:nvSpPr>
        <p:spPr>
          <a:xfrm>
            <a:off x="7523950" y="3331636"/>
            <a:ext cx="1526400" cy="9003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 sz="750" b="1">
                <a:solidFill>
                  <a:srgbClr val="FFFFFF"/>
                </a:solidFill>
                <a:latin typeface="Montserrat SemiBold"/>
                <a:ea typeface="Montserrat SemiBold"/>
                <a:cs typeface="Montserrat SemiBold"/>
                <a:sym typeface="Montserrat SemiBold"/>
              </a:rPr>
              <a:t>Promotional clips, short form digital content and the 1-hour special will also live on a custom microsite on LATV.com along with links to Latin-owned brands and products. </a:t>
            </a:r>
            <a:endParaRPr sz="750" b="1">
              <a:solidFill>
                <a:srgbClr val="FFFFFF"/>
              </a:solidFill>
              <a:latin typeface="Montserrat SemiBold"/>
              <a:ea typeface="Montserrat SemiBold"/>
              <a:cs typeface="Montserrat SemiBold"/>
              <a:sym typeface="Montserrat SemiBold"/>
            </a:endParaRPr>
          </a:p>
        </p:txBody>
      </p:sp>
      <p:sp>
        <p:nvSpPr>
          <p:cNvPr id="262" name="Google Shape;262;p34"/>
          <p:cNvSpPr txBox="1"/>
          <p:nvPr/>
        </p:nvSpPr>
        <p:spPr>
          <a:xfrm>
            <a:off x="7340950" y="3072912"/>
            <a:ext cx="1449000" cy="3693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FFFF00"/>
                </a:solidFill>
                <a:latin typeface="Montserrat SemiBold"/>
                <a:ea typeface="Montserrat SemiBold"/>
                <a:cs typeface="Montserrat SemiBold"/>
                <a:sym typeface="Montserrat SemiBold"/>
              </a:rPr>
              <a:t>MICROSITE</a:t>
            </a:r>
            <a:endParaRPr sz="200"/>
          </a:p>
        </p:txBody>
      </p:sp>
      <p:pic>
        <p:nvPicPr>
          <p:cNvPr id="263" name="Google Shape;263;p3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06237" y="697603"/>
            <a:ext cx="3939722" cy="842217"/>
          </a:xfrm>
          <a:prstGeom prst="rect">
            <a:avLst/>
          </a:prstGeom>
          <a:noFill/>
          <a:ln>
            <a:noFill/>
          </a:ln>
        </p:spPr>
      </p:pic>
      <p:pic>
        <p:nvPicPr>
          <p:cNvPr id="264" name="Google Shape;264;p3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227643">
            <a:off x="5664530" y="944567"/>
            <a:ext cx="1846590" cy="3463150"/>
          </a:xfrm>
          <a:prstGeom prst="rect">
            <a:avLst/>
          </a:prstGeom>
          <a:noFill/>
          <a:ln>
            <a:noFill/>
          </a:ln>
          <a:effectLst>
            <a:outerShdw blurRad="57150" dist="19050" dir="5400000" algn="bl" rotWithShape="0">
              <a:srgbClr val="000000">
                <a:alpha val="64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913"/>
            <a:ext cx="9144003" cy="5027415"/>
          </a:xfrm>
          <a:prstGeom prst="rect">
            <a:avLst/>
          </a:prstGeom>
          <a:noFill/>
          <a:ln>
            <a:noFill/>
          </a:ln>
        </p:spPr>
      </p:pic>
      <p:pic>
        <p:nvPicPr>
          <p:cNvPr id="270" name="Google Shape;270;p3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700" y="1217776"/>
            <a:ext cx="9144003" cy="2178624"/>
          </a:xfrm>
          <a:prstGeom prst="rect">
            <a:avLst/>
          </a:prstGeom>
          <a:noFill/>
          <a:ln>
            <a:noFill/>
          </a:ln>
        </p:spPr>
      </p:pic>
      <p:pic>
        <p:nvPicPr>
          <p:cNvPr id="271" name="Google Shape;271;p3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96787" y="473473"/>
            <a:ext cx="3939722" cy="842217"/>
          </a:xfrm>
          <a:prstGeom prst="rect">
            <a:avLst/>
          </a:prstGeom>
          <a:noFill/>
          <a:ln>
            <a:noFill/>
          </a:ln>
        </p:spPr>
      </p:pic>
      <p:sp>
        <p:nvSpPr>
          <p:cNvPr id="272" name="Google Shape;272;p35"/>
          <p:cNvSpPr txBox="1"/>
          <p:nvPr/>
        </p:nvSpPr>
        <p:spPr>
          <a:xfrm>
            <a:off x="252650" y="3396401"/>
            <a:ext cx="1434900" cy="78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200" b="1">
                <a:solidFill>
                  <a:schemeClr val="accent6"/>
                </a:solidFill>
                <a:latin typeface="Montserrat"/>
                <a:ea typeface="Montserrat"/>
                <a:cs typeface="Montserrat"/>
                <a:sym typeface="Montserrat"/>
              </a:rPr>
              <a:t>Julissa Arce </a:t>
            </a:r>
            <a:endParaRPr sz="1200" b="1">
              <a:solidFill>
                <a:schemeClr val="accent6"/>
              </a:solidFill>
              <a:latin typeface="Montserrat"/>
              <a:ea typeface="Montserrat"/>
              <a:cs typeface="Montserrat"/>
              <a:sym typeface="Montserrat"/>
            </a:endParaRPr>
          </a:p>
          <a:p>
            <a:pPr marL="0" marR="0" lvl="0" indent="0" algn="ctr" rtl="0">
              <a:spcBef>
                <a:spcPts val="0"/>
              </a:spcBef>
              <a:spcAft>
                <a:spcPts val="0"/>
              </a:spcAft>
              <a:buNone/>
            </a:pPr>
            <a:r>
              <a:rPr lang="en" sz="1200" b="1">
                <a:solidFill>
                  <a:schemeClr val="dk2"/>
                </a:solidFill>
                <a:latin typeface="Montserrat"/>
                <a:ea typeface="Montserrat"/>
                <a:cs typeface="Montserrat"/>
                <a:sym typeface="Montserrat"/>
              </a:rPr>
              <a:t>Writer</a:t>
            </a:r>
            <a:endParaRPr sz="1200" b="1">
              <a:solidFill>
                <a:schemeClr val="dk2"/>
              </a:solidFill>
              <a:latin typeface="Montserrat"/>
              <a:ea typeface="Montserrat"/>
              <a:cs typeface="Montserrat"/>
              <a:sym typeface="Montserrat"/>
            </a:endParaRPr>
          </a:p>
          <a:p>
            <a:pPr marL="0" marR="0" lvl="0" indent="0" algn="ctr" rtl="0">
              <a:spcBef>
                <a:spcPts val="0"/>
              </a:spcBef>
              <a:spcAft>
                <a:spcPts val="0"/>
              </a:spcAft>
              <a:buNone/>
            </a:pPr>
            <a:r>
              <a:rPr lang="en" sz="900" b="1">
                <a:solidFill>
                  <a:schemeClr val="accent6"/>
                </a:solidFill>
                <a:latin typeface="Montserrat"/>
                <a:ea typeface="Montserrat"/>
                <a:cs typeface="Montserrat"/>
                <a:sym typeface="Montserrat"/>
              </a:rPr>
              <a:t>IG @julissaarce</a:t>
            </a:r>
            <a:endParaRPr sz="900" b="1">
              <a:solidFill>
                <a:schemeClr val="accent6"/>
              </a:solidFill>
              <a:latin typeface="Montserrat"/>
              <a:ea typeface="Montserrat"/>
              <a:cs typeface="Montserrat"/>
              <a:sym typeface="Montserrat"/>
            </a:endParaRPr>
          </a:p>
          <a:p>
            <a:pPr marL="0" marR="0" lvl="0" indent="0" algn="ctr" rtl="0">
              <a:spcBef>
                <a:spcPts val="0"/>
              </a:spcBef>
              <a:spcAft>
                <a:spcPts val="0"/>
              </a:spcAft>
              <a:buNone/>
            </a:pPr>
            <a:r>
              <a:rPr lang="en" sz="1200" b="1">
                <a:solidFill>
                  <a:schemeClr val="accent6"/>
                </a:solidFill>
                <a:latin typeface="Montserrat"/>
                <a:ea typeface="Montserrat"/>
                <a:cs typeface="Montserrat"/>
                <a:sym typeface="Montserrat"/>
              </a:rPr>
              <a:t>44.K</a:t>
            </a:r>
            <a:endParaRPr sz="1200" b="1">
              <a:solidFill>
                <a:schemeClr val="accent6"/>
              </a:solidFill>
              <a:latin typeface="Montserrat"/>
              <a:ea typeface="Montserrat"/>
              <a:cs typeface="Montserrat"/>
              <a:sym typeface="Montserrat"/>
            </a:endParaRPr>
          </a:p>
        </p:txBody>
      </p:sp>
      <p:sp>
        <p:nvSpPr>
          <p:cNvPr id="273" name="Google Shape;273;p35"/>
          <p:cNvSpPr txBox="1"/>
          <p:nvPr/>
        </p:nvSpPr>
        <p:spPr>
          <a:xfrm>
            <a:off x="1563800" y="3396401"/>
            <a:ext cx="1629600" cy="78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200" b="1">
                <a:solidFill>
                  <a:schemeClr val="accent6"/>
                </a:solidFill>
                <a:latin typeface="Montserrat"/>
                <a:ea typeface="Montserrat"/>
                <a:cs typeface="Montserrat"/>
                <a:sym typeface="Montserrat"/>
              </a:rPr>
              <a:t>Ana Flores</a:t>
            </a:r>
            <a:endParaRPr sz="1200" b="1">
              <a:solidFill>
                <a:schemeClr val="accent6"/>
              </a:solidFill>
              <a:latin typeface="Montserrat"/>
              <a:ea typeface="Montserrat"/>
              <a:cs typeface="Montserrat"/>
              <a:sym typeface="Montserrat"/>
            </a:endParaRPr>
          </a:p>
          <a:p>
            <a:pPr marL="0" marR="0" lvl="0" indent="0" algn="ctr" rtl="0">
              <a:spcBef>
                <a:spcPts val="0"/>
              </a:spcBef>
              <a:spcAft>
                <a:spcPts val="0"/>
              </a:spcAft>
              <a:buNone/>
            </a:pPr>
            <a:r>
              <a:rPr lang="en" sz="1200" b="1">
                <a:solidFill>
                  <a:schemeClr val="dk2"/>
                </a:solidFill>
                <a:latin typeface="Montserrat"/>
                <a:ea typeface="Montserrat"/>
                <a:cs typeface="Montserrat"/>
                <a:sym typeface="Montserrat"/>
              </a:rPr>
              <a:t>Founder/CEO</a:t>
            </a:r>
            <a:endParaRPr sz="1200" b="1">
              <a:solidFill>
                <a:schemeClr val="dk2"/>
              </a:solidFill>
              <a:latin typeface="Montserrat"/>
              <a:ea typeface="Montserrat"/>
              <a:cs typeface="Montserrat"/>
              <a:sym typeface="Montserrat"/>
            </a:endParaRPr>
          </a:p>
          <a:p>
            <a:pPr marL="0" lvl="0" indent="0" algn="ctr" rtl="0">
              <a:spcBef>
                <a:spcPts val="0"/>
              </a:spcBef>
              <a:spcAft>
                <a:spcPts val="0"/>
              </a:spcAft>
              <a:buClr>
                <a:schemeClr val="dk1"/>
              </a:buClr>
              <a:buFont typeface="Arial"/>
              <a:buNone/>
            </a:pPr>
            <a:r>
              <a:rPr lang="en" sz="900" b="1">
                <a:solidFill>
                  <a:schemeClr val="accent6"/>
                </a:solidFill>
                <a:latin typeface="Montserrat"/>
                <a:ea typeface="Montserrat"/>
                <a:cs typeface="Montserrat"/>
                <a:sym typeface="Montserrat"/>
              </a:rPr>
              <a:t>IG @weallgrowlatina</a:t>
            </a:r>
            <a:endParaRPr sz="900" b="1">
              <a:solidFill>
                <a:schemeClr val="accent6"/>
              </a:solidFill>
              <a:latin typeface="Montserrat"/>
              <a:ea typeface="Montserrat"/>
              <a:cs typeface="Montserrat"/>
              <a:sym typeface="Montserrat"/>
            </a:endParaRPr>
          </a:p>
          <a:p>
            <a:pPr marL="0" lvl="0" indent="0" algn="ctr" rtl="0">
              <a:spcBef>
                <a:spcPts val="0"/>
              </a:spcBef>
              <a:spcAft>
                <a:spcPts val="0"/>
              </a:spcAft>
              <a:buClr>
                <a:schemeClr val="dk1"/>
              </a:buClr>
              <a:buFont typeface="Arial"/>
              <a:buNone/>
            </a:pPr>
            <a:r>
              <a:rPr lang="en" sz="1200" b="1">
                <a:solidFill>
                  <a:schemeClr val="accent6"/>
                </a:solidFill>
                <a:latin typeface="Montserrat"/>
                <a:ea typeface="Montserrat"/>
                <a:cs typeface="Montserrat"/>
                <a:sym typeface="Montserrat"/>
              </a:rPr>
              <a:t>247K</a:t>
            </a:r>
            <a:endParaRPr sz="1200" b="1">
              <a:solidFill>
                <a:schemeClr val="accent6"/>
              </a:solidFill>
              <a:latin typeface="Montserrat"/>
              <a:ea typeface="Montserrat"/>
              <a:cs typeface="Montserrat"/>
              <a:sym typeface="Montserrat"/>
            </a:endParaRPr>
          </a:p>
        </p:txBody>
      </p:sp>
      <p:sp>
        <p:nvSpPr>
          <p:cNvPr id="274" name="Google Shape;274;p35"/>
          <p:cNvSpPr txBox="1"/>
          <p:nvPr/>
        </p:nvSpPr>
        <p:spPr>
          <a:xfrm>
            <a:off x="2886000" y="3396401"/>
            <a:ext cx="1629600" cy="78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200" b="1">
                <a:solidFill>
                  <a:schemeClr val="accent6"/>
                </a:solidFill>
                <a:latin typeface="Montserrat"/>
                <a:ea typeface="Montserrat"/>
                <a:cs typeface="Montserrat"/>
                <a:sym typeface="Montserrat"/>
              </a:rPr>
              <a:t>Mike Alfaro</a:t>
            </a:r>
            <a:endParaRPr sz="1200" b="1">
              <a:solidFill>
                <a:schemeClr val="accent6"/>
              </a:solidFill>
              <a:latin typeface="Montserrat"/>
              <a:ea typeface="Montserrat"/>
              <a:cs typeface="Montserrat"/>
              <a:sym typeface="Montserrat"/>
            </a:endParaRPr>
          </a:p>
          <a:p>
            <a:pPr marL="0" marR="0" lvl="0" indent="0" algn="ctr" rtl="0">
              <a:spcBef>
                <a:spcPts val="0"/>
              </a:spcBef>
              <a:spcAft>
                <a:spcPts val="0"/>
              </a:spcAft>
              <a:buNone/>
            </a:pPr>
            <a:r>
              <a:rPr lang="en" sz="1200" b="1">
                <a:solidFill>
                  <a:schemeClr val="dk2"/>
                </a:solidFill>
                <a:latin typeface="Montserrat"/>
                <a:ea typeface="Montserrat"/>
                <a:cs typeface="Montserrat"/>
                <a:sym typeface="Montserrat"/>
              </a:rPr>
              <a:t>Creator</a:t>
            </a:r>
            <a:endParaRPr sz="1200" b="1">
              <a:solidFill>
                <a:schemeClr val="dk2"/>
              </a:solidFill>
              <a:latin typeface="Montserrat"/>
              <a:ea typeface="Montserrat"/>
              <a:cs typeface="Montserrat"/>
              <a:sym typeface="Montserrat"/>
            </a:endParaRPr>
          </a:p>
          <a:p>
            <a:pPr marL="0" lvl="0" indent="0" algn="ctr" rtl="0">
              <a:spcBef>
                <a:spcPts val="0"/>
              </a:spcBef>
              <a:spcAft>
                <a:spcPts val="0"/>
              </a:spcAft>
              <a:buClr>
                <a:schemeClr val="dk1"/>
              </a:buClr>
              <a:buFont typeface="Arial"/>
              <a:buNone/>
            </a:pPr>
            <a:r>
              <a:rPr lang="en" sz="900" b="1">
                <a:solidFill>
                  <a:schemeClr val="accent6"/>
                </a:solidFill>
                <a:latin typeface="Montserrat"/>
                <a:ea typeface="Montserrat"/>
                <a:cs typeface="Montserrat"/>
                <a:sym typeface="Montserrat"/>
              </a:rPr>
              <a:t>IG @millennialloteria</a:t>
            </a:r>
            <a:endParaRPr sz="1700" b="1">
              <a:solidFill>
                <a:srgbClr val="262626"/>
              </a:solidFill>
              <a:latin typeface="Roboto"/>
              <a:ea typeface="Roboto"/>
              <a:cs typeface="Roboto"/>
              <a:sym typeface="Roboto"/>
            </a:endParaRPr>
          </a:p>
          <a:p>
            <a:pPr marL="0" lvl="0" indent="0" algn="ctr" rtl="0">
              <a:spcBef>
                <a:spcPts val="0"/>
              </a:spcBef>
              <a:spcAft>
                <a:spcPts val="0"/>
              </a:spcAft>
              <a:buClr>
                <a:schemeClr val="dk1"/>
              </a:buClr>
              <a:buFont typeface="Arial"/>
              <a:buNone/>
            </a:pPr>
            <a:r>
              <a:rPr lang="en" sz="1200" b="1">
                <a:solidFill>
                  <a:schemeClr val="accent6"/>
                </a:solidFill>
                <a:latin typeface="Montserrat"/>
                <a:ea typeface="Montserrat"/>
                <a:cs typeface="Montserrat"/>
                <a:sym typeface="Montserrat"/>
              </a:rPr>
              <a:t>92.9K</a:t>
            </a:r>
            <a:endParaRPr sz="1200" b="1">
              <a:solidFill>
                <a:schemeClr val="accent6"/>
              </a:solidFill>
              <a:latin typeface="Montserrat"/>
              <a:ea typeface="Montserrat"/>
              <a:cs typeface="Montserrat"/>
              <a:sym typeface="Montserrat"/>
            </a:endParaRPr>
          </a:p>
        </p:txBody>
      </p:sp>
      <p:sp>
        <p:nvSpPr>
          <p:cNvPr id="275" name="Google Shape;275;p35"/>
          <p:cNvSpPr txBox="1"/>
          <p:nvPr/>
        </p:nvSpPr>
        <p:spPr>
          <a:xfrm>
            <a:off x="4232875" y="3396401"/>
            <a:ext cx="1629600" cy="78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200" b="1">
                <a:solidFill>
                  <a:schemeClr val="accent6"/>
                </a:solidFill>
                <a:latin typeface="Montserrat"/>
                <a:ea typeface="Montserrat"/>
                <a:cs typeface="Montserrat"/>
                <a:sym typeface="Montserrat"/>
              </a:rPr>
              <a:t>Julissa Prado</a:t>
            </a:r>
            <a:endParaRPr sz="1200" b="1">
              <a:solidFill>
                <a:schemeClr val="accent6"/>
              </a:solidFill>
              <a:latin typeface="Montserrat"/>
              <a:ea typeface="Montserrat"/>
              <a:cs typeface="Montserrat"/>
              <a:sym typeface="Montserrat"/>
            </a:endParaRPr>
          </a:p>
          <a:p>
            <a:pPr marL="0" marR="0" lvl="0" indent="0" algn="ctr" rtl="0">
              <a:spcBef>
                <a:spcPts val="0"/>
              </a:spcBef>
              <a:spcAft>
                <a:spcPts val="0"/>
              </a:spcAft>
              <a:buNone/>
            </a:pPr>
            <a:r>
              <a:rPr lang="en" sz="1200" b="1">
                <a:solidFill>
                  <a:schemeClr val="dk2"/>
                </a:solidFill>
                <a:latin typeface="Montserrat"/>
                <a:ea typeface="Montserrat"/>
                <a:cs typeface="Montserrat"/>
                <a:sym typeface="Montserrat"/>
              </a:rPr>
              <a:t>Founder</a:t>
            </a:r>
            <a:endParaRPr sz="1200" b="1">
              <a:solidFill>
                <a:schemeClr val="dk2"/>
              </a:solidFill>
              <a:latin typeface="Montserrat"/>
              <a:ea typeface="Montserrat"/>
              <a:cs typeface="Montserrat"/>
              <a:sym typeface="Montserrat"/>
            </a:endParaRPr>
          </a:p>
          <a:p>
            <a:pPr marL="0" lvl="0" indent="0" algn="ctr" rtl="0">
              <a:spcBef>
                <a:spcPts val="0"/>
              </a:spcBef>
              <a:spcAft>
                <a:spcPts val="0"/>
              </a:spcAft>
              <a:buClr>
                <a:schemeClr val="dk1"/>
              </a:buClr>
              <a:buFont typeface="Arial"/>
              <a:buNone/>
            </a:pPr>
            <a:r>
              <a:rPr lang="en" sz="900" b="1">
                <a:solidFill>
                  <a:schemeClr val="accent6"/>
                </a:solidFill>
                <a:latin typeface="Montserrat"/>
                <a:ea typeface="Montserrat"/>
                <a:cs typeface="Montserrat"/>
                <a:sym typeface="Montserrat"/>
              </a:rPr>
              <a:t>IG @risocurls</a:t>
            </a:r>
            <a:endParaRPr sz="900" b="1">
              <a:solidFill>
                <a:schemeClr val="accent6"/>
              </a:solidFill>
              <a:latin typeface="Montserrat"/>
              <a:ea typeface="Montserrat"/>
              <a:cs typeface="Montserrat"/>
              <a:sym typeface="Montserrat"/>
            </a:endParaRPr>
          </a:p>
          <a:p>
            <a:pPr marL="0" lvl="0" indent="0" algn="ctr" rtl="0">
              <a:spcBef>
                <a:spcPts val="0"/>
              </a:spcBef>
              <a:spcAft>
                <a:spcPts val="0"/>
              </a:spcAft>
              <a:buClr>
                <a:schemeClr val="dk1"/>
              </a:buClr>
              <a:buFont typeface="Arial"/>
              <a:buNone/>
            </a:pPr>
            <a:r>
              <a:rPr lang="en" sz="1200" b="1">
                <a:solidFill>
                  <a:schemeClr val="accent6"/>
                </a:solidFill>
                <a:latin typeface="Montserrat"/>
                <a:ea typeface="Montserrat"/>
                <a:cs typeface="Montserrat"/>
                <a:sym typeface="Montserrat"/>
              </a:rPr>
              <a:t>318K</a:t>
            </a:r>
            <a:endParaRPr sz="1200" b="1">
              <a:solidFill>
                <a:schemeClr val="accent6"/>
              </a:solidFill>
              <a:latin typeface="Montserrat"/>
              <a:ea typeface="Montserrat"/>
              <a:cs typeface="Montserrat"/>
              <a:sym typeface="Montserrat"/>
            </a:endParaRPr>
          </a:p>
        </p:txBody>
      </p:sp>
      <p:sp>
        <p:nvSpPr>
          <p:cNvPr id="276" name="Google Shape;276;p35"/>
          <p:cNvSpPr txBox="1"/>
          <p:nvPr/>
        </p:nvSpPr>
        <p:spPr>
          <a:xfrm>
            <a:off x="5714050" y="3396401"/>
            <a:ext cx="1629600" cy="78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200" b="1">
                <a:solidFill>
                  <a:schemeClr val="accent6"/>
                </a:solidFill>
                <a:latin typeface="Montserrat"/>
                <a:ea typeface="Montserrat"/>
                <a:cs typeface="Montserrat"/>
                <a:sym typeface="Montserrat"/>
              </a:rPr>
              <a:t>Rebecca Alvarez</a:t>
            </a:r>
            <a:endParaRPr sz="1200" b="1">
              <a:solidFill>
                <a:schemeClr val="accent6"/>
              </a:solidFill>
              <a:latin typeface="Montserrat"/>
              <a:ea typeface="Montserrat"/>
              <a:cs typeface="Montserrat"/>
              <a:sym typeface="Montserrat"/>
            </a:endParaRPr>
          </a:p>
          <a:p>
            <a:pPr marL="0" marR="0" lvl="0" indent="0" algn="ctr" rtl="0">
              <a:spcBef>
                <a:spcPts val="0"/>
              </a:spcBef>
              <a:spcAft>
                <a:spcPts val="0"/>
              </a:spcAft>
              <a:buNone/>
            </a:pPr>
            <a:r>
              <a:rPr lang="en" sz="1200" b="1">
                <a:solidFill>
                  <a:schemeClr val="dk2"/>
                </a:solidFill>
                <a:latin typeface="Montserrat"/>
                <a:ea typeface="Montserrat"/>
                <a:cs typeface="Montserrat"/>
                <a:sym typeface="Montserrat"/>
              </a:rPr>
              <a:t>Founder</a:t>
            </a:r>
            <a:endParaRPr sz="1200" b="1">
              <a:solidFill>
                <a:schemeClr val="dk2"/>
              </a:solidFill>
              <a:latin typeface="Montserrat"/>
              <a:ea typeface="Montserrat"/>
              <a:cs typeface="Montserrat"/>
              <a:sym typeface="Montserrat"/>
            </a:endParaRPr>
          </a:p>
          <a:p>
            <a:pPr marL="0" lvl="0" indent="0" algn="ctr" rtl="0">
              <a:spcBef>
                <a:spcPts val="0"/>
              </a:spcBef>
              <a:spcAft>
                <a:spcPts val="0"/>
              </a:spcAft>
              <a:buClr>
                <a:schemeClr val="dk1"/>
              </a:buClr>
              <a:buFont typeface="Arial"/>
              <a:buNone/>
            </a:pPr>
            <a:r>
              <a:rPr lang="en" sz="900" b="1">
                <a:solidFill>
                  <a:schemeClr val="accent6"/>
                </a:solidFill>
                <a:latin typeface="Montserrat"/>
                <a:ea typeface="Montserrat"/>
                <a:cs typeface="Montserrat"/>
                <a:sym typeface="Montserrat"/>
              </a:rPr>
              <a:t>IG @thebloomi</a:t>
            </a:r>
            <a:endParaRPr sz="900" b="1">
              <a:solidFill>
                <a:schemeClr val="accent6"/>
              </a:solidFill>
              <a:latin typeface="Montserrat"/>
              <a:ea typeface="Montserrat"/>
              <a:cs typeface="Montserrat"/>
              <a:sym typeface="Montserrat"/>
            </a:endParaRPr>
          </a:p>
          <a:p>
            <a:pPr marL="0" lvl="0" indent="0" algn="ctr" rtl="0">
              <a:spcBef>
                <a:spcPts val="0"/>
              </a:spcBef>
              <a:spcAft>
                <a:spcPts val="0"/>
              </a:spcAft>
              <a:buClr>
                <a:schemeClr val="dk1"/>
              </a:buClr>
              <a:buFont typeface="Arial"/>
              <a:buNone/>
            </a:pPr>
            <a:r>
              <a:rPr lang="en" sz="1200" b="1">
                <a:solidFill>
                  <a:schemeClr val="accent6"/>
                </a:solidFill>
                <a:latin typeface="Montserrat"/>
                <a:ea typeface="Montserrat"/>
                <a:cs typeface="Montserrat"/>
                <a:sym typeface="Montserrat"/>
              </a:rPr>
              <a:t>26.3K</a:t>
            </a:r>
            <a:endParaRPr sz="1200" b="1">
              <a:solidFill>
                <a:schemeClr val="accent6"/>
              </a:solidFill>
              <a:latin typeface="Montserrat"/>
              <a:ea typeface="Montserrat"/>
              <a:cs typeface="Montserrat"/>
              <a:sym typeface="Montserrat"/>
            </a:endParaRPr>
          </a:p>
        </p:txBody>
      </p:sp>
      <p:sp>
        <p:nvSpPr>
          <p:cNvPr id="277" name="Google Shape;277;p35"/>
          <p:cNvSpPr txBox="1"/>
          <p:nvPr/>
        </p:nvSpPr>
        <p:spPr>
          <a:xfrm>
            <a:off x="7184500" y="3396401"/>
            <a:ext cx="1629600" cy="78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200" b="1">
                <a:solidFill>
                  <a:schemeClr val="accent6"/>
                </a:solidFill>
                <a:latin typeface="Montserrat"/>
                <a:ea typeface="Montserrat"/>
                <a:cs typeface="Montserrat"/>
                <a:sym typeface="Montserrat"/>
              </a:rPr>
              <a:t>Mando Fresko</a:t>
            </a:r>
            <a:endParaRPr sz="1200" b="1">
              <a:solidFill>
                <a:schemeClr val="accent6"/>
              </a:solidFill>
              <a:latin typeface="Montserrat"/>
              <a:ea typeface="Montserrat"/>
              <a:cs typeface="Montserrat"/>
              <a:sym typeface="Montserrat"/>
            </a:endParaRPr>
          </a:p>
          <a:p>
            <a:pPr marL="0" marR="0" lvl="0" indent="0" algn="ctr" rtl="0">
              <a:spcBef>
                <a:spcPts val="0"/>
              </a:spcBef>
              <a:spcAft>
                <a:spcPts val="0"/>
              </a:spcAft>
              <a:buNone/>
            </a:pPr>
            <a:r>
              <a:rPr lang="en" sz="1200" b="1">
                <a:solidFill>
                  <a:schemeClr val="dk2"/>
                </a:solidFill>
                <a:latin typeface="Montserrat"/>
                <a:ea typeface="Montserrat"/>
                <a:cs typeface="Montserrat"/>
                <a:sym typeface="Montserrat"/>
              </a:rPr>
              <a:t>CEO</a:t>
            </a:r>
            <a:endParaRPr sz="1200" b="1">
              <a:solidFill>
                <a:schemeClr val="dk2"/>
              </a:solidFill>
              <a:latin typeface="Montserrat"/>
              <a:ea typeface="Montserrat"/>
              <a:cs typeface="Montserrat"/>
              <a:sym typeface="Montserrat"/>
            </a:endParaRPr>
          </a:p>
          <a:p>
            <a:pPr marL="0" lvl="0" indent="0" algn="ctr" rtl="0">
              <a:spcBef>
                <a:spcPts val="0"/>
              </a:spcBef>
              <a:spcAft>
                <a:spcPts val="0"/>
              </a:spcAft>
              <a:buClr>
                <a:schemeClr val="dk1"/>
              </a:buClr>
              <a:buFont typeface="Arial"/>
              <a:buNone/>
            </a:pPr>
            <a:r>
              <a:rPr lang="en" sz="900" b="1">
                <a:solidFill>
                  <a:schemeClr val="accent6"/>
                </a:solidFill>
                <a:latin typeface="Montserrat"/>
                <a:ea typeface="Montserrat"/>
                <a:cs typeface="Montserrat"/>
                <a:sym typeface="Montserrat"/>
              </a:rPr>
              <a:t>IG @mandofresko</a:t>
            </a:r>
            <a:endParaRPr sz="900" b="1">
              <a:solidFill>
                <a:schemeClr val="accent6"/>
              </a:solidFill>
              <a:latin typeface="Montserrat"/>
              <a:ea typeface="Montserrat"/>
              <a:cs typeface="Montserrat"/>
              <a:sym typeface="Montserrat"/>
            </a:endParaRPr>
          </a:p>
          <a:p>
            <a:pPr marL="0" lvl="0" indent="0" algn="ctr" rtl="0">
              <a:spcBef>
                <a:spcPts val="0"/>
              </a:spcBef>
              <a:spcAft>
                <a:spcPts val="0"/>
              </a:spcAft>
              <a:buClr>
                <a:schemeClr val="dk1"/>
              </a:buClr>
              <a:buFont typeface="Arial"/>
              <a:buNone/>
            </a:pPr>
            <a:r>
              <a:rPr lang="en" sz="1200" b="1">
                <a:solidFill>
                  <a:schemeClr val="accent6"/>
                </a:solidFill>
                <a:latin typeface="Montserrat"/>
                <a:ea typeface="Montserrat"/>
                <a:cs typeface="Montserrat"/>
                <a:sym typeface="Montserrat"/>
              </a:rPr>
              <a:t>258K</a:t>
            </a:r>
            <a:endParaRPr sz="1200" b="1">
              <a:solidFill>
                <a:schemeClr val="accent6"/>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913"/>
            <a:ext cx="9144003" cy="5027415"/>
          </a:xfrm>
          <a:prstGeom prst="rect">
            <a:avLst/>
          </a:prstGeom>
          <a:noFill/>
          <a:ln>
            <a:noFill/>
          </a:ln>
        </p:spPr>
      </p:pic>
      <p:sp>
        <p:nvSpPr>
          <p:cNvPr id="283" name="Google Shape;283;p36"/>
          <p:cNvSpPr txBox="1"/>
          <p:nvPr/>
        </p:nvSpPr>
        <p:spPr>
          <a:xfrm>
            <a:off x="834551" y="464957"/>
            <a:ext cx="5614800" cy="415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2100" b="1">
                <a:solidFill>
                  <a:srgbClr val="FFFF00"/>
                </a:solidFill>
                <a:latin typeface="Montserrat SemiBold"/>
                <a:ea typeface="Montserrat SemiBold"/>
                <a:cs typeface="Montserrat SemiBold"/>
                <a:sym typeface="Montserrat SemiBold"/>
              </a:rPr>
              <a:t>SPONSORSHIP OPPORTUNITIES</a:t>
            </a:r>
            <a:endParaRPr sz="1100"/>
          </a:p>
        </p:txBody>
      </p:sp>
      <p:sp>
        <p:nvSpPr>
          <p:cNvPr id="284" name="Google Shape;284;p36"/>
          <p:cNvSpPr txBox="1"/>
          <p:nvPr/>
        </p:nvSpPr>
        <p:spPr>
          <a:xfrm>
            <a:off x="281175" y="1477304"/>
            <a:ext cx="4415700" cy="29631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 sz="1300" b="1">
                <a:solidFill>
                  <a:schemeClr val="accent6"/>
                </a:solidFill>
                <a:latin typeface="Montserrat SemiBold"/>
                <a:ea typeface="Montserrat SemiBold"/>
                <a:cs typeface="Montserrat SemiBold"/>
                <a:sym typeface="Montserrat SemiBold"/>
              </a:rPr>
              <a:t>Latino Thought Leader Reception (Sept 15th) </a:t>
            </a:r>
            <a:endParaRPr sz="1050" b="1">
              <a:solidFill>
                <a:schemeClr val="accent6"/>
              </a:solidFill>
              <a:latin typeface="Montserrat SemiBold"/>
              <a:ea typeface="Montserrat SemiBold"/>
              <a:cs typeface="Montserrat SemiBold"/>
              <a:sym typeface="Montserrat SemiBold"/>
            </a:endParaRPr>
          </a:p>
          <a:p>
            <a:pPr marL="0" marR="0" lvl="0" indent="0" algn="l" rtl="0">
              <a:spcBef>
                <a:spcPts val="0"/>
              </a:spcBef>
              <a:spcAft>
                <a:spcPts val="0"/>
              </a:spcAft>
              <a:buNone/>
            </a:pPr>
            <a:endParaRPr sz="1050" b="1">
              <a:solidFill>
                <a:srgbClr val="FFFFFF"/>
              </a:solidFill>
              <a:latin typeface="Montserrat"/>
              <a:ea typeface="Montserrat"/>
              <a:cs typeface="Montserrat"/>
              <a:sym typeface="Montserrat"/>
            </a:endParaRPr>
          </a:p>
          <a:p>
            <a:pPr marL="457200" marR="0" lvl="0" indent="-295275" algn="l" rtl="0">
              <a:spcBef>
                <a:spcPts val="0"/>
              </a:spcBef>
              <a:spcAft>
                <a:spcPts val="0"/>
              </a:spcAft>
              <a:buClr>
                <a:schemeClr val="accent6"/>
              </a:buClr>
              <a:buSzPts val="1050"/>
              <a:buFont typeface="Montserrat"/>
              <a:buChar char="●"/>
            </a:pPr>
            <a:r>
              <a:rPr lang="en" sz="1050" b="1">
                <a:solidFill>
                  <a:schemeClr val="accent6"/>
                </a:solidFill>
                <a:latin typeface="Montserrat"/>
                <a:ea typeface="Montserrat"/>
                <a:cs typeface="Montserrat"/>
                <a:sym typeface="Montserrat"/>
              </a:rPr>
              <a:t>Branded Set Sponsorship </a:t>
            </a:r>
            <a:endParaRPr sz="1050" b="1">
              <a:solidFill>
                <a:schemeClr val="accent6"/>
              </a:solidFill>
              <a:latin typeface="Montserrat"/>
              <a:ea typeface="Montserrat"/>
              <a:cs typeface="Montserrat"/>
              <a:sym typeface="Montserrat"/>
            </a:endParaRPr>
          </a:p>
          <a:p>
            <a:pPr marL="914400" marR="0" lvl="0" indent="0" algn="l" rtl="0">
              <a:spcBef>
                <a:spcPts val="0"/>
              </a:spcBef>
              <a:spcAft>
                <a:spcPts val="0"/>
              </a:spcAft>
              <a:buNone/>
            </a:pPr>
            <a:r>
              <a:rPr lang="en" sz="950">
                <a:solidFill>
                  <a:srgbClr val="FFFFFF"/>
                </a:solidFill>
                <a:latin typeface="Montserrat"/>
                <a:ea typeface="Montserrat"/>
                <a:cs typeface="Montserrat"/>
                <a:sym typeface="Montserrat"/>
              </a:rPr>
              <a:t>During the reception LATV hosts will have 1-1 interviews with guest Thought Leaders on a</a:t>
            </a:r>
            <a:endParaRPr sz="950">
              <a:solidFill>
                <a:srgbClr val="FFFFFF"/>
              </a:solidFill>
              <a:latin typeface="Montserrat"/>
              <a:ea typeface="Montserrat"/>
              <a:cs typeface="Montserrat"/>
              <a:sym typeface="Montserrat"/>
            </a:endParaRPr>
          </a:p>
          <a:p>
            <a:pPr marL="914400" marR="0" lvl="0" indent="0" algn="l" rtl="0">
              <a:spcBef>
                <a:spcPts val="0"/>
              </a:spcBef>
              <a:spcAft>
                <a:spcPts val="0"/>
              </a:spcAft>
              <a:buNone/>
            </a:pPr>
            <a:r>
              <a:rPr lang="en" sz="950">
                <a:solidFill>
                  <a:srgbClr val="FFFFFF"/>
                </a:solidFill>
                <a:latin typeface="Montserrat"/>
                <a:ea typeface="Montserrat"/>
                <a:cs typeface="Montserrat"/>
                <a:sym typeface="Montserrat"/>
              </a:rPr>
              <a:t>branded set. </a:t>
            </a:r>
            <a:endParaRPr sz="950">
              <a:solidFill>
                <a:srgbClr val="FFFFFF"/>
              </a:solidFill>
              <a:latin typeface="Montserrat"/>
              <a:ea typeface="Montserrat"/>
              <a:cs typeface="Montserrat"/>
              <a:sym typeface="Montserrat"/>
            </a:endParaRPr>
          </a:p>
          <a:p>
            <a:pPr marL="457200" marR="0" lvl="0" indent="-295275" algn="l" rtl="0">
              <a:spcBef>
                <a:spcPts val="0"/>
              </a:spcBef>
              <a:spcAft>
                <a:spcPts val="0"/>
              </a:spcAft>
              <a:buClr>
                <a:schemeClr val="accent6"/>
              </a:buClr>
              <a:buSzPts val="1050"/>
              <a:buFont typeface="Montserrat SemiBold"/>
              <a:buChar char="●"/>
            </a:pPr>
            <a:r>
              <a:rPr lang="en" sz="1050" b="1">
                <a:solidFill>
                  <a:schemeClr val="accent6"/>
                </a:solidFill>
                <a:latin typeface="Montserrat SemiBold"/>
                <a:ea typeface="Montserrat SemiBold"/>
                <a:cs typeface="Montserrat SemiBold"/>
                <a:sym typeface="Montserrat SemiBold"/>
              </a:rPr>
              <a:t>Bar Sponsorship</a:t>
            </a:r>
            <a:endParaRPr sz="1050" b="1">
              <a:solidFill>
                <a:schemeClr val="accent6"/>
              </a:solidFill>
              <a:latin typeface="Montserrat SemiBold"/>
              <a:ea typeface="Montserrat SemiBold"/>
              <a:cs typeface="Montserrat SemiBold"/>
              <a:sym typeface="Montserrat SemiBold"/>
            </a:endParaRPr>
          </a:p>
          <a:p>
            <a:pPr marL="914400" marR="0" lvl="0" indent="0" algn="l" rtl="0">
              <a:spcBef>
                <a:spcPts val="0"/>
              </a:spcBef>
              <a:spcAft>
                <a:spcPts val="0"/>
              </a:spcAft>
              <a:buNone/>
            </a:pPr>
            <a:r>
              <a:rPr lang="en" sz="950">
                <a:solidFill>
                  <a:srgbClr val="FFFFFF"/>
                </a:solidFill>
                <a:latin typeface="Montserrat"/>
                <a:ea typeface="Montserrat"/>
                <a:cs typeface="Montserrat"/>
                <a:sym typeface="Montserrat"/>
              </a:rPr>
              <a:t>The bar, napkins and drinks will feature branding. </a:t>
            </a:r>
            <a:endParaRPr sz="950">
              <a:solidFill>
                <a:srgbClr val="FFFFFF"/>
              </a:solidFill>
              <a:latin typeface="Montserrat"/>
              <a:ea typeface="Montserrat"/>
              <a:cs typeface="Montserrat"/>
              <a:sym typeface="Montserrat"/>
            </a:endParaRPr>
          </a:p>
          <a:p>
            <a:pPr marL="0" lvl="0" indent="0" algn="l" rtl="0">
              <a:spcBef>
                <a:spcPts val="0"/>
              </a:spcBef>
              <a:spcAft>
                <a:spcPts val="0"/>
              </a:spcAft>
              <a:buNone/>
            </a:pPr>
            <a:endParaRPr sz="1300" b="1">
              <a:solidFill>
                <a:srgbClr val="00FDFF"/>
              </a:solidFill>
              <a:latin typeface="Montserrat SemiBold"/>
              <a:ea typeface="Montserrat SemiBold"/>
              <a:cs typeface="Montserrat SemiBold"/>
              <a:sym typeface="Montserrat SemiBold"/>
            </a:endParaRPr>
          </a:p>
          <a:p>
            <a:pPr marL="0" lvl="0" indent="0" algn="l" rtl="0">
              <a:spcBef>
                <a:spcPts val="0"/>
              </a:spcBef>
              <a:spcAft>
                <a:spcPts val="0"/>
              </a:spcAft>
              <a:buNone/>
            </a:pPr>
            <a:r>
              <a:rPr lang="en" sz="1300" b="1">
                <a:solidFill>
                  <a:schemeClr val="accent6"/>
                </a:solidFill>
                <a:latin typeface="Montserrat SemiBold"/>
                <a:ea typeface="Montserrat SemiBold"/>
                <a:cs typeface="Montserrat SemiBold"/>
                <a:sym typeface="Montserrat SemiBold"/>
              </a:rPr>
              <a:t>Expert Panels, Think Tanks and Content Creation (Sept 16th)</a:t>
            </a:r>
            <a:endParaRPr sz="1300" b="1">
              <a:solidFill>
                <a:schemeClr val="accent6"/>
              </a:solidFill>
              <a:latin typeface="Montserrat SemiBold"/>
              <a:ea typeface="Montserrat SemiBold"/>
              <a:cs typeface="Montserrat SemiBold"/>
              <a:sym typeface="Montserrat SemiBold"/>
            </a:endParaRPr>
          </a:p>
          <a:p>
            <a:pPr marL="0" lvl="0" indent="0" algn="l" rtl="0">
              <a:spcBef>
                <a:spcPts val="0"/>
              </a:spcBef>
              <a:spcAft>
                <a:spcPts val="0"/>
              </a:spcAft>
              <a:buNone/>
            </a:pPr>
            <a:endParaRPr sz="1300" b="1">
              <a:solidFill>
                <a:schemeClr val="accent6"/>
              </a:solidFill>
              <a:latin typeface="Montserrat SemiBold"/>
              <a:ea typeface="Montserrat SemiBold"/>
              <a:cs typeface="Montserrat SemiBold"/>
              <a:sym typeface="Montserrat SemiBold"/>
            </a:endParaRPr>
          </a:p>
          <a:p>
            <a:pPr marL="457200" lvl="0" indent="-295275" algn="l" rtl="0">
              <a:spcBef>
                <a:spcPts val="0"/>
              </a:spcBef>
              <a:spcAft>
                <a:spcPts val="0"/>
              </a:spcAft>
              <a:buClr>
                <a:schemeClr val="accent6"/>
              </a:buClr>
              <a:buSzPts val="1050"/>
              <a:buFont typeface="Montserrat"/>
              <a:buChar char="●"/>
            </a:pPr>
            <a:r>
              <a:rPr lang="en" sz="1050" b="1">
                <a:solidFill>
                  <a:schemeClr val="accent6"/>
                </a:solidFill>
                <a:latin typeface="Montserrat"/>
                <a:ea typeface="Montserrat"/>
                <a:cs typeface="Montserrat"/>
                <a:sym typeface="Montserrat"/>
              </a:rPr>
              <a:t>Panel Sponsorship</a:t>
            </a:r>
            <a:endParaRPr sz="1050" b="1">
              <a:solidFill>
                <a:schemeClr val="accent6"/>
              </a:solidFill>
              <a:latin typeface="Montserrat"/>
              <a:ea typeface="Montserrat"/>
              <a:cs typeface="Montserrat"/>
              <a:sym typeface="Montserrat"/>
            </a:endParaRPr>
          </a:p>
          <a:p>
            <a:pPr marL="914400" lvl="0" indent="0" algn="l" rtl="0">
              <a:spcBef>
                <a:spcPts val="0"/>
              </a:spcBef>
              <a:spcAft>
                <a:spcPts val="0"/>
              </a:spcAft>
              <a:buNone/>
            </a:pPr>
            <a:r>
              <a:rPr lang="en" sz="950">
                <a:solidFill>
                  <a:schemeClr val="lt1"/>
                </a:solidFill>
                <a:latin typeface="Montserrat"/>
                <a:ea typeface="Montserrat"/>
                <a:cs typeface="Montserrat"/>
                <a:sym typeface="Montserrat"/>
              </a:rPr>
              <a:t>The “Money Moves” panel about achieving financial freedom and stability moderated by Natalia Torres Haddad will be brought to you by.</a:t>
            </a:r>
            <a:endParaRPr sz="1050" b="1">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Font typeface="Arial"/>
              <a:buNone/>
            </a:pPr>
            <a:endParaRPr sz="1300" b="1">
              <a:solidFill>
                <a:srgbClr val="00FDFF"/>
              </a:solidFill>
              <a:latin typeface="Montserrat SemiBold"/>
              <a:ea typeface="Montserrat SemiBold"/>
              <a:cs typeface="Montserrat SemiBold"/>
              <a:sym typeface="Montserrat SemiBold"/>
            </a:endParaRPr>
          </a:p>
        </p:txBody>
      </p:sp>
      <p:sp>
        <p:nvSpPr>
          <p:cNvPr id="285" name="Google Shape;285;p36"/>
          <p:cNvSpPr txBox="1"/>
          <p:nvPr/>
        </p:nvSpPr>
        <p:spPr>
          <a:xfrm>
            <a:off x="856736" y="1162514"/>
            <a:ext cx="2848200" cy="3078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 b="1">
                <a:solidFill>
                  <a:srgbClr val="00FDFF"/>
                </a:solidFill>
                <a:latin typeface="Arial Black"/>
                <a:ea typeface="Arial Black"/>
                <a:cs typeface="Arial Black"/>
                <a:sym typeface="Arial Black"/>
              </a:rPr>
              <a:t>EVENT IN-PERSON</a:t>
            </a:r>
            <a:endParaRPr/>
          </a:p>
        </p:txBody>
      </p:sp>
      <p:sp>
        <p:nvSpPr>
          <p:cNvPr id="286" name="Google Shape;286;p36"/>
          <p:cNvSpPr txBox="1"/>
          <p:nvPr/>
        </p:nvSpPr>
        <p:spPr>
          <a:xfrm>
            <a:off x="4763552" y="3027605"/>
            <a:ext cx="4024800" cy="3078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 b="1">
                <a:solidFill>
                  <a:srgbClr val="00FDFF"/>
                </a:solidFill>
                <a:latin typeface="Arial Black"/>
                <a:ea typeface="Arial Black"/>
                <a:cs typeface="Arial Black"/>
                <a:sym typeface="Arial Black"/>
              </a:rPr>
              <a:t>ADDITIONAL OPPORTUNITIES</a:t>
            </a:r>
            <a:endParaRPr b="1">
              <a:solidFill>
                <a:srgbClr val="00FDFF"/>
              </a:solidFill>
              <a:latin typeface="Arial Black"/>
              <a:ea typeface="Arial Black"/>
              <a:cs typeface="Arial Black"/>
              <a:sym typeface="Arial Black"/>
            </a:endParaRPr>
          </a:p>
        </p:txBody>
      </p:sp>
      <p:pic>
        <p:nvPicPr>
          <p:cNvPr id="287" name="Google Shape;287;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84013" y="773706"/>
            <a:ext cx="358479" cy="454992"/>
          </a:xfrm>
          <a:prstGeom prst="rect">
            <a:avLst/>
          </a:prstGeom>
          <a:noFill/>
          <a:ln>
            <a:noFill/>
          </a:ln>
        </p:spPr>
      </p:pic>
      <p:sp>
        <p:nvSpPr>
          <p:cNvPr id="288" name="Google Shape;288;p36"/>
          <p:cNvSpPr txBox="1"/>
          <p:nvPr/>
        </p:nvSpPr>
        <p:spPr>
          <a:xfrm>
            <a:off x="5334000" y="1052361"/>
            <a:ext cx="2983200" cy="5232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 b="1">
                <a:solidFill>
                  <a:srgbClr val="00FDFF"/>
                </a:solidFill>
                <a:latin typeface="Arial Black"/>
                <a:ea typeface="Arial Black"/>
                <a:cs typeface="Arial Black"/>
                <a:sym typeface="Arial Black"/>
              </a:rPr>
              <a:t>LATINO ALTERNATIVE</a:t>
            </a:r>
            <a:endParaRPr b="1">
              <a:solidFill>
                <a:srgbClr val="00FDFF"/>
              </a:solidFill>
              <a:latin typeface="Arial Black"/>
              <a:ea typeface="Arial Black"/>
              <a:cs typeface="Arial Black"/>
              <a:sym typeface="Arial Black"/>
            </a:endParaRPr>
          </a:p>
          <a:p>
            <a:pPr marL="0" marR="0" lvl="0" indent="0" algn="ctr" rtl="0">
              <a:spcBef>
                <a:spcPts val="0"/>
              </a:spcBef>
              <a:spcAft>
                <a:spcPts val="0"/>
              </a:spcAft>
              <a:buNone/>
            </a:pPr>
            <a:r>
              <a:rPr lang="en" b="1">
                <a:solidFill>
                  <a:srgbClr val="00FDFF"/>
                </a:solidFill>
                <a:latin typeface="Arial Black"/>
                <a:ea typeface="Arial Black"/>
                <a:cs typeface="Arial Black"/>
                <a:sym typeface="Arial Black"/>
              </a:rPr>
              <a:t>BUSINESS SPECIAL </a:t>
            </a:r>
            <a:endParaRPr sz="800"/>
          </a:p>
        </p:txBody>
      </p:sp>
      <p:sp>
        <p:nvSpPr>
          <p:cNvPr id="289" name="Google Shape;289;p36"/>
          <p:cNvSpPr txBox="1"/>
          <p:nvPr/>
        </p:nvSpPr>
        <p:spPr>
          <a:xfrm>
            <a:off x="4696800" y="1533121"/>
            <a:ext cx="4257600" cy="14391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457200" marR="0" lvl="0" indent="-295275" algn="l" rtl="0">
              <a:spcBef>
                <a:spcPts val="0"/>
              </a:spcBef>
              <a:spcAft>
                <a:spcPts val="0"/>
              </a:spcAft>
              <a:buClr>
                <a:schemeClr val="accent6"/>
              </a:buClr>
              <a:buSzPts val="1050"/>
              <a:buFont typeface="Montserrat"/>
              <a:buChar char="●"/>
            </a:pPr>
            <a:r>
              <a:rPr lang="en" sz="1050" b="1">
                <a:solidFill>
                  <a:schemeClr val="accent6"/>
                </a:solidFill>
                <a:latin typeface="Montserrat"/>
                <a:ea typeface="Montserrat"/>
                <a:cs typeface="Montserrat"/>
                <a:sym typeface="Montserrat"/>
              </a:rPr>
              <a:t>Segment Sponsorship: </a:t>
            </a:r>
            <a:endParaRPr sz="1050" b="1">
              <a:solidFill>
                <a:schemeClr val="accent6"/>
              </a:solidFill>
              <a:latin typeface="Montserrat"/>
              <a:ea typeface="Montserrat"/>
              <a:cs typeface="Montserrat"/>
              <a:sym typeface="Montserrat"/>
            </a:endParaRPr>
          </a:p>
          <a:p>
            <a:pPr marL="0" marR="0" lvl="0" indent="0" algn="l" rtl="0">
              <a:spcBef>
                <a:spcPts val="0"/>
              </a:spcBef>
              <a:spcAft>
                <a:spcPts val="0"/>
              </a:spcAft>
              <a:buNone/>
            </a:pPr>
            <a:r>
              <a:rPr lang="en" sz="950">
                <a:solidFill>
                  <a:schemeClr val="lt1"/>
                </a:solidFill>
                <a:latin typeface="Montserrat"/>
                <a:ea typeface="Montserrat"/>
                <a:cs typeface="Montserrat"/>
                <a:sym typeface="Montserrat"/>
              </a:rPr>
              <a:t>The “Money Moves” panel will be edited into an informative segment brought to you by.</a:t>
            </a:r>
            <a:r>
              <a:rPr lang="en" sz="950" b="1">
                <a:solidFill>
                  <a:schemeClr val="lt1"/>
                </a:solidFill>
                <a:latin typeface="Montserrat"/>
                <a:ea typeface="Montserrat"/>
                <a:cs typeface="Montserrat"/>
                <a:sym typeface="Montserrat"/>
              </a:rPr>
              <a:t> </a:t>
            </a:r>
            <a:r>
              <a:rPr lang="en" sz="950">
                <a:solidFill>
                  <a:schemeClr val="lt1"/>
                </a:solidFill>
                <a:latin typeface="Montserrat"/>
                <a:ea typeface="Montserrat"/>
                <a:cs typeface="Montserrat"/>
                <a:sym typeface="Montserrat"/>
              </a:rPr>
              <a:t>We will include a host mention in the intro, lower 3rds and billboards. </a:t>
            </a:r>
            <a:endParaRPr sz="950">
              <a:solidFill>
                <a:srgbClr val="FFFFFF"/>
              </a:solidFill>
              <a:latin typeface="Montserrat"/>
              <a:ea typeface="Montserrat"/>
              <a:cs typeface="Montserrat"/>
              <a:sym typeface="Montserrat"/>
            </a:endParaRPr>
          </a:p>
          <a:p>
            <a:pPr marL="457200" lvl="0" indent="-295275" algn="l" rtl="0">
              <a:spcBef>
                <a:spcPts val="0"/>
              </a:spcBef>
              <a:spcAft>
                <a:spcPts val="0"/>
              </a:spcAft>
              <a:buClr>
                <a:schemeClr val="accent6"/>
              </a:buClr>
              <a:buSzPts val="1050"/>
              <a:buFont typeface="Montserrat"/>
              <a:buChar char="●"/>
            </a:pPr>
            <a:r>
              <a:rPr lang="en" sz="1050" b="1">
                <a:solidFill>
                  <a:schemeClr val="accent6"/>
                </a:solidFill>
                <a:latin typeface="Montserrat"/>
                <a:ea typeface="Montserrat"/>
                <a:cs typeface="Montserrat"/>
                <a:sym typeface="Montserrat"/>
              </a:rPr>
              <a:t>Custom Content Sponsorship: </a:t>
            </a:r>
            <a:endParaRPr sz="1050" b="1">
              <a:solidFill>
                <a:schemeClr val="accent6"/>
              </a:solidFill>
              <a:latin typeface="Montserrat"/>
              <a:ea typeface="Montserrat"/>
              <a:cs typeface="Montserrat"/>
              <a:sym typeface="Montserrat"/>
            </a:endParaRPr>
          </a:p>
          <a:p>
            <a:pPr marL="0" lvl="0" indent="0" algn="l" rtl="0">
              <a:spcBef>
                <a:spcPts val="0"/>
              </a:spcBef>
              <a:spcAft>
                <a:spcPts val="0"/>
              </a:spcAft>
              <a:buNone/>
            </a:pPr>
            <a:r>
              <a:rPr lang="en" sz="950">
                <a:solidFill>
                  <a:schemeClr val="lt1"/>
                </a:solidFill>
                <a:latin typeface="Montserrat"/>
                <a:ea typeface="Montserrat"/>
                <a:cs typeface="Montserrat"/>
                <a:sym typeface="Montserrat"/>
              </a:rPr>
              <a:t>A fun and informative segment titled “Financially Fly” hosted by a Latina influencer will give our audience tips on how they can plan their financial future. The segment will include the services and features.</a:t>
            </a:r>
            <a:endParaRPr sz="950">
              <a:solidFill>
                <a:schemeClr val="lt1"/>
              </a:solidFill>
              <a:latin typeface="Montserrat"/>
              <a:ea typeface="Montserrat"/>
              <a:cs typeface="Montserrat"/>
              <a:sym typeface="Montserrat"/>
            </a:endParaRPr>
          </a:p>
        </p:txBody>
      </p:sp>
      <p:sp>
        <p:nvSpPr>
          <p:cNvPr id="290" name="Google Shape;290;p36"/>
          <p:cNvSpPr txBox="1"/>
          <p:nvPr/>
        </p:nvSpPr>
        <p:spPr>
          <a:xfrm>
            <a:off x="4696800" y="3283360"/>
            <a:ext cx="4257600" cy="1223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050" b="1">
                <a:solidFill>
                  <a:schemeClr val="lt1"/>
                </a:solidFill>
                <a:latin typeface="Montserrat"/>
                <a:ea typeface="Montserrat"/>
                <a:cs typeface="Montserrat"/>
                <a:sym typeface="Montserrat"/>
              </a:rPr>
              <a:t>:30 Custom Vignettes</a:t>
            </a:r>
            <a:endParaRPr sz="105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950">
                <a:solidFill>
                  <a:schemeClr val="lt1"/>
                </a:solidFill>
                <a:latin typeface="Montserrat"/>
                <a:ea typeface="Montserrat"/>
                <a:cs typeface="Montserrat"/>
                <a:sym typeface="Montserrat"/>
              </a:rPr>
              <a:t>We will create custom 30 second vignettes with messaging to air during LATV programming, and as pre-roll on HHM content on LATV.com.</a:t>
            </a:r>
            <a:endParaRPr sz="950">
              <a:solidFill>
                <a:schemeClr val="lt1"/>
              </a:solidFill>
              <a:latin typeface="Montserrat"/>
              <a:ea typeface="Montserrat"/>
              <a:cs typeface="Montserrat"/>
              <a:sym typeface="Montserrat"/>
            </a:endParaRPr>
          </a:p>
          <a:p>
            <a:pPr marL="0" lvl="0" indent="0" algn="l" rtl="0">
              <a:spcBef>
                <a:spcPts val="0"/>
              </a:spcBef>
              <a:spcAft>
                <a:spcPts val="0"/>
              </a:spcAft>
              <a:buNone/>
            </a:pPr>
            <a:r>
              <a:rPr lang="en" sz="950" b="1">
                <a:solidFill>
                  <a:schemeClr val="lt1"/>
                </a:solidFill>
                <a:latin typeface="Montserrat"/>
                <a:ea typeface="Montserrat"/>
                <a:cs typeface="Montserrat"/>
                <a:sym typeface="Montserrat"/>
              </a:rPr>
              <a:t>Microsite Sponsorship: </a:t>
            </a:r>
            <a:endParaRPr sz="950" b="1">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950">
                <a:solidFill>
                  <a:schemeClr val="lt1"/>
                </a:solidFill>
                <a:latin typeface="Montserrat"/>
                <a:ea typeface="Montserrat"/>
                <a:cs typeface="Montserrat"/>
                <a:sym typeface="Montserrat"/>
              </a:rPr>
              <a:t>The Latino Alternative Business Microsite will prominently feature branding and creative. </a:t>
            </a:r>
            <a:endParaRPr sz="950">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7" descr="Logo, company nam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2" cy="502920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48452"/>
            <a:ext cx="9144002" cy="5029202"/>
          </a:xfrm>
          <a:prstGeom prst="rect">
            <a:avLst/>
          </a:prstGeom>
          <a:noFill/>
          <a:ln>
            <a:noFill/>
          </a:ln>
        </p:spPr>
      </p:pic>
      <p:pic>
        <p:nvPicPr>
          <p:cNvPr id="301" name="Google Shape;301;p38" descr="Graphical user interface&#10;&#10;Description automatically generated with medium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0800000">
            <a:off x="1676906" y="1771710"/>
            <a:ext cx="5545079" cy="2165966"/>
          </a:xfrm>
          <a:prstGeom prst="rect">
            <a:avLst/>
          </a:prstGeom>
          <a:noFill/>
          <a:ln>
            <a:noFill/>
          </a:ln>
        </p:spPr>
      </p:pic>
      <p:sp>
        <p:nvSpPr>
          <p:cNvPr id="302" name="Google Shape;302;p38"/>
          <p:cNvSpPr txBox="1"/>
          <p:nvPr/>
        </p:nvSpPr>
        <p:spPr>
          <a:xfrm>
            <a:off x="1689166" y="1869213"/>
            <a:ext cx="2734800" cy="831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 sz="800" b="1" i="0" u="none" strike="noStrike" cap="none">
                <a:solidFill>
                  <a:srgbClr val="1F3864"/>
                </a:solidFill>
                <a:latin typeface="Montserrat SemiBold"/>
                <a:ea typeface="Montserrat SemiBold"/>
                <a:cs typeface="Montserrat SemiBold"/>
                <a:sym typeface="Montserrat SemiBold"/>
              </a:rPr>
              <a:t>Latino Alternative TV </a:t>
            </a:r>
            <a:r>
              <a:rPr lang="en" sz="800" b="0" i="0" u="none" strike="noStrike" cap="none">
                <a:solidFill>
                  <a:srgbClr val="1F3864"/>
                </a:solidFill>
                <a:latin typeface="Montserrat Medium"/>
                <a:ea typeface="Montserrat Medium"/>
                <a:cs typeface="Montserrat Medium"/>
                <a:sym typeface="Montserrat Medium"/>
              </a:rPr>
              <a:t>is a Certified Minority-Owned independent TV network and media company amplifying the Latino voices redefining culture through </a:t>
            </a:r>
            <a:r>
              <a:rPr lang="en" sz="800" b="1" i="0" u="none" strike="noStrike" cap="none">
                <a:solidFill>
                  <a:srgbClr val="1F3864"/>
                </a:solidFill>
                <a:latin typeface="Montserrat SemiBold"/>
                <a:ea typeface="Montserrat SemiBold"/>
                <a:cs typeface="Montserrat SemiBold"/>
                <a:sym typeface="Montserrat SemiBold"/>
              </a:rPr>
              <a:t>award winning original bilingual content </a:t>
            </a:r>
            <a:r>
              <a:rPr lang="en" sz="800" b="0" i="0" u="none" strike="noStrike" cap="none">
                <a:solidFill>
                  <a:srgbClr val="1F3864"/>
                </a:solidFill>
                <a:latin typeface="Montserrat Medium"/>
                <a:ea typeface="Montserrat Medium"/>
                <a:cs typeface="Montserrat Medium"/>
                <a:sym typeface="Montserrat Medium"/>
              </a:rPr>
              <a:t>available on all screens and platforms loved by our community.</a:t>
            </a:r>
            <a:endParaRPr/>
          </a:p>
        </p:txBody>
      </p:sp>
      <p:sp>
        <p:nvSpPr>
          <p:cNvPr id="303" name="Google Shape;303;p38"/>
          <p:cNvSpPr txBox="1"/>
          <p:nvPr/>
        </p:nvSpPr>
        <p:spPr>
          <a:xfrm>
            <a:off x="1865870" y="2855801"/>
            <a:ext cx="50112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900" b="1" i="0" u="none" strike="noStrike" cap="none">
                <a:solidFill>
                  <a:srgbClr val="1F3864"/>
                </a:solidFill>
                <a:latin typeface="Montserrat SemiBold"/>
                <a:ea typeface="Montserrat SemiBold"/>
                <a:cs typeface="Montserrat SemiBold"/>
                <a:sym typeface="Montserrat SemiBold"/>
              </a:rPr>
              <a:t>“Being a platform of genuine Latino expression means we must empower and celebrate LGBQT+ pride throughout the whole year. You’ll see LGBTQ+ professionals throughout our business, creating and appearing in LATV content throughout the year. We welcome you to join us in honoring Pride month by partnering with LATV on our Mas Que Pride campaign.”</a:t>
            </a:r>
            <a:endParaRPr/>
          </a:p>
          <a:p>
            <a:pPr marL="914400" marR="0" lvl="0" indent="457200" algn="l" rtl="0">
              <a:spcBef>
                <a:spcPts val="0"/>
              </a:spcBef>
              <a:spcAft>
                <a:spcPts val="0"/>
              </a:spcAft>
              <a:buNone/>
            </a:pPr>
            <a:r>
              <a:rPr lang="en" sz="900" b="0" i="0" u="none" strike="noStrike" cap="none">
                <a:solidFill>
                  <a:srgbClr val="1F3864"/>
                </a:solidFill>
                <a:latin typeface="Montserrat"/>
                <a:ea typeface="Montserrat"/>
                <a:cs typeface="Montserrat"/>
                <a:sym typeface="Montserrat"/>
              </a:rPr>
              <a:t>Andres Palencia CEO, LATV</a:t>
            </a:r>
            <a:endParaRPr/>
          </a:p>
        </p:txBody>
      </p:sp>
      <p:sp>
        <p:nvSpPr>
          <p:cNvPr id="304" name="Google Shape;304;p38"/>
          <p:cNvSpPr txBox="1"/>
          <p:nvPr/>
        </p:nvSpPr>
        <p:spPr>
          <a:xfrm>
            <a:off x="4519295" y="1879162"/>
            <a:ext cx="2580300" cy="585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 sz="800" b="0" i="0" u="none" strike="noStrike" cap="none">
                <a:solidFill>
                  <a:srgbClr val="1F3864"/>
                </a:solidFill>
                <a:latin typeface="Montserrat Medium"/>
                <a:ea typeface="Montserrat Medium"/>
                <a:cs typeface="Montserrat Medium"/>
                <a:sym typeface="Montserrat Medium"/>
              </a:rPr>
              <a:t>Made up of LGBTQ+ professionals including producers, creators, and even our CEO Andres Palencia, LATV has a legacy as an ally and resource for the LGBTQ+ community.</a:t>
            </a:r>
            <a:endParaRPr/>
          </a:p>
        </p:txBody>
      </p:sp>
      <p:pic>
        <p:nvPicPr>
          <p:cNvPr id="305" name="Google Shape;305;p3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80733" y="565886"/>
            <a:ext cx="2886623" cy="1233711"/>
          </a:xfrm>
          <a:prstGeom prst="rect">
            <a:avLst/>
          </a:prstGeom>
          <a:noFill/>
          <a:ln>
            <a:noFill/>
          </a:ln>
        </p:spPr>
      </p:pic>
      <p:pic>
        <p:nvPicPr>
          <p:cNvPr id="306" name="Google Shape;306;p38" descr="A picture containing computer, dark, night sky&#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1390101">
            <a:off x="2603089" y="-33418"/>
            <a:ext cx="4000491" cy="1479742"/>
          </a:xfrm>
          <a:prstGeom prst="rect">
            <a:avLst/>
          </a:prstGeom>
          <a:noFill/>
          <a:ln>
            <a:noFill/>
          </a:ln>
        </p:spPr>
      </p:pic>
      <p:pic>
        <p:nvPicPr>
          <p:cNvPr id="307" name="Google Shape;307;p38" descr="Logo&#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84287" y="-1"/>
            <a:ext cx="2683516" cy="209811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2" cy="5029202"/>
          </a:xfrm>
          <a:prstGeom prst="rect">
            <a:avLst/>
          </a:prstGeom>
          <a:noFill/>
          <a:ln>
            <a:noFill/>
          </a:ln>
        </p:spPr>
      </p:pic>
      <p:pic>
        <p:nvPicPr>
          <p:cNvPr id="320" name="Google Shape;320;p40" descr="A black rectangle with a black background&#10;&#10;Description automatically generated with low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467" y="2002156"/>
            <a:ext cx="1967366" cy="1967366"/>
          </a:xfrm>
          <a:prstGeom prst="rect">
            <a:avLst/>
          </a:prstGeom>
          <a:noFill/>
          <a:ln>
            <a:noFill/>
          </a:ln>
        </p:spPr>
      </p:pic>
      <p:pic>
        <p:nvPicPr>
          <p:cNvPr id="321" name="Google Shape;321;p40" descr="Graphical user interface&#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3052" y="719000"/>
            <a:ext cx="5545079" cy="2165966"/>
          </a:xfrm>
          <a:prstGeom prst="rect">
            <a:avLst/>
          </a:prstGeom>
          <a:noFill/>
          <a:ln>
            <a:noFill/>
          </a:ln>
        </p:spPr>
      </p:pic>
      <p:sp>
        <p:nvSpPr>
          <p:cNvPr id="322" name="Google Shape;322;p40"/>
          <p:cNvSpPr txBox="1"/>
          <p:nvPr/>
        </p:nvSpPr>
        <p:spPr>
          <a:xfrm>
            <a:off x="681551" y="850922"/>
            <a:ext cx="6648300" cy="9390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rgbClr val="1F3864"/>
              </a:buClr>
              <a:buSzPts val="1100"/>
              <a:buFont typeface="Arial"/>
              <a:buChar char="•"/>
            </a:pPr>
            <a:r>
              <a:rPr lang="en" sz="1100" b="0" i="0" u="none" strike="noStrike" cap="none">
                <a:solidFill>
                  <a:srgbClr val="1F3864"/>
                </a:solidFill>
                <a:latin typeface="Montserrat Medium"/>
                <a:ea typeface="Montserrat Medium"/>
                <a:cs typeface="Montserrat Medium"/>
                <a:sym typeface="Montserrat Medium"/>
              </a:rPr>
              <a:t>The first Latine LGBTQ+ Talk Show: </a:t>
            </a:r>
            <a:r>
              <a:rPr lang="en" sz="1100" b="1" i="0" u="none" strike="noStrike" cap="none">
                <a:solidFill>
                  <a:srgbClr val="1F3864"/>
                </a:solidFill>
                <a:latin typeface="Montserrat Medium"/>
                <a:ea typeface="Montserrat Medium"/>
                <a:cs typeface="Montserrat Medium"/>
                <a:sym typeface="Montserrat Medium"/>
              </a:rPr>
              <a:t>Glitterbomb</a:t>
            </a:r>
            <a:r>
              <a:rPr lang="en" sz="1100" b="0" i="0" u="none" strike="noStrike" cap="none">
                <a:solidFill>
                  <a:srgbClr val="1F3864"/>
                </a:solidFill>
                <a:latin typeface="Montserrat Medium"/>
                <a:ea typeface="Montserrat Medium"/>
                <a:cs typeface="Montserrat Medium"/>
                <a:sym typeface="Montserrat Medium"/>
              </a:rPr>
              <a:t> on LATV (2018) </a:t>
            </a:r>
            <a:endParaRPr/>
          </a:p>
          <a:p>
            <a:pPr marL="171450" marR="0" lvl="0" indent="-171450" algn="l" rtl="0">
              <a:spcBef>
                <a:spcPts val="0"/>
              </a:spcBef>
              <a:spcAft>
                <a:spcPts val="0"/>
              </a:spcAft>
              <a:buClr>
                <a:srgbClr val="1F3864"/>
              </a:buClr>
              <a:buSzPts val="1100"/>
              <a:buFont typeface="Arial"/>
              <a:buChar char="•"/>
            </a:pPr>
            <a:r>
              <a:rPr lang="en" sz="1100" b="0" i="0" u="none" strike="noStrike" cap="none">
                <a:solidFill>
                  <a:srgbClr val="1F3864"/>
                </a:solidFill>
                <a:latin typeface="Montserrat Medium"/>
                <a:ea typeface="Montserrat Medium"/>
                <a:cs typeface="Montserrat Medium"/>
                <a:sym typeface="Montserrat Medium"/>
              </a:rPr>
              <a:t>The first Trans talk show host: Juliana Joel (host of </a:t>
            </a:r>
            <a:r>
              <a:rPr lang="en" sz="1100" b="1" i="0" u="none" strike="noStrike" cap="none">
                <a:solidFill>
                  <a:srgbClr val="1F3864"/>
                </a:solidFill>
                <a:latin typeface="Montserrat Medium"/>
                <a:ea typeface="Montserrat Medium"/>
                <a:cs typeface="Montserrat Medium"/>
                <a:sym typeface="Montserrat Medium"/>
              </a:rPr>
              <a:t>The Q Agenda </a:t>
            </a:r>
            <a:r>
              <a:rPr lang="en" sz="1100" b="0" i="0" u="none" strike="noStrike" cap="none">
                <a:solidFill>
                  <a:srgbClr val="1F3864"/>
                </a:solidFill>
                <a:latin typeface="Montserrat Medium"/>
                <a:ea typeface="Montserrat Medium"/>
                <a:cs typeface="Montserrat Medium"/>
                <a:sym typeface="Montserrat Medium"/>
              </a:rPr>
              <a:t>on LATV) </a:t>
            </a:r>
            <a:endParaRPr/>
          </a:p>
          <a:p>
            <a:pPr marL="171450" marR="0" lvl="0" indent="-171450" algn="l" rtl="0">
              <a:spcBef>
                <a:spcPts val="0"/>
              </a:spcBef>
              <a:spcAft>
                <a:spcPts val="0"/>
              </a:spcAft>
              <a:buClr>
                <a:srgbClr val="1F3864"/>
              </a:buClr>
              <a:buSzPts val="1100"/>
              <a:buFont typeface="Arial"/>
              <a:buChar char="•"/>
            </a:pPr>
            <a:r>
              <a:rPr lang="en" sz="1100" b="1" i="0" u="none" strike="noStrike" cap="none">
                <a:solidFill>
                  <a:srgbClr val="1F3864"/>
                </a:solidFill>
                <a:latin typeface="Montserrat Medium"/>
                <a:ea typeface="Montserrat Medium"/>
                <a:cs typeface="Montserrat Medium"/>
                <a:sym typeface="Montserrat Medium"/>
              </a:rPr>
              <a:t>The Q Agenda </a:t>
            </a:r>
            <a:r>
              <a:rPr lang="en" sz="1100" b="0" i="0" u="none" strike="noStrike" cap="none">
                <a:solidFill>
                  <a:srgbClr val="1F3864"/>
                </a:solidFill>
                <a:latin typeface="Montserrat Medium"/>
                <a:ea typeface="Montserrat Medium"/>
                <a:cs typeface="Montserrat Medium"/>
                <a:sym typeface="Montserrat Medium"/>
              </a:rPr>
              <a:t>on LATV Awarded 2020 BLADE Magazine Best of LGBTQ </a:t>
            </a:r>
            <a:endParaRPr/>
          </a:p>
          <a:p>
            <a:pPr marL="171450" marR="0" lvl="0" indent="-171450" algn="l" rtl="0">
              <a:spcBef>
                <a:spcPts val="0"/>
              </a:spcBef>
              <a:spcAft>
                <a:spcPts val="0"/>
              </a:spcAft>
              <a:buClr>
                <a:srgbClr val="1F3864"/>
              </a:buClr>
              <a:buSzPts val="1100"/>
              <a:buFont typeface="Arial"/>
              <a:buChar char="•"/>
            </a:pPr>
            <a:r>
              <a:rPr lang="en" sz="1100" b="0" i="0" u="none" strike="noStrike" cap="none">
                <a:solidFill>
                  <a:srgbClr val="1F3864"/>
                </a:solidFill>
                <a:latin typeface="Montserrat Medium"/>
                <a:ea typeface="Montserrat Medium"/>
                <a:cs typeface="Montserrat Medium"/>
                <a:sym typeface="Montserrat Medium"/>
              </a:rPr>
              <a:t>LATV’s CEO Andres Palencia Awarded Poz Magazine’s “Poz 100 in 2022”</a:t>
            </a:r>
            <a:endParaRPr/>
          </a:p>
          <a:p>
            <a:pPr marL="171450" marR="0" lvl="0" indent="-171450" algn="l" rtl="0">
              <a:spcBef>
                <a:spcPts val="0"/>
              </a:spcBef>
              <a:spcAft>
                <a:spcPts val="0"/>
              </a:spcAft>
              <a:buClr>
                <a:srgbClr val="1F3864"/>
              </a:buClr>
              <a:buSzPts val="1100"/>
              <a:buFont typeface="Arial"/>
              <a:buChar char="•"/>
            </a:pPr>
            <a:r>
              <a:rPr lang="en" sz="1100" b="1" i="0" u="none" strike="noStrike" cap="none">
                <a:solidFill>
                  <a:srgbClr val="1F3864"/>
                </a:solidFill>
                <a:latin typeface="Montserrat Medium"/>
                <a:ea typeface="Montserrat Medium"/>
                <a:cs typeface="Montserrat Medium"/>
                <a:sym typeface="Montserrat Medium"/>
              </a:rPr>
              <a:t>The Q Agenda </a:t>
            </a:r>
            <a:r>
              <a:rPr lang="en" sz="1100" b="0" i="0" u="none" strike="noStrike" cap="none">
                <a:solidFill>
                  <a:srgbClr val="1F3864"/>
                </a:solidFill>
                <a:latin typeface="Montserrat Medium"/>
                <a:ea typeface="Montserrat Medium"/>
                <a:cs typeface="Montserrat Medium"/>
                <a:sym typeface="Montserrat Medium"/>
              </a:rPr>
              <a:t>on LATV Awarded Out Magazine's “Out 100 in 2022”</a:t>
            </a:r>
            <a:endParaRPr sz="1100" b="0" i="0" u="none" strike="noStrike" cap="none">
              <a:solidFill>
                <a:srgbClr val="1F3864"/>
              </a:solidFill>
              <a:latin typeface="Montserrat Medium"/>
              <a:ea typeface="Montserrat Medium"/>
              <a:cs typeface="Montserrat Medium"/>
              <a:sym typeface="Montserrat Medium"/>
            </a:endParaRPr>
          </a:p>
        </p:txBody>
      </p:sp>
      <p:sp>
        <p:nvSpPr>
          <p:cNvPr id="323" name="Google Shape;323;p40"/>
          <p:cNvSpPr txBox="1"/>
          <p:nvPr/>
        </p:nvSpPr>
        <p:spPr>
          <a:xfrm>
            <a:off x="522261" y="340103"/>
            <a:ext cx="49359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2400" b="1" i="0" u="none" strike="noStrike" cap="none">
                <a:solidFill>
                  <a:srgbClr val="1F3864"/>
                </a:solidFill>
                <a:latin typeface="Montserrat SemiBold"/>
                <a:ea typeface="Montserrat SemiBold"/>
                <a:cs typeface="Montserrat SemiBold"/>
                <a:sym typeface="Montserrat SemiBold"/>
              </a:rPr>
              <a:t>LATV’s LGBTQ+ Distinctions:</a:t>
            </a:r>
            <a:endParaRPr/>
          </a:p>
        </p:txBody>
      </p:sp>
      <p:pic>
        <p:nvPicPr>
          <p:cNvPr id="324" name="Google Shape;324;p40" descr="A group of people posing for the camera&#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489650" y="1849665"/>
            <a:ext cx="5162905" cy="2680628"/>
          </a:xfrm>
          <a:prstGeom prst="rect">
            <a:avLst/>
          </a:prstGeom>
          <a:noFill/>
          <a:ln>
            <a:noFill/>
          </a:ln>
        </p:spPr>
      </p:pic>
      <p:pic>
        <p:nvPicPr>
          <p:cNvPr id="325" name="Google Shape;325;p40" descr="Logo&#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627111" y="0"/>
            <a:ext cx="4516886" cy="3531550"/>
          </a:xfrm>
          <a:prstGeom prst="rect">
            <a:avLst/>
          </a:prstGeom>
          <a:noFill/>
          <a:ln>
            <a:noFill/>
          </a:ln>
        </p:spPr>
      </p:pic>
      <p:pic>
        <p:nvPicPr>
          <p:cNvPr id="326" name="Google Shape;326;p40" descr="Graphical user interface, text&#10;&#10;Description automatically generated"/>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468444">
            <a:off x="6113193" y="1967418"/>
            <a:ext cx="3426557" cy="2333317"/>
          </a:xfrm>
          <a:prstGeom prst="rect">
            <a:avLst/>
          </a:prstGeom>
          <a:noFill/>
          <a:ln>
            <a:noFill/>
          </a:ln>
          <a:effectLst>
            <a:outerShdw blurRad="50800" dist="38100" dir="2700000" algn="tl" rotWithShape="0">
              <a:srgbClr val="000000">
                <a:alpha val="40000"/>
              </a:srgbClr>
            </a:outerShdw>
          </a:effectLst>
        </p:spPr>
      </p:pic>
      <p:pic>
        <p:nvPicPr>
          <p:cNvPr id="327" name="Google Shape;327;p40" descr="A group of people&#10;&#10;Description automatically generated with medium confidenc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rot="468446">
            <a:off x="7323374" y="1319265"/>
            <a:ext cx="2293607" cy="113293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2" cy="5029202"/>
          </a:xfrm>
          <a:prstGeom prst="rect">
            <a:avLst/>
          </a:prstGeom>
          <a:noFill/>
          <a:ln>
            <a:noFill/>
          </a:ln>
        </p:spPr>
      </p:pic>
      <p:sp>
        <p:nvSpPr>
          <p:cNvPr id="333" name="Google Shape;333;p41"/>
          <p:cNvSpPr txBox="1"/>
          <p:nvPr/>
        </p:nvSpPr>
        <p:spPr>
          <a:xfrm>
            <a:off x="611520" y="2775495"/>
            <a:ext cx="6822900" cy="1385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 sz="1200" b="0" i="0" u="none" strike="noStrike" cap="none">
                <a:solidFill>
                  <a:srgbClr val="1F3864"/>
                </a:solidFill>
                <a:latin typeface="Montserrat Medium"/>
                <a:ea typeface="Montserrat Medium"/>
                <a:cs typeface="Montserrat Medium"/>
                <a:sym typeface="Montserrat Medium"/>
              </a:rPr>
              <a:t>This June, LATV’s </a:t>
            </a:r>
            <a:r>
              <a:rPr lang="en" sz="1200" b="1" i="0" u="none" strike="noStrike" cap="none">
                <a:solidFill>
                  <a:srgbClr val="1F3864"/>
                </a:solidFill>
                <a:latin typeface="Montserrat Medium"/>
                <a:ea typeface="Montserrat Medium"/>
                <a:cs typeface="Montserrat Medium"/>
                <a:sym typeface="Montserrat Medium"/>
              </a:rPr>
              <a:t>Mas Que Pride </a:t>
            </a:r>
            <a:r>
              <a:rPr lang="en" sz="1200" b="0" i="0" u="none" strike="noStrike" cap="none">
                <a:solidFill>
                  <a:srgbClr val="1F3864"/>
                </a:solidFill>
                <a:latin typeface="Montserrat Medium"/>
                <a:ea typeface="Montserrat Medium"/>
                <a:cs typeface="Montserrat Medium"/>
                <a:sym typeface="Montserrat Medium"/>
              </a:rPr>
              <a:t>campaign will uplift and empower our Latine LGBTQ+ Familia to feel strength and Pride from their culture and identity so they can live as their best and most genuine self.</a:t>
            </a:r>
            <a:endParaRPr/>
          </a:p>
          <a:p>
            <a:pPr marL="0" marR="0" lvl="0" indent="0" algn="just" rtl="0">
              <a:spcBef>
                <a:spcPts val="0"/>
              </a:spcBef>
              <a:spcAft>
                <a:spcPts val="0"/>
              </a:spcAft>
              <a:buNone/>
            </a:pPr>
            <a:endParaRPr sz="1200" b="0" i="0" u="none" strike="noStrike" cap="none">
              <a:solidFill>
                <a:srgbClr val="1F3864"/>
              </a:solidFill>
              <a:latin typeface="Montserrat Medium"/>
              <a:ea typeface="Montserrat Medium"/>
              <a:cs typeface="Montserrat Medium"/>
              <a:sym typeface="Montserrat Medium"/>
            </a:endParaRPr>
          </a:p>
          <a:p>
            <a:pPr marL="0" marR="0" lvl="0" indent="0" algn="just" rtl="0">
              <a:spcBef>
                <a:spcPts val="0"/>
              </a:spcBef>
              <a:spcAft>
                <a:spcPts val="0"/>
              </a:spcAft>
              <a:buNone/>
            </a:pPr>
            <a:r>
              <a:rPr lang="en" sz="1200" b="0" i="0" u="none" strike="noStrike" cap="none">
                <a:solidFill>
                  <a:srgbClr val="1F3864"/>
                </a:solidFill>
                <a:latin typeface="Montserrat Medium"/>
                <a:ea typeface="Montserrat Medium"/>
                <a:cs typeface="Montserrat Medium"/>
                <a:sym typeface="Montserrat Medium"/>
              </a:rPr>
              <a:t>Original Mas Que Pride content produced by Latine creators who mirror their community includes short and long form video, articles and social content around LGBTQ+ entertainment, health, lifestyle, comedy and the heroes we look up to.</a:t>
            </a:r>
            <a:endParaRPr/>
          </a:p>
        </p:txBody>
      </p:sp>
      <p:pic>
        <p:nvPicPr>
          <p:cNvPr id="334" name="Google Shape;334;p41" descr="Logo&#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5890496" y="669330"/>
            <a:ext cx="3922834" cy="2584173"/>
          </a:xfrm>
          <a:prstGeom prst="rect">
            <a:avLst/>
          </a:prstGeom>
          <a:noFill/>
          <a:ln>
            <a:noFill/>
          </a:ln>
        </p:spPr>
      </p:pic>
      <p:pic>
        <p:nvPicPr>
          <p:cNvPr id="335" name="Google Shape;335;p41" descr="Logo, company nam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1525" y="604916"/>
            <a:ext cx="2784426" cy="178274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2" cy="5029202"/>
          </a:xfrm>
          <a:prstGeom prst="rect">
            <a:avLst/>
          </a:prstGeom>
          <a:noFill/>
          <a:ln>
            <a:noFill/>
          </a:ln>
        </p:spPr>
      </p:pic>
      <p:pic>
        <p:nvPicPr>
          <p:cNvPr id="341" name="Google Shape;341;p42" descr="Logo, company nam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8241" y="347562"/>
            <a:ext cx="2913264" cy="1865237"/>
          </a:xfrm>
          <a:prstGeom prst="rect">
            <a:avLst/>
          </a:prstGeom>
          <a:noFill/>
          <a:ln>
            <a:noFill/>
          </a:ln>
        </p:spPr>
      </p:pic>
      <p:sp>
        <p:nvSpPr>
          <p:cNvPr id="342" name="Google Shape;342;p42"/>
          <p:cNvSpPr txBox="1"/>
          <p:nvPr/>
        </p:nvSpPr>
        <p:spPr>
          <a:xfrm>
            <a:off x="446710" y="2399846"/>
            <a:ext cx="7493100" cy="1923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b="1" i="0" u="none" strike="noStrike" cap="none">
                <a:solidFill>
                  <a:srgbClr val="1F3864"/>
                </a:solidFill>
                <a:latin typeface="Montserrat Medium"/>
                <a:ea typeface="Montserrat Medium"/>
                <a:cs typeface="Montserrat Medium"/>
                <a:sym typeface="Montserrat Medium"/>
              </a:rPr>
              <a:t>Mas Que Pride </a:t>
            </a:r>
            <a:r>
              <a:rPr lang="en" sz="1200" b="0" i="0" u="none" strike="noStrike" cap="none">
                <a:solidFill>
                  <a:srgbClr val="1F3864"/>
                </a:solidFill>
                <a:latin typeface="Montserrat Medium"/>
                <a:ea typeface="Montserrat Medium"/>
                <a:cs typeface="Montserrat Medium"/>
                <a:sym typeface="Montserrat Medium"/>
              </a:rPr>
              <a:t>content will live across all LATV distribution and includes: </a:t>
            </a:r>
            <a:endParaRPr/>
          </a:p>
          <a:p>
            <a:pPr marL="628650" marR="0" lvl="0" indent="-171450" algn="l" rtl="0">
              <a:spcBef>
                <a:spcPts val="0"/>
              </a:spcBef>
              <a:spcAft>
                <a:spcPts val="0"/>
              </a:spcAft>
              <a:buClr>
                <a:srgbClr val="1F3864"/>
              </a:buClr>
              <a:buSzPts val="1200"/>
              <a:buFont typeface="Arial"/>
              <a:buChar char="•"/>
            </a:pPr>
            <a:r>
              <a:rPr lang="en" sz="1200" b="0" i="0" u="none" strike="noStrike" cap="none">
                <a:solidFill>
                  <a:srgbClr val="1F3864"/>
                </a:solidFill>
                <a:latin typeface="Montserrat Medium"/>
                <a:ea typeface="Montserrat Medium"/>
                <a:cs typeface="Montserrat Medium"/>
                <a:sym typeface="Montserrat Medium"/>
              </a:rPr>
              <a:t>A 1-hour </a:t>
            </a:r>
            <a:r>
              <a:rPr lang="en" sz="1200" b="1" i="0" u="none" strike="noStrike" cap="none">
                <a:solidFill>
                  <a:srgbClr val="1F3864"/>
                </a:solidFill>
                <a:latin typeface="Montserrat Medium"/>
                <a:ea typeface="Montserrat Medium"/>
                <a:cs typeface="Montserrat Medium"/>
                <a:sym typeface="Montserrat Medium"/>
              </a:rPr>
              <a:t>Mas Que Pride </a:t>
            </a:r>
            <a:r>
              <a:rPr lang="en" sz="1200" b="0" i="0" u="none" strike="noStrike" cap="none">
                <a:solidFill>
                  <a:srgbClr val="1F3864"/>
                </a:solidFill>
                <a:latin typeface="Montserrat Medium"/>
                <a:ea typeface="Montserrat Medium"/>
                <a:cs typeface="Montserrat Medium"/>
                <a:sym typeface="Montserrat Medium"/>
              </a:rPr>
              <a:t>Special (TV &amp; LATV+ App)</a:t>
            </a:r>
            <a:endParaRPr/>
          </a:p>
          <a:p>
            <a:pPr marL="628650" marR="0" lvl="0" indent="-171450" algn="l" rtl="0">
              <a:spcBef>
                <a:spcPts val="0"/>
              </a:spcBef>
              <a:spcAft>
                <a:spcPts val="0"/>
              </a:spcAft>
              <a:buClr>
                <a:srgbClr val="1F3864"/>
              </a:buClr>
              <a:buSzPts val="1200"/>
              <a:buFont typeface="Arial"/>
              <a:buChar char="•"/>
            </a:pPr>
            <a:r>
              <a:rPr lang="en" sz="1200" b="1" i="0" u="none" strike="noStrike" cap="none">
                <a:solidFill>
                  <a:srgbClr val="1F3864"/>
                </a:solidFill>
                <a:latin typeface="Montserrat Medium"/>
                <a:ea typeface="Montserrat Medium"/>
                <a:cs typeface="Montserrat Medium"/>
                <a:sym typeface="Montserrat Medium"/>
              </a:rPr>
              <a:t>Mas Que Pride </a:t>
            </a:r>
            <a:r>
              <a:rPr lang="en" sz="1200" b="0" i="0" u="none" strike="noStrike" cap="none">
                <a:solidFill>
                  <a:srgbClr val="1F3864"/>
                </a:solidFill>
                <a:latin typeface="Montserrat Medium"/>
                <a:ea typeface="Montserrat Medium"/>
                <a:cs typeface="Montserrat Medium"/>
                <a:sym typeface="Montserrat Medium"/>
              </a:rPr>
              <a:t>short-form video series (LATV.com digital exclusive)</a:t>
            </a:r>
            <a:endParaRPr/>
          </a:p>
          <a:p>
            <a:pPr marL="628650" marR="0" lvl="0" indent="-171450" algn="l" rtl="0">
              <a:spcBef>
                <a:spcPts val="0"/>
              </a:spcBef>
              <a:spcAft>
                <a:spcPts val="0"/>
              </a:spcAft>
              <a:buClr>
                <a:srgbClr val="1F3864"/>
              </a:buClr>
              <a:buSzPts val="1200"/>
              <a:buFont typeface="Arial"/>
              <a:buChar char="•"/>
            </a:pPr>
            <a:r>
              <a:rPr lang="en" sz="1200" b="0" i="0" u="none" strike="noStrike" cap="none">
                <a:solidFill>
                  <a:srgbClr val="1F3864"/>
                </a:solidFill>
                <a:latin typeface="Montserrat Medium"/>
                <a:ea typeface="Montserrat Medium"/>
                <a:cs typeface="Montserrat Medium"/>
                <a:sym typeface="Montserrat Medium"/>
              </a:rPr>
              <a:t>½ hour </a:t>
            </a:r>
            <a:r>
              <a:rPr lang="en" sz="1200" b="1" i="0" u="none" strike="noStrike" cap="none">
                <a:solidFill>
                  <a:srgbClr val="1F3864"/>
                </a:solidFill>
                <a:latin typeface="Montserrat Medium"/>
                <a:ea typeface="Montserrat Medium"/>
                <a:cs typeface="Montserrat Medium"/>
                <a:sym typeface="Montserrat Medium"/>
              </a:rPr>
              <a:t>My Health Agenda</a:t>
            </a:r>
            <a:r>
              <a:rPr lang="en" sz="1200" b="0" i="0" u="none" strike="noStrike" cap="none">
                <a:solidFill>
                  <a:srgbClr val="1F3864"/>
                </a:solidFill>
                <a:latin typeface="Montserrat Medium"/>
                <a:ea typeface="Montserrat Medium"/>
                <a:cs typeface="Montserrat Medium"/>
                <a:sym typeface="Montserrat Medium"/>
              </a:rPr>
              <a:t> special (TV &amp; LATV+ App)</a:t>
            </a:r>
            <a:endParaRPr/>
          </a:p>
          <a:p>
            <a:pPr marL="628650" marR="0" lvl="0" indent="-171450" algn="l" rtl="0">
              <a:spcBef>
                <a:spcPts val="0"/>
              </a:spcBef>
              <a:spcAft>
                <a:spcPts val="0"/>
              </a:spcAft>
              <a:buClr>
                <a:srgbClr val="1F3864"/>
              </a:buClr>
              <a:buSzPts val="1200"/>
              <a:buFont typeface="Arial"/>
              <a:buChar char="•"/>
            </a:pPr>
            <a:r>
              <a:rPr lang="en" sz="1200" b="0" i="0" u="none" strike="noStrike" cap="none">
                <a:solidFill>
                  <a:srgbClr val="1F3864"/>
                </a:solidFill>
                <a:latin typeface="Montserrat Medium"/>
                <a:ea typeface="Montserrat Medium"/>
                <a:cs typeface="Montserrat Medium"/>
                <a:sym typeface="Montserrat Medium"/>
              </a:rPr>
              <a:t>Season 9 premiere of </a:t>
            </a:r>
            <a:r>
              <a:rPr lang="en" sz="1200" b="1" i="0" u="none" strike="noStrike" cap="none">
                <a:solidFill>
                  <a:srgbClr val="1F3864"/>
                </a:solidFill>
                <a:latin typeface="Montserrat Medium"/>
                <a:ea typeface="Montserrat Medium"/>
                <a:cs typeface="Montserrat Medium"/>
                <a:sym typeface="Montserrat Medium"/>
              </a:rPr>
              <a:t>The Q Agenda </a:t>
            </a:r>
            <a:r>
              <a:rPr lang="en" sz="1200" b="0" i="0" u="none" strike="noStrike" cap="none">
                <a:solidFill>
                  <a:srgbClr val="1F3864"/>
                </a:solidFill>
                <a:latin typeface="Montserrat Medium"/>
                <a:ea typeface="Montserrat Medium"/>
                <a:cs typeface="Montserrat Medium"/>
                <a:sym typeface="Montserrat Medium"/>
              </a:rPr>
              <a:t>(TV &amp; LATV+ App)</a:t>
            </a:r>
            <a:endParaRPr/>
          </a:p>
          <a:p>
            <a:pPr marL="628650" marR="0" lvl="0" indent="-171450" algn="l" rtl="0">
              <a:spcBef>
                <a:spcPts val="0"/>
              </a:spcBef>
              <a:spcAft>
                <a:spcPts val="0"/>
              </a:spcAft>
              <a:buClr>
                <a:srgbClr val="1F3864"/>
              </a:buClr>
              <a:buSzPts val="1200"/>
              <a:buFont typeface="Arial"/>
              <a:buChar char="•"/>
            </a:pPr>
            <a:r>
              <a:rPr lang="en" sz="1200" b="0" i="0" u="none" strike="noStrike" cap="none">
                <a:solidFill>
                  <a:srgbClr val="1F3864"/>
                </a:solidFill>
                <a:latin typeface="Montserrat Medium"/>
                <a:ea typeface="Montserrat Medium"/>
                <a:cs typeface="Montserrat Medium"/>
                <a:sym typeface="Montserrat Medium"/>
              </a:rPr>
              <a:t>Series Premiere of Trans-lead variety series </a:t>
            </a:r>
            <a:r>
              <a:rPr lang="en" sz="1200" b="1" i="0" u="none" strike="noStrike" cap="none">
                <a:solidFill>
                  <a:srgbClr val="1F3864"/>
                </a:solidFill>
                <a:latin typeface="Montserrat Medium"/>
                <a:ea typeface="Montserrat Medium"/>
                <a:cs typeface="Montserrat Medium"/>
                <a:sym typeface="Montserrat Medium"/>
              </a:rPr>
              <a:t>Royal-T</a:t>
            </a:r>
            <a:r>
              <a:rPr lang="en" sz="1200" b="0" i="0" u="none" strike="noStrike" cap="none">
                <a:solidFill>
                  <a:srgbClr val="1F3864"/>
                </a:solidFill>
                <a:latin typeface="Montserrat Medium"/>
                <a:ea typeface="Montserrat Medium"/>
                <a:cs typeface="Montserrat Medium"/>
                <a:sym typeface="Montserrat Medium"/>
              </a:rPr>
              <a:t> (TV &amp; LATV+ App)</a:t>
            </a:r>
            <a:endParaRPr/>
          </a:p>
          <a:p>
            <a:pPr marL="628650" marR="0" lvl="0" indent="-171450" algn="l" rtl="0">
              <a:spcBef>
                <a:spcPts val="0"/>
              </a:spcBef>
              <a:spcAft>
                <a:spcPts val="0"/>
              </a:spcAft>
              <a:buClr>
                <a:srgbClr val="1F3864"/>
              </a:buClr>
              <a:buSzPts val="1200"/>
              <a:buFont typeface="Arial"/>
              <a:buChar char="•"/>
            </a:pPr>
            <a:r>
              <a:rPr lang="en" sz="1200" b="0" i="0" u="none" strike="noStrike" cap="none">
                <a:solidFill>
                  <a:srgbClr val="1F3864"/>
                </a:solidFill>
                <a:latin typeface="Montserrat Medium"/>
                <a:ea typeface="Montserrat Medium"/>
                <a:cs typeface="Montserrat Medium"/>
                <a:sym typeface="Montserrat Medium"/>
              </a:rPr>
              <a:t>Series Premiere of LGBTQ+ Lifestyle series </a:t>
            </a:r>
            <a:r>
              <a:rPr lang="en" sz="1200" b="1" i="0" u="none" strike="noStrike" cap="none">
                <a:solidFill>
                  <a:srgbClr val="1F3864"/>
                </a:solidFill>
                <a:latin typeface="Montserrat Medium"/>
                <a:ea typeface="Montserrat Medium"/>
                <a:cs typeface="Montserrat Medium"/>
                <a:sym typeface="Montserrat Medium"/>
              </a:rPr>
              <a:t>Head to Soul</a:t>
            </a:r>
            <a:r>
              <a:rPr lang="en" sz="1200" b="0" i="0" u="none" strike="noStrike" cap="none">
                <a:solidFill>
                  <a:srgbClr val="1F3864"/>
                </a:solidFill>
                <a:latin typeface="Montserrat Medium"/>
                <a:ea typeface="Montserrat Medium"/>
                <a:cs typeface="Montserrat Medium"/>
                <a:sym typeface="Montserrat Medium"/>
              </a:rPr>
              <a:t> (TV &amp; LATV+ App)</a:t>
            </a:r>
            <a:endParaRPr/>
          </a:p>
          <a:p>
            <a:pPr marL="628650" marR="0" lvl="0" indent="-171450" algn="l" rtl="0">
              <a:spcBef>
                <a:spcPts val="0"/>
              </a:spcBef>
              <a:spcAft>
                <a:spcPts val="0"/>
              </a:spcAft>
              <a:buClr>
                <a:srgbClr val="1F3864"/>
              </a:buClr>
              <a:buSzPts val="1200"/>
              <a:buFont typeface="Arial"/>
              <a:buChar char="•"/>
            </a:pPr>
            <a:r>
              <a:rPr lang="en" sz="1200" b="0" i="0" u="none" strike="noStrike" cap="none">
                <a:solidFill>
                  <a:srgbClr val="1F3864"/>
                </a:solidFill>
                <a:latin typeface="Montserrat Medium"/>
                <a:ea typeface="Montserrat Medium"/>
                <a:cs typeface="Montserrat Medium"/>
                <a:sym typeface="Montserrat Medium"/>
              </a:rPr>
              <a:t>Season 2 Premiere of </a:t>
            </a:r>
            <a:r>
              <a:rPr lang="en" sz="1200" b="1" i="0" u="none" strike="noStrike" cap="none">
                <a:solidFill>
                  <a:srgbClr val="1F3864"/>
                </a:solidFill>
                <a:latin typeface="Montserrat Medium"/>
                <a:ea typeface="Montserrat Medium"/>
                <a:cs typeface="Montserrat Medium"/>
                <a:sym typeface="Montserrat Medium"/>
              </a:rPr>
              <a:t>Living y Ready </a:t>
            </a:r>
            <a:r>
              <a:rPr lang="en" sz="1200" b="0" i="0" u="none" strike="noStrike" cap="none">
                <a:solidFill>
                  <a:srgbClr val="1F3864"/>
                </a:solidFill>
                <a:latin typeface="Montserrat Medium"/>
                <a:ea typeface="Montserrat Medium"/>
                <a:cs typeface="Montserrat Medium"/>
                <a:sym typeface="Montserrat Medium"/>
              </a:rPr>
              <a:t>(LATV.com digital exclusive)</a:t>
            </a:r>
            <a:endParaRPr/>
          </a:p>
          <a:p>
            <a:pPr marL="628650" marR="0" lvl="0" indent="-171450" algn="l" rtl="0">
              <a:spcBef>
                <a:spcPts val="0"/>
              </a:spcBef>
              <a:spcAft>
                <a:spcPts val="0"/>
              </a:spcAft>
              <a:buClr>
                <a:srgbClr val="1F3864"/>
              </a:buClr>
              <a:buSzPts val="1200"/>
              <a:buFont typeface="Arial"/>
              <a:buChar char="•"/>
            </a:pPr>
            <a:r>
              <a:rPr lang="en" sz="1200" b="1" i="0" u="none" strike="noStrike" cap="none">
                <a:solidFill>
                  <a:srgbClr val="1F3864"/>
                </a:solidFill>
                <a:latin typeface="Montserrat Medium"/>
                <a:ea typeface="Montserrat Medium"/>
                <a:cs typeface="Montserrat Medium"/>
                <a:sym typeface="Montserrat Medium"/>
              </a:rPr>
              <a:t>Mas Que Pride </a:t>
            </a:r>
            <a:r>
              <a:rPr lang="en" sz="1200" b="0" i="0" u="none" strike="noStrike" cap="none">
                <a:solidFill>
                  <a:srgbClr val="1F3864"/>
                </a:solidFill>
                <a:latin typeface="Montserrat Medium"/>
                <a:ea typeface="Montserrat Medium"/>
                <a:cs typeface="Montserrat Medium"/>
                <a:sym typeface="Montserrat Medium"/>
              </a:rPr>
              <a:t>themed segments and Specials within other LATV programming TBD</a:t>
            </a:r>
            <a:endParaRPr/>
          </a:p>
          <a:p>
            <a:pPr marL="0" marR="0" lvl="0" indent="0" algn="l" rtl="0">
              <a:spcBef>
                <a:spcPts val="0"/>
              </a:spcBef>
              <a:spcAft>
                <a:spcPts val="0"/>
              </a:spcAft>
              <a:buNone/>
            </a:pPr>
            <a:r>
              <a:rPr lang="en" sz="1100" b="0" i="0" u="none" strike="noStrike" cap="none">
                <a:solidFill>
                  <a:srgbClr val="1F3864"/>
                </a:solidFill>
                <a:latin typeface="Montserrat Medium"/>
                <a:ea typeface="Montserrat Medium"/>
                <a:cs typeface="Montserrat Medium"/>
                <a:sym typeface="Montserrat Medium"/>
              </a:rPr>
              <a:t>A </a:t>
            </a:r>
            <a:r>
              <a:rPr lang="en" sz="1100" b="1" i="0" u="none" strike="noStrike" cap="none">
                <a:solidFill>
                  <a:srgbClr val="1F3864"/>
                </a:solidFill>
                <a:latin typeface="Montserrat Medium"/>
                <a:ea typeface="Montserrat Medium"/>
                <a:cs typeface="Montserrat Medium"/>
                <a:sym typeface="Montserrat Medium"/>
              </a:rPr>
              <a:t>LATV.com/MasQuePride </a:t>
            </a:r>
            <a:r>
              <a:rPr lang="en" sz="1100" b="0" i="0" u="none" strike="noStrike" cap="none">
                <a:solidFill>
                  <a:srgbClr val="1F3864"/>
                </a:solidFill>
                <a:latin typeface="Montserrat Medium"/>
                <a:ea typeface="Montserrat Medium"/>
                <a:cs typeface="Montserrat Medium"/>
                <a:sym typeface="Montserrat Medium"/>
              </a:rPr>
              <a:t>microsite on LATV.com </a:t>
            </a:r>
            <a:endParaRPr sz="1100">
              <a:solidFill>
                <a:srgbClr val="1F3864"/>
              </a:solidFill>
              <a:latin typeface="Montserrat Medium"/>
              <a:ea typeface="Montserrat Medium"/>
              <a:cs typeface="Montserrat Medium"/>
              <a:sym typeface="Montserrat Medium"/>
            </a:endParaRPr>
          </a:p>
        </p:txBody>
      </p:sp>
      <p:pic>
        <p:nvPicPr>
          <p:cNvPr id="343" name="Google Shape;343;p42" descr="Logo&#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406887" y="0"/>
            <a:ext cx="3737116" cy="2921877"/>
          </a:xfrm>
          <a:prstGeom prst="rect">
            <a:avLst/>
          </a:prstGeom>
          <a:noFill/>
          <a:ln>
            <a:noFill/>
          </a:ln>
        </p:spPr>
      </p:pic>
      <p:pic>
        <p:nvPicPr>
          <p:cNvPr id="344" name="Google Shape;344;p42" descr="A picture containing logo&#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383970">
            <a:off x="4095689" y="615194"/>
            <a:ext cx="1425271" cy="1425271"/>
          </a:xfrm>
          <a:prstGeom prst="rect">
            <a:avLst/>
          </a:prstGeom>
          <a:noFill/>
          <a:ln>
            <a:noFill/>
          </a:ln>
          <a:effectLst>
            <a:outerShdw blurRad="50800" dist="38100" dir="2700000" algn="tl" rotWithShape="0">
              <a:srgbClr val="000000">
                <a:alpha val="40000"/>
              </a:srgbClr>
            </a:outerShdw>
          </a:effectLst>
        </p:spPr>
      </p:pic>
      <p:pic>
        <p:nvPicPr>
          <p:cNvPr id="345" name="Google Shape;345;p42" descr="Diagram&#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347605">
            <a:off x="5363271" y="319514"/>
            <a:ext cx="1425271" cy="1425271"/>
          </a:xfrm>
          <a:prstGeom prst="rect">
            <a:avLst/>
          </a:prstGeom>
          <a:noFill/>
          <a:ln>
            <a:noFill/>
          </a:ln>
          <a:effectLst>
            <a:outerShdw blurRad="50800" dist="38100" dir="2700000" algn="tl" rotWithShape="0">
              <a:srgbClr val="000000">
                <a:alpha val="40000"/>
              </a:srgbClr>
            </a:outerShdw>
          </a:effectLst>
        </p:spPr>
      </p:pic>
      <p:pic>
        <p:nvPicPr>
          <p:cNvPr id="346" name="Google Shape;346;p42" descr="A picture containing text, newspaper&#10;&#10;Description automatically generated"/>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342294">
            <a:off x="7267093" y="506188"/>
            <a:ext cx="1345318" cy="2389366"/>
          </a:xfrm>
          <a:prstGeom prst="rect">
            <a:avLst/>
          </a:prstGeom>
          <a:noFill/>
          <a:ln>
            <a:noFill/>
          </a:ln>
          <a:effectLst>
            <a:outerShdw blurRad="50800" dist="38100" dir="2700000" algn="tl" rotWithShape="0">
              <a:srgbClr val="000000">
                <a:alpha val="40000"/>
              </a:srgbClr>
            </a:outerShdw>
          </a:effectLst>
        </p:spPr>
      </p:pic>
      <p:pic>
        <p:nvPicPr>
          <p:cNvPr id="347" name="Google Shape;347;p42" descr="A person holding a camera&#10;&#10;Description automatically generated with low confidenc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rot="-158803">
            <a:off x="6325114" y="872690"/>
            <a:ext cx="1117697" cy="1676545"/>
          </a:xfrm>
          <a:prstGeom prst="rect">
            <a:avLst/>
          </a:prstGeom>
          <a:noFill/>
          <a:ln>
            <a:noFill/>
          </a:ln>
          <a:effectLst>
            <a:outerShdw blurRad="50800" dist="38100" dir="2700000" algn="tl" rotWithShape="0">
              <a:srgbClr val="000000">
                <a:alpha val="40000"/>
              </a:srgbClr>
            </a:outerShdw>
          </a:effectLst>
        </p:spPr>
      </p:pic>
      <p:pic>
        <p:nvPicPr>
          <p:cNvPr id="348" name="Google Shape;348;p42" descr="A picture containing computer, dark, night sky&#10;&#10;Description automatically generated"/>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rot="2014043">
            <a:off x="5616265" y="1853433"/>
            <a:ext cx="3654707" cy="134292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2" cy="5029202"/>
          </a:xfrm>
          <a:prstGeom prst="rect">
            <a:avLst/>
          </a:prstGeom>
          <a:noFill/>
          <a:ln>
            <a:noFill/>
          </a:ln>
        </p:spPr>
      </p:pic>
      <p:sp>
        <p:nvSpPr>
          <p:cNvPr id="354" name="Google Shape;354;p43"/>
          <p:cNvSpPr txBox="1"/>
          <p:nvPr/>
        </p:nvSpPr>
        <p:spPr>
          <a:xfrm>
            <a:off x="2842591" y="229903"/>
            <a:ext cx="5498400" cy="4179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b="1" u="none" strike="noStrike">
                <a:solidFill>
                  <a:srgbClr val="1F3864"/>
                </a:solidFill>
                <a:latin typeface="Montserrat"/>
                <a:ea typeface="Montserrat"/>
                <a:cs typeface="Montserrat"/>
                <a:sym typeface="Montserrat"/>
              </a:rPr>
              <a:t>Mas Que Pride 1-hour Special</a:t>
            </a:r>
            <a:endParaRPr/>
          </a:p>
          <a:p>
            <a:pPr marL="0" marR="0" lvl="0" indent="0" algn="l" rtl="0">
              <a:spcBef>
                <a:spcPts val="0"/>
              </a:spcBef>
              <a:spcAft>
                <a:spcPts val="0"/>
              </a:spcAft>
              <a:buNone/>
            </a:pPr>
            <a:r>
              <a:rPr lang="en" sz="1050" b="1" u="none" strike="noStrike">
                <a:solidFill>
                  <a:srgbClr val="1F3864"/>
                </a:solidFill>
                <a:latin typeface="Montserrat Medium"/>
                <a:ea typeface="Montserrat Medium"/>
                <a:cs typeface="Montserrat Medium"/>
                <a:sym typeface="Montserrat Medium"/>
              </a:rPr>
              <a:t>Air Date: </a:t>
            </a:r>
            <a:r>
              <a:rPr lang="en" sz="1050" u="none" strike="noStrike">
                <a:solidFill>
                  <a:srgbClr val="1F3864"/>
                </a:solidFill>
                <a:latin typeface="Montserrat Medium"/>
                <a:ea typeface="Montserrat Medium"/>
                <a:cs typeface="Montserrat Medium"/>
                <a:sym typeface="Montserrat Medium"/>
              </a:rPr>
              <a:t>June 01, 2023</a:t>
            </a:r>
            <a:endParaRPr/>
          </a:p>
          <a:p>
            <a:pPr marL="0" marR="0" lvl="0" indent="0" algn="l" rtl="0">
              <a:spcBef>
                <a:spcPts val="0"/>
              </a:spcBef>
              <a:spcAft>
                <a:spcPts val="0"/>
              </a:spcAft>
              <a:buNone/>
            </a:pPr>
            <a:r>
              <a:rPr lang="en" sz="1050" b="1" u="none" strike="noStrike">
                <a:solidFill>
                  <a:srgbClr val="1F3864"/>
                </a:solidFill>
                <a:latin typeface="Montserrat Medium"/>
                <a:ea typeface="Montserrat Medium"/>
                <a:cs typeface="Montserrat Medium"/>
                <a:sym typeface="Montserrat Medium"/>
              </a:rPr>
              <a:t>Platforms: </a:t>
            </a:r>
            <a:r>
              <a:rPr lang="en" sz="1050" u="none" strike="noStrike">
                <a:solidFill>
                  <a:srgbClr val="1F3864"/>
                </a:solidFill>
                <a:latin typeface="Montserrat Medium"/>
                <a:ea typeface="Montserrat Medium"/>
                <a:cs typeface="Montserrat Medium"/>
                <a:sym typeface="Montserrat Medium"/>
              </a:rPr>
              <a:t>LATV Broadcast, LATV+ App</a:t>
            </a:r>
            <a:endParaRPr/>
          </a:p>
          <a:p>
            <a:pPr marL="0" marR="0" lvl="0" indent="0" algn="l" rtl="0">
              <a:spcBef>
                <a:spcPts val="0"/>
              </a:spcBef>
              <a:spcAft>
                <a:spcPts val="0"/>
              </a:spcAft>
              <a:buNone/>
            </a:pPr>
            <a:br>
              <a:rPr lang="en" sz="1050" u="none" strike="noStrike">
                <a:solidFill>
                  <a:srgbClr val="1F3864"/>
                </a:solidFill>
                <a:latin typeface="Montserrat Medium"/>
                <a:ea typeface="Montserrat Medium"/>
                <a:cs typeface="Montserrat Medium"/>
                <a:sym typeface="Montserrat Medium"/>
              </a:rPr>
            </a:br>
            <a:r>
              <a:rPr lang="en" sz="1050" b="1" u="none" strike="noStrike">
                <a:solidFill>
                  <a:srgbClr val="1F3864"/>
                </a:solidFill>
                <a:latin typeface="Montserrat Medium"/>
                <a:ea typeface="Montserrat Medium"/>
                <a:cs typeface="Montserrat Medium"/>
                <a:sym typeface="Montserrat Medium"/>
              </a:rPr>
              <a:t>Description: </a:t>
            </a:r>
            <a:r>
              <a:rPr lang="en" sz="1050" u="none" strike="noStrike">
                <a:solidFill>
                  <a:srgbClr val="1F3864"/>
                </a:solidFill>
                <a:latin typeface="Montserrat Medium"/>
                <a:ea typeface="Montserrat Medium"/>
                <a:cs typeface="Montserrat Medium"/>
                <a:sym typeface="Montserrat Medium"/>
              </a:rPr>
              <a:t>Our Pride month celebration kicks off with a 1-hour Pride special airing on LATV primetime and available exclusively on the LATV+ App. With a focus on the aspects of us that LGBTQ+ Pride inspires like purpose, art, sense of belonging and advocacy, this special will give deeper meaning and bring a sense of joy to Pride month.  </a:t>
            </a:r>
            <a:endParaRPr/>
          </a:p>
          <a:p>
            <a:pPr marL="0" marR="0" lvl="0" indent="0" algn="l" rtl="0">
              <a:spcBef>
                <a:spcPts val="0"/>
              </a:spcBef>
              <a:spcAft>
                <a:spcPts val="0"/>
              </a:spcAft>
              <a:buNone/>
            </a:pPr>
            <a:r>
              <a:rPr lang="en" sz="1050" u="none" strike="noStrike">
                <a:solidFill>
                  <a:srgbClr val="1F3864"/>
                </a:solidFill>
                <a:latin typeface="Montserrat Medium"/>
                <a:ea typeface="Montserrat Medium"/>
                <a:cs typeface="Montserrat Medium"/>
                <a:sym typeface="Montserrat Medium"/>
              </a:rPr>
              <a:t>Taped in front of a live audience at our studios in LA features LATV’s award winning talent, celebrity guests, and a special acoustic performance as well as a sneak peek at the new original LATV LGBTQ+ content. </a:t>
            </a:r>
            <a:endParaRPr/>
          </a:p>
          <a:p>
            <a:pPr marL="0" marR="0" lvl="0" indent="0" algn="l" rtl="0">
              <a:spcBef>
                <a:spcPts val="0"/>
              </a:spcBef>
              <a:spcAft>
                <a:spcPts val="0"/>
              </a:spcAft>
              <a:buNone/>
            </a:pPr>
            <a:br>
              <a:rPr lang="en" sz="1050" u="none" strike="noStrike">
                <a:solidFill>
                  <a:srgbClr val="1F3864"/>
                </a:solidFill>
                <a:latin typeface="Montserrat Medium"/>
                <a:ea typeface="Montserrat Medium"/>
                <a:cs typeface="Montserrat Medium"/>
                <a:sym typeface="Montserrat Medium"/>
              </a:rPr>
            </a:br>
            <a:endParaRPr sz="1050" u="none" strike="noStrike">
              <a:solidFill>
                <a:srgbClr val="1F3864"/>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 sz="1200" b="1" u="none" strike="noStrike">
                <a:solidFill>
                  <a:srgbClr val="1F3864"/>
                </a:solidFill>
                <a:latin typeface="Montserrat Medium"/>
                <a:ea typeface="Montserrat Medium"/>
                <a:cs typeface="Montserrat Medium"/>
                <a:sym typeface="Montserrat Medium"/>
              </a:rPr>
              <a:t>Mas Que Pride Short form Video Series</a:t>
            </a:r>
            <a:endParaRPr/>
          </a:p>
          <a:p>
            <a:pPr marL="0" marR="0" lvl="0" indent="0" algn="l" rtl="0">
              <a:spcBef>
                <a:spcPts val="0"/>
              </a:spcBef>
              <a:spcAft>
                <a:spcPts val="0"/>
              </a:spcAft>
              <a:buNone/>
            </a:pPr>
            <a:r>
              <a:rPr lang="en" sz="1050" u="none" strike="noStrike">
                <a:solidFill>
                  <a:srgbClr val="1F3864"/>
                </a:solidFill>
                <a:latin typeface="Montserrat Medium"/>
                <a:ea typeface="Montserrat Medium"/>
                <a:cs typeface="Montserrat Medium"/>
                <a:sym typeface="Montserrat Medium"/>
              </a:rPr>
              <a:t>4x 4 – 8-minute episodes weekly </a:t>
            </a:r>
            <a:endParaRPr/>
          </a:p>
          <a:p>
            <a:pPr marL="0" marR="0" lvl="0" indent="0" algn="l" rtl="0">
              <a:spcBef>
                <a:spcPts val="0"/>
              </a:spcBef>
              <a:spcAft>
                <a:spcPts val="0"/>
              </a:spcAft>
              <a:buNone/>
            </a:pPr>
            <a:r>
              <a:rPr lang="en" sz="1050" b="1" u="none" strike="noStrike">
                <a:solidFill>
                  <a:srgbClr val="1F3864"/>
                </a:solidFill>
                <a:latin typeface="Montserrat Medium"/>
                <a:ea typeface="Montserrat Medium"/>
                <a:cs typeface="Montserrat Medium"/>
                <a:sym typeface="Montserrat Medium"/>
              </a:rPr>
              <a:t>Premieres: </a:t>
            </a:r>
            <a:r>
              <a:rPr lang="en" sz="1050" u="none" strike="noStrike">
                <a:solidFill>
                  <a:srgbClr val="1F3864"/>
                </a:solidFill>
                <a:latin typeface="Montserrat Medium"/>
                <a:ea typeface="Montserrat Medium"/>
                <a:cs typeface="Montserrat Medium"/>
                <a:sym typeface="Montserrat Medium"/>
              </a:rPr>
              <a:t>June 02</a:t>
            </a:r>
            <a:endParaRPr/>
          </a:p>
          <a:p>
            <a:pPr marL="0" marR="0" lvl="0" indent="0" algn="l" rtl="0">
              <a:spcBef>
                <a:spcPts val="0"/>
              </a:spcBef>
              <a:spcAft>
                <a:spcPts val="0"/>
              </a:spcAft>
              <a:buNone/>
            </a:pPr>
            <a:r>
              <a:rPr lang="en" sz="1050" b="1" u="none" strike="noStrike">
                <a:solidFill>
                  <a:srgbClr val="1F3864"/>
                </a:solidFill>
                <a:latin typeface="Montserrat Medium"/>
                <a:ea typeface="Montserrat Medium"/>
                <a:cs typeface="Montserrat Medium"/>
                <a:sym typeface="Montserrat Medium"/>
              </a:rPr>
              <a:t>Platform: </a:t>
            </a:r>
            <a:r>
              <a:rPr lang="en" sz="1050" u="none" strike="noStrike">
                <a:solidFill>
                  <a:srgbClr val="1F3864"/>
                </a:solidFill>
                <a:latin typeface="Montserrat Medium"/>
                <a:ea typeface="Montserrat Medium"/>
                <a:cs typeface="Montserrat Medium"/>
                <a:sym typeface="Montserrat Medium"/>
              </a:rPr>
              <a:t>LATV.com Digital Exclusive</a:t>
            </a:r>
            <a:endParaRPr/>
          </a:p>
          <a:p>
            <a:pPr marL="0" marR="0" lvl="0" indent="0" algn="l" rtl="0">
              <a:spcBef>
                <a:spcPts val="0"/>
              </a:spcBef>
              <a:spcAft>
                <a:spcPts val="0"/>
              </a:spcAft>
              <a:buNone/>
            </a:pPr>
            <a:r>
              <a:rPr lang="en" sz="1050" b="1" u="none" strike="noStrike">
                <a:solidFill>
                  <a:srgbClr val="1F3864"/>
                </a:solidFill>
                <a:latin typeface="Montserrat Medium"/>
                <a:ea typeface="Montserrat Medium"/>
                <a:cs typeface="Montserrat Medium"/>
                <a:sym typeface="Montserrat Medium"/>
              </a:rPr>
              <a:t>Description: </a:t>
            </a:r>
            <a:r>
              <a:rPr lang="en" sz="1050" u="none" strike="noStrike">
                <a:solidFill>
                  <a:srgbClr val="1F3864"/>
                </a:solidFill>
                <a:latin typeface="Montserrat Medium"/>
                <a:ea typeface="Montserrat Medium"/>
                <a:cs typeface="Montserrat Medium"/>
                <a:sym typeface="Montserrat Medium"/>
              </a:rPr>
              <a:t>Each episode of the </a:t>
            </a:r>
            <a:r>
              <a:rPr lang="en" sz="1050" b="1" u="none" strike="noStrike">
                <a:solidFill>
                  <a:srgbClr val="1F3864"/>
                </a:solidFill>
                <a:latin typeface="Montserrat Medium"/>
                <a:ea typeface="Montserrat Medium"/>
                <a:cs typeface="Montserrat Medium"/>
                <a:sym typeface="Montserrat Medium"/>
              </a:rPr>
              <a:t>Mas Que Pride </a:t>
            </a:r>
            <a:r>
              <a:rPr lang="en" sz="1050" u="none" strike="noStrike">
                <a:solidFill>
                  <a:srgbClr val="1F3864"/>
                </a:solidFill>
                <a:latin typeface="Montserrat Medium"/>
                <a:ea typeface="Montserrat Medium"/>
                <a:cs typeface="Montserrat Medium"/>
                <a:sym typeface="Montserrat Medium"/>
              </a:rPr>
              <a:t>series highlights one member of the LGBTQ+ community who will share in their own words their sense of Pride and how that inspires them to be better and we will share examples of how that shows up in their chosen form of expression. We will learn how the LGBTQ+ personalities we look up to turned their challenges, insecurities and pain from growing up queer and transformed that into their form of expression.</a:t>
            </a:r>
            <a:endParaRPr sz="1050">
              <a:solidFill>
                <a:srgbClr val="1F3864"/>
              </a:solidFill>
              <a:latin typeface="Montserrat Medium"/>
              <a:ea typeface="Montserrat Medium"/>
              <a:cs typeface="Montserrat Medium"/>
              <a:sym typeface="Montserrat Medium"/>
            </a:endParaRPr>
          </a:p>
        </p:txBody>
      </p:sp>
      <p:pic>
        <p:nvPicPr>
          <p:cNvPr id="355" name="Google Shape;355;p43" descr="Graphical user interface&#10;&#10;Description automatically generated with medium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0800000">
            <a:off x="2842592" y="2366416"/>
            <a:ext cx="5498330" cy="205331"/>
          </a:xfrm>
          <a:prstGeom prst="rect">
            <a:avLst/>
          </a:prstGeom>
          <a:noFill/>
          <a:ln>
            <a:noFill/>
          </a:ln>
        </p:spPr>
      </p:pic>
      <p:pic>
        <p:nvPicPr>
          <p:cNvPr id="356" name="Google Shape;356;p43" descr="Logo&#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406887" y="0"/>
            <a:ext cx="3737116" cy="2921877"/>
          </a:xfrm>
          <a:prstGeom prst="rect">
            <a:avLst/>
          </a:prstGeom>
          <a:noFill/>
          <a:ln>
            <a:noFill/>
          </a:ln>
        </p:spPr>
      </p:pic>
      <p:pic>
        <p:nvPicPr>
          <p:cNvPr id="357" name="Google Shape;357;p4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13125" y="338932"/>
            <a:ext cx="2281225" cy="3734449"/>
          </a:xfrm>
          <a:prstGeom prst="rect">
            <a:avLst/>
          </a:prstGeom>
          <a:noFill/>
          <a:ln>
            <a:noFill/>
          </a:ln>
          <a:effectLst>
            <a:outerShdw blurRad="57150" dist="104775" dir="8880000" algn="bl" rotWithShape="0">
              <a:srgbClr val="000000">
                <a:alpha val="5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2" cy="5029202"/>
          </a:xfrm>
          <a:prstGeom prst="rect">
            <a:avLst/>
          </a:prstGeom>
          <a:noFill/>
          <a:ln>
            <a:noFill/>
          </a:ln>
        </p:spPr>
      </p:pic>
      <p:sp>
        <p:nvSpPr>
          <p:cNvPr id="363" name="Google Shape;363;p44"/>
          <p:cNvSpPr txBox="1"/>
          <p:nvPr/>
        </p:nvSpPr>
        <p:spPr>
          <a:xfrm>
            <a:off x="412357" y="1983743"/>
            <a:ext cx="58752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200" u="none" strike="noStrike">
                <a:solidFill>
                  <a:srgbClr val="000000"/>
                </a:solidFill>
                <a:latin typeface="Montserrat Medium"/>
                <a:ea typeface="Montserrat Medium"/>
                <a:cs typeface="Montserrat Medium"/>
                <a:sym typeface="Montserrat Medium"/>
              </a:rPr>
              <a:t>Series Premiere of LGBTQ+ Lifestyle series </a:t>
            </a:r>
            <a:r>
              <a:rPr lang="en" sz="1200" b="1" u="none" strike="noStrike">
                <a:solidFill>
                  <a:srgbClr val="000000"/>
                </a:solidFill>
                <a:latin typeface="Montserrat"/>
                <a:ea typeface="Montserrat"/>
                <a:cs typeface="Montserrat"/>
                <a:sym typeface="Montserrat"/>
              </a:rPr>
              <a:t>Head to Soul </a:t>
            </a:r>
            <a:r>
              <a:rPr lang="en" sz="1200" u="none" strike="noStrike">
                <a:solidFill>
                  <a:srgbClr val="000000"/>
                </a:solidFill>
                <a:latin typeface="Montserrat Medium"/>
                <a:ea typeface="Montserrat Medium"/>
                <a:cs typeface="Montserrat Medium"/>
                <a:sym typeface="Montserrat Medium"/>
              </a:rPr>
              <a:t>(TV &amp; LATV+ App</a:t>
            </a:r>
            <a:r>
              <a:rPr lang="en" sz="1200">
                <a:solidFill>
                  <a:srgbClr val="000000"/>
                </a:solidFill>
                <a:latin typeface="Montserrat Medium"/>
                <a:ea typeface="Montserrat Medium"/>
                <a:cs typeface="Montserrat Medium"/>
                <a:sym typeface="Montserrat Medium"/>
              </a:rPr>
              <a:t>)</a:t>
            </a:r>
            <a:endParaRPr sz="1200" u="none" strike="noStrike">
              <a:solidFill>
                <a:srgbClr val="000000"/>
              </a:solidFill>
              <a:latin typeface="Montserrat Medium"/>
              <a:ea typeface="Montserrat Medium"/>
              <a:cs typeface="Montserrat Medium"/>
              <a:sym typeface="Montserrat Medium"/>
            </a:endParaRPr>
          </a:p>
        </p:txBody>
      </p:sp>
      <p:pic>
        <p:nvPicPr>
          <p:cNvPr id="364" name="Google Shape;364;p44" descr="Logo&#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45426" y="0"/>
            <a:ext cx="3498574" cy="3118018"/>
          </a:xfrm>
          <a:prstGeom prst="rect">
            <a:avLst/>
          </a:prstGeom>
          <a:noFill/>
          <a:ln>
            <a:noFill/>
          </a:ln>
        </p:spPr>
      </p:pic>
      <p:sp>
        <p:nvSpPr>
          <p:cNvPr id="365" name="Google Shape;365;p44"/>
          <p:cNvSpPr txBox="1"/>
          <p:nvPr/>
        </p:nvSpPr>
        <p:spPr>
          <a:xfrm>
            <a:off x="314205" y="511338"/>
            <a:ext cx="70806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b="1" u="none" strike="noStrike">
                <a:solidFill>
                  <a:srgbClr val="1F3864"/>
                </a:solidFill>
                <a:latin typeface="Montserrat"/>
                <a:ea typeface="Montserrat"/>
                <a:cs typeface="Montserrat"/>
                <a:sym typeface="Montserrat"/>
              </a:rPr>
              <a:t>Premiering on LATV this Pride month.</a:t>
            </a:r>
            <a:endParaRPr/>
          </a:p>
          <a:p>
            <a:pPr marL="0" marR="0" lvl="0" indent="0" algn="l" rtl="0">
              <a:spcBef>
                <a:spcPts val="0"/>
              </a:spcBef>
              <a:spcAft>
                <a:spcPts val="0"/>
              </a:spcAft>
              <a:buNone/>
            </a:pPr>
            <a:r>
              <a:rPr lang="en" sz="1000" u="none" strike="noStrike">
                <a:solidFill>
                  <a:srgbClr val="000000"/>
                </a:solidFill>
                <a:latin typeface="Montserrat Medium"/>
                <a:ea typeface="Montserrat Medium"/>
                <a:cs typeface="Montserrat Medium"/>
                <a:sym typeface="Montserrat Medium"/>
              </a:rPr>
              <a:t>We celebrate Pride year-round through our LATV Queer content and this Pride month we’re excited to premiere new series of groundbreaking inclusive content as well as new series of favorite LATV series. </a:t>
            </a:r>
            <a:endParaRPr/>
          </a:p>
        </p:txBody>
      </p:sp>
      <p:pic>
        <p:nvPicPr>
          <p:cNvPr id="366" name="Google Shape;366;p44" descr="Graphical user interface&#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3460" y="1283319"/>
            <a:ext cx="5545079" cy="2165966"/>
          </a:xfrm>
          <a:prstGeom prst="rect">
            <a:avLst/>
          </a:prstGeom>
          <a:noFill/>
          <a:ln>
            <a:noFill/>
          </a:ln>
        </p:spPr>
      </p:pic>
      <p:sp>
        <p:nvSpPr>
          <p:cNvPr id="367" name="Google Shape;367;p44"/>
          <p:cNvSpPr txBox="1"/>
          <p:nvPr/>
        </p:nvSpPr>
        <p:spPr>
          <a:xfrm>
            <a:off x="1384063" y="2599400"/>
            <a:ext cx="2479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u="none" strike="noStrike">
                <a:solidFill>
                  <a:srgbClr val="000000"/>
                </a:solidFill>
                <a:latin typeface="Montserrat Medium"/>
                <a:ea typeface="Montserrat Medium"/>
                <a:cs typeface="Montserrat Medium"/>
                <a:sym typeface="Montserrat Medium"/>
              </a:rPr>
              <a:t>Season 9 premiere of</a:t>
            </a:r>
            <a:endParaRPr/>
          </a:p>
          <a:p>
            <a:pPr marL="0" marR="0" lvl="0" indent="0" algn="l" rtl="0">
              <a:spcBef>
                <a:spcPts val="0"/>
              </a:spcBef>
              <a:spcAft>
                <a:spcPts val="0"/>
              </a:spcAft>
              <a:buNone/>
            </a:pPr>
            <a:r>
              <a:rPr lang="en" sz="1200" b="1" u="none" strike="noStrike">
                <a:solidFill>
                  <a:srgbClr val="000000"/>
                </a:solidFill>
                <a:latin typeface="Montserrat"/>
                <a:ea typeface="Montserrat"/>
                <a:cs typeface="Montserrat"/>
                <a:sym typeface="Montserrat"/>
              </a:rPr>
              <a:t>The Q Agenda</a:t>
            </a:r>
            <a:endParaRPr/>
          </a:p>
          <a:p>
            <a:pPr marL="0" marR="0" lvl="0" indent="0" algn="l" rtl="0">
              <a:spcBef>
                <a:spcPts val="0"/>
              </a:spcBef>
              <a:spcAft>
                <a:spcPts val="0"/>
              </a:spcAft>
              <a:buNone/>
            </a:pPr>
            <a:r>
              <a:rPr lang="en" sz="1200" u="none" strike="noStrike">
                <a:solidFill>
                  <a:srgbClr val="000000"/>
                </a:solidFill>
                <a:latin typeface="Montserrat Medium"/>
                <a:ea typeface="Montserrat Medium"/>
                <a:cs typeface="Montserrat Medium"/>
                <a:sym typeface="Montserrat Medium"/>
              </a:rPr>
              <a:t>(TV &amp; LATV+ App)</a:t>
            </a:r>
            <a:endParaRPr/>
          </a:p>
        </p:txBody>
      </p:sp>
      <p:sp>
        <p:nvSpPr>
          <p:cNvPr id="368" name="Google Shape;368;p44"/>
          <p:cNvSpPr txBox="1"/>
          <p:nvPr/>
        </p:nvSpPr>
        <p:spPr>
          <a:xfrm>
            <a:off x="361068" y="4151641"/>
            <a:ext cx="59778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200" u="none" strike="noStrike">
                <a:solidFill>
                  <a:srgbClr val="000000"/>
                </a:solidFill>
                <a:latin typeface="Montserrat Medium"/>
                <a:ea typeface="Montserrat Medium"/>
                <a:cs typeface="Montserrat Medium"/>
                <a:sym typeface="Montserrat Medium"/>
              </a:rPr>
              <a:t>Series Premiere of Trans-lead variety series </a:t>
            </a:r>
            <a:r>
              <a:rPr lang="en" sz="1200" b="1" u="none" strike="noStrike">
                <a:solidFill>
                  <a:srgbClr val="000000"/>
                </a:solidFill>
                <a:latin typeface="Montserrat"/>
                <a:ea typeface="Montserrat"/>
                <a:cs typeface="Montserrat"/>
                <a:sym typeface="Montserrat"/>
              </a:rPr>
              <a:t>Royal-T</a:t>
            </a:r>
            <a:r>
              <a:rPr lang="en" sz="1200" b="1">
                <a:solidFill>
                  <a:srgbClr val="000000"/>
                </a:solidFill>
                <a:latin typeface="Montserrat Medium"/>
                <a:ea typeface="Montserrat Medium"/>
                <a:cs typeface="Montserrat Medium"/>
                <a:sym typeface="Montserrat Medium"/>
              </a:rPr>
              <a:t> </a:t>
            </a:r>
            <a:r>
              <a:rPr lang="en" sz="1200" u="none" strike="noStrike">
                <a:solidFill>
                  <a:srgbClr val="000000"/>
                </a:solidFill>
                <a:latin typeface="Montserrat Medium"/>
                <a:ea typeface="Montserrat Medium"/>
                <a:cs typeface="Montserrat Medium"/>
                <a:sym typeface="Montserrat Medium"/>
              </a:rPr>
              <a:t>(TV &amp; LATV+ App)</a:t>
            </a:r>
            <a:endParaRPr/>
          </a:p>
        </p:txBody>
      </p:sp>
      <p:pic>
        <p:nvPicPr>
          <p:cNvPr id="369" name="Google Shape;369;p44" descr="A black rectangle with a black background&#10;&#10;Description automatically generated with low confidenc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89160" y="2434240"/>
            <a:ext cx="1031498" cy="1031498"/>
          </a:xfrm>
          <a:prstGeom prst="rect">
            <a:avLst/>
          </a:prstGeom>
          <a:noFill/>
          <a:ln>
            <a:noFill/>
          </a:ln>
        </p:spPr>
      </p:pic>
      <p:pic>
        <p:nvPicPr>
          <p:cNvPr id="370" name="Google Shape;370;p44" descr="Logo&#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431599" y="3549074"/>
            <a:ext cx="1836681" cy="580006"/>
          </a:xfrm>
          <a:prstGeom prst="rect">
            <a:avLst/>
          </a:prstGeom>
          <a:noFill/>
          <a:ln>
            <a:noFill/>
          </a:ln>
        </p:spPr>
      </p:pic>
      <p:sp>
        <p:nvSpPr>
          <p:cNvPr id="371" name="Google Shape;371;p44"/>
          <p:cNvSpPr txBox="1"/>
          <p:nvPr/>
        </p:nvSpPr>
        <p:spPr>
          <a:xfrm>
            <a:off x="4690539" y="2606353"/>
            <a:ext cx="2362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u="none" strike="noStrike">
                <a:solidFill>
                  <a:srgbClr val="000000"/>
                </a:solidFill>
                <a:latin typeface="Montserrat Medium"/>
                <a:ea typeface="Montserrat Medium"/>
                <a:cs typeface="Montserrat Medium"/>
                <a:sym typeface="Montserrat Medium"/>
              </a:rPr>
              <a:t>Season 2 Premiere of</a:t>
            </a:r>
            <a:endParaRPr/>
          </a:p>
          <a:p>
            <a:pPr marL="0" marR="0" lvl="0" indent="0" algn="l" rtl="0">
              <a:spcBef>
                <a:spcPts val="0"/>
              </a:spcBef>
              <a:spcAft>
                <a:spcPts val="0"/>
              </a:spcAft>
              <a:buNone/>
            </a:pPr>
            <a:r>
              <a:rPr lang="en" sz="1200" b="1" u="none" strike="noStrike">
                <a:solidFill>
                  <a:srgbClr val="000000"/>
                </a:solidFill>
                <a:latin typeface="Montserrat"/>
                <a:ea typeface="Montserrat"/>
                <a:cs typeface="Montserrat"/>
                <a:sym typeface="Montserrat"/>
              </a:rPr>
              <a:t>Living y Ready</a:t>
            </a:r>
            <a:endParaRPr/>
          </a:p>
          <a:p>
            <a:pPr marL="0" marR="0" lvl="0" indent="0" algn="l" rtl="0">
              <a:spcBef>
                <a:spcPts val="0"/>
              </a:spcBef>
              <a:spcAft>
                <a:spcPts val="0"/>
              </a:spcAft>
              <a:buNone/>
            </a:pPr>
            <a:r>
              <a:rPr lang="en" sz="1200" u="none" strike="noStrike">
                <a:solidFill>
                  <a:srgbClr val="000000"/>
                </a:solidFill>
                <a:latin typeface="Montserrat Medium"/>
                <a:ea typeface="Montserrat Medium"/>
                <a:cs typeface="Montserrat Medium"/>
                <a:sym typeface="Montserrat Medium"/>
              </a:rPr>
              <a:t>(LATV.com digital exclusive)</a:t>
            </a:r>
            <a:endParaRPr sz="1200">
              <a:solidFill>
                <a:schemeClr val="dk1"/>
              </a:solidFill>
              <a:latin typeface="Montserrat Medium"/>
              <a:ea typeface="Montserrat Medium"/>
              <a:cs typeface="Montserrat Medium"/>
              <a:sym typeface="Montserrat Medium"/>
            </a:endParaRPr>
          </a:p>
        </p:txBody>
      </p:sp>
      <p:pic>
        <p:nvPicPr>
          <p:cNvPr id="372" name="Google Shape;372;p44" descr="Logo&#10;&#10;Description automatically generated with low confidenc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562614" y="2660464"/>
            <a:ext cx="1031496" cy="557653"/>
          </a:xfrm>
          <a:prstGeom prst="rect">
            <a:avLst/>
          </a:prstGeom>
          <a:noFill/>
          <a:ln>
            <a:noFill/>
          </a:ln>
        </p:spPr>
      </p:pic>
      <p:pic>
        <p:nvPicPr>
          <p:cNvPr id="373" name="Google Shape;373;p44" descr="Graphical user interface&#10;&#10;Description automatically generated with medium confidenc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rot="10800000">
            <a:off x="577427" y="2431359"/>
            <a:ext cx="5545079" cy="1155074"/>
          </a:xfrm>
          <a:prstGeom prst="rect">
            <a:avLst/>
          </a:prstGeom>
          <a:noFill/>
          <a:ln>
            <a:noFill/>
          </a:ln>
        </p:spPr>
      </p:pic>
      <p:pic>
        <p:nvPicPr>
          <p:cNvPr id="374" name="Google Shape;374;p44"/>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071957" y="1513305"/>
            <a:ext cx="2319736" cy="447654"/>
          </a:xfrm>
          <a:prstGeom prst="rect">
            <a:avLst/>
          </a:prstGeom>
          <a:noFill/>
          <a:ln>
            <a:noFill/>
          </a:ln>
        </p:spPr>
      </p:pic>
      <p:pic>
        <p:nvPicPr>
          <p:cNvPr id="375" name="Google Shape;375;p44" descr="A picture containing computer, dark, night sky&#10;&#10;Description automatically generated"/>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rot="1390101">
            <a:off x="4230254" y="-255492"/>
            <a:ext cx="4000491" cy="1479742"/>
          </a:xfrm>
          <a:prstGeom prst="rect">
            <a:avLst/>
          </a:prstGeom>
          <a:noFill/>
          <a:ln>
            <a:noFill/>
          </a:ln>
        </p:spPr>
      </p:pic>
      <p:sp>
        <p:nvSpPr>
          <p:cNvPr id="376" name="Google Shape;376;p44"/>
          <p:cNvSpPr txBox="1"/>
          <p:nvPr/>
        </p:nvSpPr>
        <p:spPr>
          <a:xfrm>
            <a:off x="4564725" y="3632932"/>
            <a:ext cx="1185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1200" b="1">
                <a:latin typeface="Montserrat"/>
                <a:ea typeface="Montserrat"/>
                <a:cs typeface="Montserrat"/>
                <a:sym typeface="Montserrat"/>
              </a:rPr>
              <a:t>Coming Fall 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105399"/>
          </a:xfrm>
          <a:prstGeom prst="rect">
            <a:avLst/>
          </a:prstGeom>
          <a:noFill/>
          <a:ln>
            <a:noFill/>
          </a:ln>
        </p:spPr>
      </p:pic>
      <p:sp>
        <p:nvSpPr>
          <p:cNvPr id="75" name="Google Shape;75;p15"/>
          <p:cNvSpPr txBox="1"/>
          <p:nvPr/>
        </p:nvSpPr>
        <p:spPr>
          <a:xfrm>
            <a:off x="1642800" y="4074980"/>
            <a:ext cx="5858400" cy="861900"/>
          </a:xfrm>
          <a:prstGeom prst="rect">
            <a:avLst/>
          </a:prstGeom>
          <a:noFill/>
          <a:ln>
            <a:noFill/>
          </a:ln>
          <a:effectLst>
            <a:outerShdw blurRad="57150" dist="19050" dir="5400000" algn="bl" rotWithShape="0">
              <a:srgbClr val="000000">
                <a:alpha val="498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800" b="1">
                <a:solidFill>
                  <a:srgbClr val="FFFFFF"/>
                </a:solidFill>
                <a:latin typeface="Montserrat"/>
                <a:ea typeface="Montserrat"/>
                <a:cs typeface="Montserrat"/>
                <a:sym typeface="Montserrat"/>
              </a:rPr>
              <a:t>Throughout the month February, LATV with be celebrating Black History and Afro-Latino History.  Special programming will be featured on Premium LATV shows including Cultura Shock, The Q Agenda, Shades of Beauty and Blacktinidad. Content across these shows will focus on empowerment, education and celebration throughout the month.</a:t>
            </a:r>
            <a:endParaRPr sz="800" b="1">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000"/>
              <a:buFont typeface="Arial"/>
              <a:buNone/>
            </a:pPr>
            <a:endParaRPr sz="800" b="1">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000"/>
              <a:buFont typeface="Arial"/>
              <a:buNone/>
            </a:pPr>
            <a:r>
              <a:rPr lang="en" sz="800" b="1">
                <a:solidFill>
                  <a:srgbClr val="FFFFFF"/>
                </a:solidFill>
                <a:latin typeface="Montserrat"/>
                <a:ea typeface="Montserrat"/>
                <a:cs typeface="Montserrat"/>
                <a:sym typeface="Montserrat"/>
              </a:rPr>
              <a:t>This campaign will be cross-promoted and distributed throughout all LATV series and platforms. </a:t>
            </a:r>
            <a:r>
              <a:rPr lang="en" sz="1000" b="1">
                <a:solidFill>
                  <a:srgbClr val="FFFFFF"/>
                </a:solidFill>
                <a:latin typeface="Montserrat"/>
                <a:ea typeface="Montserrat"/>
                <a:cs typeface="Montserrat"/>
                <a:sym typeface="Montserrat"/>
              </a:rPr>
              <a:t> </a:t>
            </a:r>
            <a:endParaRPr sz="600" b="1" i="0" u="none" strike="noStrike" cap="none">
              <a:solidFill>
                <a:srgbClr val="FFFFFF"/>
              </a:solidFill>
              <a:latin typeface="Montserrat"/>
              <a:ea typeface="Montserrat"/>
              <a:cs typeface="Montserrat"/>
              <a:sym typeface="Montserrat"/>
            </a:endParaRPr>
          </a:p>
        </p:txBody>
      </p:sp>
      <p:pic>
        <p:nvPicPr>
          <p:cNvPr id="76" name="Google Shape;76;p15" descr="Ic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51000" y="338293"/>
            <a:ext cx="1442000" cy="6599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2" cy="5029202"/>
          </a:xfrm>
          <a:prstGeom prst="rect">
            <a:avLst/>
          </a:prstGeom>
          <a:noFill/>
          <a:ln>
            <a:noFill/>
          </a:ln>
        </p:spPr>
      </p:pic>
      <p:pic>
        <p:nvPicPr>
          <p:cNvPr id="382" name="Google Shape;382;p45" descr="A picture containing person, wall, person, indoor&#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88325" y="3072547"/>
            <a:ext cx="1220527" cy="1220527"/>
          </a:xfrm>
          <a:prstGeom prst="rect">
            <a:avLst/>
          </a:prstGeom>
          <a:noFill/>
          <a:ln>
            <a:noFill/>
          </a:ln>
          <a:effectLst>
            <a:outerShdw blurRad="50800" dist="38100" dir="2700000" algn="tl" rotWithShape="0">
              <a:srgbClr val="000000">
                <a:alpha val="40000"/>
              </a:srgbClr>
            </a:outerShdw>
          </a:effectLst>
        </p:spPr>
      </p:pic>
      <p:pic>
        <p:nvPicPr>
          <p:cNvPr id="383" name="Google Shape;383;p45" descr="A person with the arms crossed&#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83874" y="3072547"/>
            <a:ext cx="1220528" cy="1220528"/>
          </a:xfrm>
          <a:prstGeom prst="rect">
            <a:avLst/>
          </a:prstGeom>
          <a:noFill/>
          <a:ln>
            <a:noFill/>
          </a:ln>
          <a:effectLst>
            <a:outerShdw blurRad="50800" dist="38100" dir="2700000" algn="tl" rotWithShape="0">
              <a:srgbClr val="000000">
                <a:alpha val="40000"/>
              </a:srgbClr>
            </a:outerShdw>
          </a:effectLst>
        </p:spPr>
      </p:pic>
      <p:pic>
        <p:nvPicPr>
          <p:cNvPr id="384" name="Google Shape;384;p45" descr="A person in a blue dress&#10;&#10;Description automatically generated with medium confidenc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92776" y="3072547"/>
            <a:ext cx="1220527" cy="1220528"/>
          </a:xfrm>
          <a:prstGeom prst="rect">
            <a:avLst/>
          </a:prstGeom>
          <a:noFill/>
          <a:ln>
            <a:noFill/>
          </a:ln>
          <a:effectLst>
            <a:outerShdw blurRad="50800" dist="38100" dir="2700000" algn="tl" rotWithShape="0">
              <a:srgbClr val="000000">
                <a:alpha val="40000"/>
              </a:srgbClr>
            </a:outerShdw>
          </a:effectLst>
        </p:spPr>
      </p:pic>
      <p:pic>
        <p:nvPicPr>
          <p:cNvPr id="385" name="Google Shape;385;p45" descr="Logo&#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406887" y="-1"/>
            <a:ext cx="3737116" cy="2921877"/>
          </a:xfrm>
          <a:prstGeom prst="rect">
            <a:avLst/>
          </a:prstGeom>
          <a:noFill/>
          <a:ln>
            <a:noFill/>
          </a:ln>
        </p:spPr>
      </p:pic>
      <p:sp>
        <p:nvSpPr>
          <p:cNvPr id="386" name="Google Shape;386;p45"/>
          <p:cNvSpPr txBox="1"/>
          <p:nvPr/>
        </p:nvSpPr>
        <p:spPr>
          <a:xfrm>
            <a:off x="3851031" y="774804"/>
            <a:ext cx="4295100" cy="1939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 sz="1200" u="none" strike="noStrike">
                <a:solidFill>
                  <a:srgbClr val="1F3864"/>
                </a:solidFill>
                <a:latin typeface="Montserrat Medium"/>
                <a:ea typeface="Montserrat Medium"/>
                <a:cs typeface="Montserrat Medium"/>
                <a:sym typeface="Montserrat Medium"/>
              </a:rPr>
              <a:t>This June, LATV’s </a:t>
            </a:r>
            <a:r>
              <a:rPr lang="en" sz="1200" b="1" u="none" strike="noStrike">
                <a:solidFill>
                  <a:srgbClr val="1F3864"/>
                </a:solidFill>
                <a:latin typeface="Montserrat Medium"/>
                <a:ea typeface="Montserrat Medium"/>
                <a:cs typeface="Montserrat Medium"/>
                <a:sym typeface="Montserrat Medium"/>
              </a:rPr>
              <a:t>Mas Que Pride </a:t>
            </a:r>
            <a:r>
              <a:rPr lang="en" sz="1200" u="none" strike="noStrike">
                <a:solidFill>
                  <a:srgbClr val="1F3864"/>
                </a:solidFill>
                <a:latin typeface="Montserrat Medium"/>
                <a:ea typeface="Montserrat Medium"/>
                <a:cs typeface="Montserrat Medium"/>
                <a:sym typeface="Montserrat Medium"/>
              </a:rPr>
              <a:t>campaign will uplift and empower our Latine LGBTQ+ Familia to feel strength and Pride from their culture and identity so they can live as their best and most genuine self.</a:t>
            </a:r>
            <a:endParaRPr/>
          </a:p>
          <a:p>
            <a:pPr marL="0" marR="0" lvl="0" indent="0" algn="just" rtl="0">
              <a:spcBef>
                <a:spcPts val="0"/>
              </a:spcBef>
              <a:spcAft>
                <a:spcPts val="0"/>
              </a:spcAft>
              <a:buNone/>
            </a:pPr>
            <a:endParaRPr sz="1200">
              <a:solidFill>
                <a:srgbClr val="1F3864"/>
              </a:solidFill>
              <a:latin typeface="Montserrat Medium"/>
              <a:ea typeface="Montserrat Medium"/>
              <a:cs typeface="Montserrat Medium"/>
              <a:sym typeface="Montserrat Medium"/>
            </a:endParaRPr>
          </a:p>
          <a:p>
            <a:pPr marL="0" marR="0" lvl="0" indent="0" algn="just" rtl="0">
              <a:spcBef>
                <a:spcPts val="0"/>
              </a:spcBef>
              <a:spcAft>
                <a:spcPts val="0"/>
              </a:spcAft>
              <a:buNone/>
            </a:pPr>
            <a:r>
              <a:rPr lang="en" sz="1200" u="none" strike="noStrike">
                <a:solidFill>
                  <a:srgbClr val="1F3864"/>
                </a:solidFill>
                <a:latin typeface="Montserrat Medium"/>
                <a:ea typeface="Montserrat Medium"/>
                <a:cs typeface="Montserrat Medium"/>
                <a:sym typeface="Montserrat Medium"/>
              </a:rPr>
              <a:t>Original Mas Que Pride content produced by Latine creators who mirror their community includes short and long form video, articles and social content around LGBTQ+ entertainment, health, lifestyle, comedy and the heroes we look up to.</a:t>
            </a:r>
            <a:endParaRPr/>
          </a:p>
        </p:txBody>
      </p:sp>
      <p:pic>
        <p:nvPicPr>
          <p:cNvPr id="387" name="Google Shape;387;p45" descr="A picture containing computer, dark, night sky&#10;&#10;Description automatically generated"/>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901299">
            <a:off x="-124876" y="1404398"/>
            <a:ext cx="3992757" cy="1482505"/>
          </a:xfrm>
          <a:prstGeom prst="rect">
            <a:avLst/>
          </a:prstGeom>
          <a:noFill/>
          <a:ln>
            <a:noFill/>
          </a:ln>
        </p:spPr>
      </p:pic>
      <p:pic>
        <p:nvPicPr>
          <p:cNvPr id="388" name="Google Shape;388;p45" descr="Logo, company name&#10;&#10;Description automatically generated"/>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9829" y="1048633"/>
            <a:ext cx="4124248" cy="21940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029203"/>
          </a:xfrm>
          <a:prstGeom prst="rect">
            <a:avLst/>
          </a:prstGeom>
          <a:noFill/>
          <a:ln>
            <a:noFill/>
          </a:ln>
        </p:spPr>
      </p:pic>
      <p:sp>
        <p:nvSpPr>
          <p:cNvPr id="82" name="Google Shape;82;p16"/>
          <p:cNvSpPr txBox="1"/>
          <p:nvPr/>
        </p:nvSpPr>
        <p:spPr>
          <a:xfrm>
            <a:off x="5557575" y="3043125"/>
            <a:ext cx="2853900" cy="158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accent4"/>
                </a:solidFill>
                <a:latin typeface="Montserrat"/>
                <a:ea typeface="Montserrat"/>
                <a:cs typeface="Montserrat"/>
                <a:sym typeface="Montserrat"/>
              </a:rPr>
              <a:t>Blacktinidad:</a:t>
            </a:r>
            <a:endParaRPr sz="1300" b="1" i="0" u="none" strike="noStrike" cap="none">
              <a:solidFill>
                <a:schemeClr val="accent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000"/>
              <a:buFont typeface="Arial"/>
              <a:buNone/>
            </a:pPr>
            <a:r>
              <a:rPr lang="en" sz="1000" b="1" i="0" u="none" strike="noStrike" cap="none">
                <a:solidFill>
                  <a:schemeClr val="accent4"/>
                </a:solidFill>
                <a:latin typeface="Montserrat"/>
                <a:ea typeface="Montserrat"/>
                <a:cs typeface="Montserrat"/>
                <a:sym typeface="Montserrat"/>
              </a:rPr>
              <a:t>½-Hour </a:t>
            </a:r>
            <a:r>
              <a:rPr lang="en" sz="1000" b="1">
                <a:solidFill>
                  <a:schemeClr val="accent4"/>
                </a:solidFill>
                <a:latin typeface="Montserrat"/>
                <a:ea typeface="Montserrat"/>
                <a:cs typeface="Montserrat"/>
                <a:sym typeface="Montserrat"/>
              </a:rPr>
              <a:t>Black History Month </a:t>
            </a:r>
            <a:r>
              <a:rPr lang="en" sz="1000" b="1" i="0" u="none" strike="noStrike" cap="none">
                <a:solidFill>
                  <a:schemeClr val="accent4"/>
                </a:solidFill>
                <a:latin typeface="Montserrat"/>
                <a:ea typeface="Montserrat"/>
                <a:cs typeface="Montserrat"/>
                <a:sym typeface="Montserrat"/>
              </a:rPr>
              <a:t>Special </a:t>
            </a:r>
            <a:endParaRPr sz="1000" b="1" i="0" u="none" strike="noStrike" cap="none">
              <a:solidFill>
                <a:schemeClr val="accent4"/>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200"/>
              <a:buFont typeface="Arial"/>
              <a:buNone/>
            </a:pPr>
            <a:r>
              <a:rPr lang="en" sz="1100" b="1">
                <a:solidFill>
                  <a:schemeClr val="accent4"/>
                </a:solidFill>
                <a:latin typeface="Montserrat"/>
                <a:ea typeface="Montserrat"/>
                <a:cs typeface="Montserrat"/>
                <a:sym typeface="Montserrat"/>
              </a:rPr>
              <a:t>Friday, Feb 10th</a:t>
            </a:r>
            <a:r>
              <a:rPr lang="en" sz="1100" b="1" i="0" u="none" strike="noStrike" cap="none">
                <a:solidFill>
                  <a:schemeClr val="accent4"/>
                </a:solidFill>
                <a:latin typeface="Montserrat"/>
                <a:ea typeface="Montserrat"/>
                <a:cs typeface="Montserrat"/>
                <a:sym typeface="Montserrat"/>
              </a:rPr>
              <a:t>, 4pm PT / 7pm ET</a:t>
            </a:r>
            <a:endParaRPr sz="1100" b="1" i="0" u="none" strike="noStrike" cap="none">
              <a:solidFill>
                <a:schemeClr val="accent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000"/>
              <a:buFont typeface="Arial"/>
              <a:buNone/>
            </a:pPr>
            <a:endParaRPr sz="700" b="1" i="0" u="none" strike="noStrike" cap="none">
              <a:solidFill>
                <a:schemeClr val="accent4"/>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 sz="700" b="1">
                <a:solidFill>
                  <a:schemeClr val="lt1"/>
                </a:solidFill>
                <a:latin typeface="Montserrat"/>
                <a:ea typeface="Montserrat"/>
                <a:cs typeface="Montserrat"/>
                <a:sym typeface="Montserrat"/>
              </a:rPr>
              <a:t>Blacktinidad crosses boundaries with it’s pressing subject matters and retable conversations. Join our hosts as they dare to ask the questions many wouldn’t. Accompanied by experts in the various</a:t>
            </a:r>
            <a:endParaRPr sz="700" b="1">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 sz="700" b="1">
                <a:solidFill>
                  <a:schemeClr val="lt1"/>
                </a:solidFill>
                <a:latin typeface="Montserrat"/>
                <a:ea typeface="Montserrat"/>
                <a:cs typeface="Montserrat"/>
                <a:sym typeface="Montserrat"/>
              </a:rPr>
              <a:t>subject matters, Blacktinidad offers great insight on Latinidad, Afro-latinx culture and more… Kick it with us on Blacktinidad every week only on LATV.</a:t>
            </a:r>
            <a:endParaRPr sz="700" b="1">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100"/>
              <a:buFont typeface="Arial"/>
              <a:buNone/>
            </a:pPr>
            <a:endParaRPr sz="700" b="1">
              <a:solidFill>
                <a:schemeClr val="lt1"/>
              </a:solidFill>
              <a:latin typeface="Montserrat"/>
              <a:ea typeface="Montserrat"/>
              <a:cs typeface="Montserrat"/>
              <a:sym typeface="Montserrat"/>
            </a:endParaRPr>
          </a:p>
        </p:txBody>
      </p:sp>
      <p:pic>
        <p:nvPicPr>
          <p:cNvPr id="83" name="Google Shape;83;p16" descr="Ic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60374" y="4302843"/>
            <a:ext cx="1223250" cy="559851"/>
          </a:xfrm>
          <a:prstGeom prst="rect">
            <a:avLst/>
          </a:prstGeom>
          <a:noFill/>
          <a:ln>
            <a:noFill/>
          </a:ln>
        </p:spPr>
      </p:pic>
      <p:sp>
        <p:nvSpPr>
          <p:cNvPr id="84" name="Google Shape;84;p16"/>
          <p:cNvSpPr txBox="1"/>
          <p:nvPr/>
        </p:nvSpPr>
        <p:spPr>
          <a:xfrm>
            <a:off x="699150" y="3116352"/>
            <a:ext cx="3093300" cy="149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a:solidFill>
                  <a:schemeClr val="accent4"/>
                </a:solidFill>
                <a:latin typeface="Montserrat"/>
                <a:ea typeface="Montserrat"/>
                <a:cs typeface="Montserrat"/>
                <a:sym typeface="Montserrat"/>
              </a:rPr>
              <a:t>Cultura Shock</a:t>
            </a:r>
            <a:r>
              <a:rPr lang="en" sz="1200" b="1" i="0" u="none" strike="noStrike" cap="none">
                <a:solidFill>
                  <a:schemeClr val="accent4"/>
                </a:solidFill>
                <a:latin typeface="Montserrat"/>
                <a:ea typeface="Montserrat"/>
                <a:cs typeface="Montserrat"/>
                <a:sym typeface="Montserrat"/>
              </a:rPr>
              <a:t>:</a:t>
            </a:r>
            <a:endParaRPr sz="1400" b="0" i="0" u="none" strike="noStrike" cap="none">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 sz="1000" b="1">
                <a:solidFill>
                  <a:schemeClr val="accent4"/>
                </a:solidFill>
                <a:latin typeface="Montserrat"/>
                <a:ea typeface="Montserrat"/>
                <a:cs typeface="Montserrat"/>
                <a:sym typeface="Montserrat"/>
              </a:rPr>
              <a:t>½-Hour Black History Month Special</a:t>
            </a:r>
            <a:endParaRPr sz="1000" b="1" i="0" u="none" strike="noStrike" cap="none">
              <a:solidFill>
                <a:schemeClr val="accent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 sz="1100" b="1">
                <a:solidFill>
                  <a:schemeClr val="accent4"/>
                </a:solidFill>
                <a:latin typeface="Montserrat"/>
                <a:ea typeface="Montserrat"/>
                <a:cs typeface="Montserrat"/>
                <a:sym typeface="Montserrat"/>
              </a:rPr>
              <a:t>Monday, Feb 6</a:t>
            </a:r>
            <a:r>
              <a:rPr lang="en" sz="1100" b="1" i="0" u="none" strike="noStrike" cap="none">
                <a:solidFill>
                  <a:schemeClr val="accent4"/>
                </a:solidFill>
                <a:latin typeface="Montserrat"/>
                <a:ea typeface="Montserrat"/>
                <a:cs typeface="Montserrat"/>
                <a:sym typeface="Montserrat"/>
              </a:rPr>
              <a:t>th, 4pm PT / 7pm ET</a:t>
            </a:r>
            <a:endParaRPr sz="1100" b="1" i="0" u="none" strike="noStrike" cap="none">
              <a:solidFill>
                <a:schemeClr val="accent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900"/>
              <a:buFont typeface="Arial"/>
              <a:buNone/>
            </a:pPr>
            <a:endParaRPr sz="900" b="1">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 sz="800" b="1">
                <a:solidFill>
                  <a:schemeClr val="lt1"/>
                </a:solidFill>
                <a:latin typeface="Montserrat"/>
                <a:ea typeface="Montserrat"/>
                <a:cs typeface="Montserrat"/>
                <a:sym typeface="Montserrat"/>
              </a:rPr>
              <a:t>Cultura Shock focuses on aspects of Latino culture not seen anywhere else.</a:t>
            </a:r>
            <a:endParaRPr sz="800" b="1">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 sz="800" b="1">
                <a:solidFill>
                  <a:schemeClr val="lt1"/>
                </a:solidFill>
                <a:latin typeface="Montserrat"/>
                <a:ea typeface="Montserrat"/>
                <a:cs typeface="Montserrat"/>
                <a:sym typeface="Montserrat"/>
              </a:rPr>
              <a:t>LATV’s Anakaren Lopez brings you an electrifying and refreshing perspective as to what Latino cultura looks like in modern day America.</a:t>
            </a:r>
            <a:endParaRPr sz="800" b="1">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1">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029203"/>
          </a:xfrm>
          <a:prstGeom prst="rect">
            <a:avLst/>
          </a:prstGeom>
          <a:noFill/>
          <a:ln>
            <a:noFill/>
          </a:ln>
        </p:spPr>
      </p:pic>
      <p:sp>
        <p:nvSpPr>
          <p:cNvPr id="90" name="Google Shape;90;p17"/>
          <p:cNvSpPr txBox="1"/>
          <p:nvPr/>
        </p:nvSpPr>
        <p:spPr>
          <a:xfrm>
            <a:off x="751450" y="3121517"/>
            <a:ext cx="3093300" cy="166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accent4"/>
                </a:solidFill>
                <a:latin typeface="Montserrat"/>
                <a:ea typeface="Montserrat"/>
                <a:cs typeface="Montserrat"/>
                <a:sym typeface="Montserrat"/>
              </a:rPr>
              <a:t>The Q Agenda:</a:t>
            </a:r>
            <a:endParaRPr sz="1400" b="0" i="0" u="none" strike="noStrike" cap="none">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 sz="1000" b="1">
                <a:solidFill>
                  <a:schemeClr val="accent4"/>
                </a:solidFill>
                <a:latin typeface="Montserrat"/>
                <a:ea typeface="Montserrat"/>
                <a:cs typeface="Montserrat"/>
                <a:sym typeface="Montserrat"/>
              </a:rPr>
              <a:t>½-Hour Black History Month Special</a:t>
            </a:r>
            <a:endParaRPr sz="1000" b="1" i="0" u="none" strike="noStrike" cap="none">
              <a:solidFill>
                <a:schemeClr val="accent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 sz="1100" b="1">
                <a:solidFill>
                  <a:schemeClr val="accent4"/>
                </a:solidFill>
                <a:latin typeface="Montserrat"/>
                <a:ea typeface="Montserrat"/>
                <a:cs typeface="Montserrat"/>
                <a:sym typeface="Montserrat"/>
              </a:rPr>
              <a:t>Thursday, Feb 16</a:t>
            </a:r>
            <a:r>
              <a:rPr lang="en" sz="1100" b="1" i="0" u="none" strike="noStrike" cap="none">
                <a:solidFill>
                  <a:schemeClr val="accent4"/>
                </a:solidFill>
                <a:latin typeface="Montserrat"/>
                <a:ea typeface="Montserrat"/>
                <a:cs typeface="Montserrat"/>
                <a:sym typeface="Montserrat"/>
              </a:rPr>
              <a:t>th, 4pm PT / 7pm ET</a:t>
            </a:r>
            <a:endParaRPr sz="1100" b="1" i="0" u="none" strike="noStrike" cap="none">
              <a:solidFill>
                <a:schemeClr val="accent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accent4"/>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 sz="800" b="1">
                <a:solidFill>
                  <a:schemeClr val="lt1"/>
                </a:solidFill>
                <a:latin typeface="Montserrat"/>
                <a:ea typeface="Montserrat"/>
                <a:cs typeface="Montserrat"/>
                <a:sym typeface="Montserrat"/>
              </a:rPr>
              <a:t>An LGBTQ series where being brutally honest is an understatement. Enrique, Juliana, Victor and Lianna provide us with honest and funny conversation on news, politics &amp; social trends and Entertainment and how they affect the LGBTQ community and their allies.</a:t>
            </a:r>
            <a:endParaRPr sz="800" b="1">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1">
              <a:solidFill>
                <a:schemeClr val="lt1"/>
              </a:solidFill>
              <a:latin typeface="Montserrat"/>
              <a:ea typeface="Montserrat"/>
              <a:cs typeface="Montserrat"/>
              <a:sym typeface="Montserrat"/>
            </a:endParaRPr>
          </a:p>
        </p:txBody>
      </p:sp>
      <p:pic>
        <p:nvPicPr>
          <p:cNvPr id="91" name="Google Shape;91;p17" descr="Ic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60374" y="4302843"/>
            <a:ext cx="1223250" cy="559851"/>
          </a:xfrm>
          <a:prstGeom prst="rect">
            <a:avLst/>
          </a:prstGeom>
          <a:noFill/>
          <a:ln>
            <a:noFill/>
          </a:ln>
        </p:spPr>
      </p:pic>
      <p:sp>
        <p:nvSpPr>
          <p:cNvPr id="92" name="Google Shape;92;p17"/>
          <p:cNvSpPr txBox="1"/>
          <p:nvPr/>
        </p:nvSpPr>
        <p:spPr>
          <a:xfrm>
            <a:off x="5389775" y="3121517"/>
            <a:ext cx="3183900" cy="1575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a:solidFill>
                  <a:schemeClr val="accent4"/>
                </a:solidFill>
                <a:latin typeface="Montserrat"/>
                <a:ea typeface="Montserrat"/>
                <a:cs typeface="Montserrat"/>
                <a:sym typeface="Montserrat"/>
              </a:rPr>
              <a:t>Shades of Beauty</a:t>
            </a:r>
            <a:r>
              <a:rPr lang="en" sz="1200" b="1" i="0" u="none" strike="noStrike" cap="none">
                <a:solidFill>
                  <a:schemeClr val="accent4"/>
                </a:solidFill>
                <a:latin typeface="Montserrat"/>
                <a:ea typeface="Montserrat"/>
                <a:cs typeface="Montserrat"/>
                <a:sym typeface="Montserrat"/>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000" b="1" i="0" u="none" strike="noStrike" cap="none">
                <a:solidFill>
                  <a:schemeClr val="accent4"/>
                </a:solidFill>
                <a:latin typeface="Montserrat"/>
                <a:ea typeface="Montserrat"/>
                <a:cs typeface="Montserrat"/>
                <a:sym typeface="Montserrat"/>
              </a:rPr>
              <a:t>½-Hour </a:t>
            </a:r>
            <a:r>
              <a:rPr lang="en" sz="1000" b="1">
                <a:solidFill>
                  <a:schemeClr val="accent4"/>
                </a:solidFill>
                <a:latin typeface="Montserrat"/>
                <a:ea typeface="Montserrat"/>
                <a:cs typeface="Montserrat"/>
                <a:sym typeface="Montserrat"/>
              </a:rPr>
              <a:t>Black History Month </a:t>
            </a:r>
            <a:r>
              <a:rPr lang="en" sz="1000" b="1" i="0" u="none" strike="noStrike" cap="none">
                <a:solidFill>
                  <a:schemeClr val="accent4"/>
                </a:solidFill>
                <a:latin typeface="Montserrat"/>
                <a:ea typeface="Montserrat"/>
                <a:cs typeface="Montserrat"/>
                <a:sym typeface="Montserrat"/>
              </a:rPr>
              <a:t>Special</a:t>
            </a:r>
            <a:endParaRPr sz="1000" b="1" i="0" u="none" strike="noStrike" cap="none">
              <a:solidFill>
                <a:schemeClr val="accent4"/>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200"/>
              <a:buFont typeface="Arial"/>
              <a:buNone/>
            </a:pPr>
            <a:r>
              <a:rPr lang="en" sz="1100" b="1">
                <a:solidFill>
                  <a:schemeClr val="accent4"/>
                </a:solidFill>
                <a:latin typeface="Montserrat"/>
                <a:ea typeface="Montserrat"/>
                <a:cs typeface="Montserrat"/>
                <a:sym typeface="Montserrat"/>
              </a:rPr>
              <a:t>Friday, Feb 24</a:t>
            </a:r>
            <a:r>
              <a:rPr lang="en" sz="1100" b="1" i="0" u="none" strike="noStrike" cap="none">
                <a:solidFill>
                  <a:schemeClr val="accent4"/>
                </a:solidFill>
                <a:latin typeface="Montserrat"/>
                <a:ea typeface="Montserrat"/>
                <a:cs typeface="Montserrat"/>
                <a:sym typeface="Montserrat"/>
              </a:rPr>
              <a:t>th, 4:30pm PT / 7:30pm ET</a:t>
            </a:r>
            <a:endParaRPr sz="1100" b="1" i="0" u="none" strike="noStrike" cap="none">
              <a:solidFill>
                <a:schemeClr val="accent4"/>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1100"/>
              <a:buFont typeface="Arial"/>
              <a:buNone/>
            </a:pPr>
            <a:endParaRPr sz="700">
              <a:solidFill>
                <a:schemeClr val="lt1"/>
              </a:solidFill>
              <a:latin typeface="Montserrat SemiBold"/>
              <a:ea typeface="Montserrat SemiBold"/>
              <a:cs typeface="Montserrat SemiBold"/>
              <a:sym typeface="Montserrat SemiBold"/>
            </a:endParaRPr>
          </a:p>
          <a:p>
            <a:pPr marL="0" marR="0" lvl="0" indent="0" algn="l" rtl="0">
              <a:lnSpc>
                <a:spcPct val="115000"/>
              </a:lnSpc>
              <a:spcBef>
                <a:spcPts val="0"/>
              </a:spcBef>
              <a:spcAft>
                <a:spcPts val="0"/>
              </a:spcAft>
              <a:buClr>
                <a:schemeClr val="dk1"/>
              </a:buClr>
              <a:buSzPts val="1100"/>
              <a:buFont typeface="Arial"/>
              <a:buNone/>
            </a:pPr>
            <a:r>
              <a:rPr lang="en" sz="700">
                <a:solidFill>
                  <a:schemeClr val="lt1"/>
                </a:solidFill>
                <a:latin typeface="Montserrat SemiBold"/>
                <a:ea typeface="Montserrat SemiBold"/>
                <a:cs typeface="Montserrat SemiBold"/>
                <a:sym typeface="Montserrat SemiBold"/>
              </a:rPr>
              <a:t>Shades of Beauty centers around Afro-Latina beauty, promises to offer out of the box inspiration as well as practical tips to have you feeling like your best self every day of the week. We touch on subjects that are relatable. We break down the beauty stereotypes that are all too prevalent in our current media landscape. Beauty is not one dimensional. Welcome to Shades of Beauty, where we celebrate all shades all the time. </a:t>
            </a:r>
            <a:endParaRPr sz="9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029203"/>
          </a:xfrm>
          <a:prstGeom prst="rect">
            <a:avLst/>
          </a:prstGeom>
          <a:noFill/>
          <a:ln>
            <a:noFill/>
          </a:ln>
        </p:spPr>
      </p:pic>
      <p:sp>
        <p:nvSpPr>
          <p:cNvPr id="98" name="Google Shape;98;p18"/>
          <p:cNvSpPr txBox="1"/>
          <p:nvPr/>
        </p:nvSpPr>
        <p:spPr>
          <a:xfrm>
            <a:off x="805650" y="1017153"/>
            <a:ext cx="5171700" cy="3986700"/>
          </a:xfrm>
          <a:prstGeom prst="rect">
            <a:avLst/>
          </a:prstGeom>
          <a:noFill/>
          <a:ln>
            <a:noFill/>
          </a:ln>
          <a:effectLst>
            <a:outerShdw blurRad="57150" dist="19050" dir="5400000" algn="bl" rotWithShape="0">
              <a:srgbClr val="000000">
                <a:alpha val="498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300" b="1" u="sng">
                <a:solidFill>
                  <a:srgbClr val="FFFFFF"/>
                </a:solidFill>
                <a:latin typeface="Montserrat"/>
                <a:ea typeface="Montserrat"/>
                <a:cs typeface="Montserrat"/>
                <a:sym typeface="Montserrat"/>
              </a:rPr>
              <a:t>Digital Sponsorship Package deliverables:</a:t>
            </a:r>
            <a:endParaRPr sz="1300" b="1" u="sng">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000"/>
              <a:buFont typeface="Arial"/>
              <a:buNone/>
            </a:pPr>
            <a:endParaRPr sz="1100" b="1">
              <a:solidFill>
                <a:srgbClr val="FFFFFF"/>
              </a:solidFill>
              <a:latin typeface="Montserrat"/>
              <a:ea typeface="Montserrat"/>
              <a:cs typeface="Montserrat"/>
              <a:sym typeface="Montserrat"/>
            </a:endParaRPr>
          </a:p>
          <a:p>
            <a:pPr marL="457200" marR="0" lvl="0" indent="-304800" algn="l" rtl="0">
              <a:lnSpc>
                <a:spcPct val="100000"/>
              </a:lnSpc>
              <a:spcBef>
                <a:spcPts val="0"/>
              </a:spcBef>
              <a:spcAft>
                <a:spcPts val="0"/>
              </a:spcAft>
              <a:buClr>
                <a:schemeClr val="accent2"/>
              </a:buClr>
              <a:buSzPts val="1200"/>
              <a:buFont typeface="Montserrat Black"/>
              <a:buChar char="●"/>
            </a:pPr>
            <a:r>
              <a:rPr lang="en" sz="1200">
                <a:solidFill>
                  <a:schemeClr val="accent2"/>
                </a:solidFill>
                <a:latin typeface="Montserrat Black"/>
                <a:ea typeface="Montserrat Black"/>
                <a:cs typeface="Montserrat Black"/>
                <a:sym typeface="Montserrat Black"/>
              </a:rPr>
              <a:t>Digital Content Sponsorships</a:t>
            </a:r>
            <a:endParaRPr sz="1200">
              <a:solidFill>
                <a:schemeClr val="accent2"/>
              </a:solidFill>
              <a:latin typeface="Montserrat Black"/>
              <a:ea typeface="Montserrat Black"/>
              <a:cs typeface="Montserrat Black"/>
              <a:sym typeface="Montserrat Black"/>
            </a:endParaRPr>
          </a:p>
          <a:p>
            <a:pPr marL="914400" lvl="1" indent="-298450" algn="l" rtl="0">
              <a:spcBef>
                <a:spcPts val="0"/>
              </a:spcBef>
              <a:spcAft>
                <a:spcPts val="0"/>
              </a:spcAft>
              <a:buClr>
                <a:srgbClr val="FFFFFF"/>
              </a:buClr>
              <a:buSzPts val="1100"/>
              <a:buFont typeface="Montserrat"/>
              <a:buChar char="○"/>
            </a:pPr>
            <a:r>
              <a:rPr lang="en" sz="1100" b="1">
                <a:solidFill>
                  <a:schemeClr val="lt1"/>
                </a:solidFill>
                <a:latin typeface="Montserrat"/>
                <a:ea typeface="Montserrat"/>
                <a:cs typeface="Montserrat"/>
                <a:sym typeface="Montserrat"/>
              </a:rPr>
              <a:t>2x custom Black History Month Articles</a:t>
            </a:r>
            <a:r>
              <a:rPr lang="en" sz="1100" b="1">
                <a:solidFill>
                  <a:srgbClr val="FFFF00"/>
                </a:solidFill>
                <a:latin typeface="Montserrat"/>
                <a:ea typeface="Montserrat"/>
                <a:cs typeface="Montserrat"/>
                <a:sym typeface="Montserrat"/>
              </a:rPr>
              <a:t> </a:t>
            </a:r>
            <a:endParaRPr sz="1100" b="1">
              <a:solidFill>
                <a:schemeClr val="lt1"/>
              </a:solidFill>
              <a:latin typeface="Montserrat"/>
              <a:ea typeface="Montserrat"/>
              <a:cs typeface="Montserrat"/>
              <a:sym typeface="Montserrat"/>
            </a:endParaRPr>
          </a:p>
          <a:p>
            <a:pPr marL="914400" lvl="1" indent="-298450" algn="l" rtl="0">
              <a:spcBef>
                <a:spcPts val="0"/>
              </a:spcBef>
              <a:spcAft>
                <a:spcPts val="0"/>
              </a:spcAft>
              <a:buClr>
                <a:srgbClr val="FFFFFF"/>
              </a:buClr>
              <a:buSzPts val="1100"/>
              <a:buFont typeface="Montserrat"/>
              <a:buChar char="○"/>
            </a:pPr>
            <a:r>
              <a:rPr lang="en" sz="1100" b="1">
                <a:solidFill>
                  <a:schemeClr val="lt1"/>
                </a:solidFill>
                <a:latin typeface="Montserrat"/>
                <a:ea typeface="Montserrat"/>
                <a:cs typeface="Montserrat"/>
                <a:sym typeface="Montserrat"/>
              </a:rPr>
              <a:t>Sponsor Black History Month Section on LATV.com (Page takeover, sponsored video hub, sponsored editorial section (on for 5 days)</a:t>
            </a:r>
            <a:endParaRPr sz="1100" b="1">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100" b="1">
              <a:solidFill>
                <a:srgbClr val="FFFFFF"/>
              </a:solidFill>
              <a:latin typeface="Montserrat"/>
              <a:ea typeface="Montserrat"/>
              <a:cs typeface="Montserrat"/>
              <a:sym typeface="Montserrat"/>
            </a:endParaRPr>
          </a:p>
          <a:p>
            <a:pPr marL="457200" marR="0" lvl="0" indent="-304800" algn="l" rtl="0">
              <a:lnSpc>
                <a:spcPct val="100000"/>
              </a:lnSpc>
              <a:spcBef>
                <a:spcPts val="0"/>
              </a:spcBef>
              <a:spcAft>
                <a:spcPts val="0"/>
              </a:spcAft>
              <a:buClr>
                <a:schemeClr val="accent2"/>
              </a:buClr>
              <a:buSzPts val="1200"/>
              <a:buFont typeface="Montserrat Black"/>
              <a:buChar char="●"/>
            </a:pPr>
            <a:r>
              <a:rPr lang="en" sz="1200">
                <a:solidFill>
                  <a:schemeClr val="accent2"/>
                </a:solidFill>
                <a:latin typeface="Montserrat Black"/>
                <a:ea typeface="Montserrat Black"/>
                <a:cs typeface="Montserrat Black"/>
                <a:sym typeface="Montserrat Black"/>
              </a:rPr>
              <a:t>Media (100% endemic Afro Latino audiences)</a:t>
            </a:r>
            <a:endParaRPr sz="1200">
              <a:solidFill>
                <a:schemeClr val="accent2"/>
              </a:solidFill>
              <a:latin typeface="Montserrat Black"/>
              <a:ea typeface="Montserrat Black"/>
              <a:cs typeface="Montserrat Black"/>
              <a:sym typeface="Montserrat Black"/>
            </a:endParaRPr>
          </a:p>
          <a:p>
            <a:pPr marL="914400" lvl="1" indent="-298450" algn="l" rtl="0">
              <a:spcBef>
                <a:spcPts val="0"/>
              </a:spcBef>
              <a:spcAft>
                <a:spcPts val="0"/>
              </a:spcAft>
              <a:buClr>
                <a:srgbClr val="FFFFFF"/>
              </a:buClr>
              <a:buSzPts val="1100"/>
              <a:buFont typeface="Montserrat"/>
              <a:buChar char="○"/>
            </a:pPr>
            <a:r>
              <a:rPr lang="en" sz="1100" b="1">
                <a:solidFill>
                  <a:schemeClr val="lt1"/>
                </a:solidFill>
                <a:latin typeface="Montserrat"/>
                <a:ea typeface="Montserrat"/>
                <a:cs typeface="Montserrat"/>
                <a:sym typeface="Montserrat"/>
              </a:rPr>
              <a:t>Instream Video Impressions served on LATV.com &amp; LATV Digital Network</a:t>
            </a:r>
            <a:endParaRPr sz="1100" b="1">
              <a:solidFill>
                <a:srgbClr val="FFFFFF"/>
              </a:solidFill>
              <a:latin typeface="Montserrat"/>
              <a:ea typeface="Montserrat"/>
              <a:cs typeface="Montserrat"/>
              <a:sym typeface="Montserrat"/>
            </a:endParaRPr>
          </a:p>
          <a:p>
            <a:pPr marL="914400" marR="0" lvl="1" indent="-298450" algn="l" rtl="0">
              <a:lnSpc>
                <a:spcPct val="100000"/>
              </a:lnSpc>
              <a:spcBef>
                <a:spcPts val="0"/>
              </a:spcBef>
              <a:spcAft>
                <a:spcPts val="0"/>
              </a:spcAft>
              <a:buClr>
                <a:srgbClr val="FFFFFF"/>
              </a:buClr>
              <a:buSzPts val="1100"/>
              <a:buFont typeface="Montserrat"/>
              <a:buChar char="○"/>
            </a:pPr>
            <a:r>
              <a:rPr lang="en" sz="1100" b="1">
                <a:solidFill>
                  <a:srgbClr val="FFFFFF"/>
                </a:solidFill>
                <a:latin typeface="Montserrat"/>
                <a:ea typeface="Montserrat"/>
                <a:cs typeface="Montserrat"/>
                <a:sym typeface="Montserrat"/>
              </a:rPr>
              <a:t>OTT/CTV Video Impressions served on LATV+ &amp; LATV OTT/CTV Network</a:t>
            </a:r>
            <a:endParaRPr sz="1100" b="1">
              <a:solidFill>
                <a:srgbClr val="FFFFFF"/>
              </a:solidFill>
              <a:latin typeface="Montserrat"/>
              <a:ea typeface="Montserrat"/>
              <a:cs typeface="Montserrat"/>
              <a:sym typeface="Montserrat"/>
            </a:endParaRPr>
          </a:p>
          <a:p>
            <a:pPr marL="914400" marR="0" lvl="1" indent="-298450" algn="l" rtl="0">
              <a:lnSpc>
                <a:spcPct val="100000"/>
              </a:lnSpc>
              <a:spcBef>
                <a:spcPts val="0"/>
              </a:spcBef>
              <a:spcAft>
                <a:spcPts val="0"/>
              </a:spcAft>
              <a:buClr>
                <a:srgbClr val="FFFFFF"/>
              </a:buClr>
              <a:buSzPts val="1100"/>
              <a:buFont typeface="Montserrat"/>
              <a:buChar char="○"/>
            </a:pPr>
            <a:r>
              <a:rPr lang="en" sz="1100" b="1">
                <a:solidFill>
                  <a:srgbClr val="FFFFFF"/>
                </a:solidFill>
                <a:latin typeface="Montserrat"/>
                <a:ea typeface="Montserrat"/>
                <a:cs typeface="Montserrat"/>
                <a:sym typeface="Montserrat"/>
              </a:rPr>
              <a:t>Display Impressions served on </a:t>
            </a:r>
            <a:r>
              <a:rPr lang="en" sz="1100" b="1">
                <a:solidFill>
                  <a:schemeClr val="lt1"/>
                </a:solidFill>
                <a:latin typeface="Montserrat"/>
                <a:ea typeface="Montserrat"/>
                <a:cs typeface="Montserrat"/>
                <a:sym typeface="Montserrat"/>
              </a:rPr>
              <a:t>LATV.com &amp; LATV Digital Network</a:t>
            </a:r>
            <a:endParaRPr sz="1100" b="1">
              <a:solidFill>
                <a:schemeClr val="lt1"/>
              </a:solidFill>
              <a:latin typeface="Montserrat"/>
              <a:ea typeface="Montserrat"/>
              <a:cs typeface="Montserrat"/>
              <a:sym typeface="Montserrat"/>
            </a:endParaRPr>
          </a:p>
          <a:p>
            <a:pPr marL="914400" marR="0" lvl="1" indent="-298450" algn="l" rtl="0">
              <a:lnSpc>
                <a:spcPct val="100000"/>
              </a:lnSpc>
              <a:spcBef>
                <a:spcPts val="0"/>
              </a:spcBef>
              <a:spcAft>
                <a:spcPts val="0"/>
              </a:spcAft>
              <a:buClr>
                <a:schemeClr val="lt1"/>
              </a:buClr>
              <a:buSzPts val="1100"/>
              <a:buFont typeface="Montserrat"/>
              <a:buChar char="○"/>
            </a:pPr>
            <a:r>
              <a:rPr lang="en" sz="1100" b="1">
                <a:solidFill>
                  <a:schemeClr val="lt1"/>
                </a:solidFill>
                <a:latin typeface="Montserrat"/>
                <a:ea typeface="Montserrat"/>
                <a:cs typeface="Montserrat"/>
                <a:sym typeface="Montserrat"/>
              </a:rPr>
              <a:t>Total Estimated Impressions:  1,500,000</a:t>
            </a:r>
            <a:endParaRPr sz="1100" b="1">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100" b="1">
              <a:solidFill>
                <a:srgbClr val="FFFF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1100" b="1">
                <a:solidFill>
                  <a:srgbClr val="FFFFFF"/>
                </a:solidFill>
                <a:latin typeface="Montserrat"/>
                <a:ea typeface="Montserrat"/>
                <a:cs typeface="Montserrat"/>
                <a:sym typeface="Montserrat"/>
              </a:rPr>
              <a:t>Investment Total: </a:t>
            </a:r>
            <a:endParaRPr sz="1100" b="1">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1100" b="1">
                <a:solidFill>
                  <a:srgbClr val="FFFFFF"/>
                </a:solidFill>
                <a:latin typeface="Montserrat"/>
                <a:ea typeface="Montserrat"/>
                <a:cs typeface="Montserrat"/>
                <a:sym typeface="Montserrat"/>
              </a:rPr>
              <a:t>Starting at $50,000</a:t>
            </a:r>
            <a:endParaRPr sz="1100" b="1">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000" b="1">
              <a:solidFill>
                <a:srgbClr val="FFFFFF"/>
              </a:solidFill>
              <a:latin typeface="Montserrat"/>
              <a:ea typeface="Montserrat"/>
              <a:cs typeface="Montserrat"/>
              <a:sym typeface="Montserrat"/>
            </a:endParaRPr>
          </a:p>
          <a:p>
            <a:pPr marL="0" lvl="0" indent="0" algn="l" rtl="0">
              <a:spcBef>
                <a:spcPts val="0"/>
              </a:spcBef>
              <a:spcAft>
                <a:spcPts val="0"/>
              </a:spcAft>
              <a:buNone/>
            </a:pPr>
            <a:r>
              <a:rPr lang="en" sz="1000" b="1" i="1">
                <a:solidFill>
                  <a:schemeClr val="accent2"/>
                </a:solidFill>
                <a:latin typeface="Montserrat"/>
                <a:ea typeface="Montserrat"/>
                <a:cs typeface="Montserrat"/>
                <a:sym typeface="Montserrat"/>
              </a:rPr>
              <a:t>Limited to 3 Sponsors</a:t>
            </a:r>
            <a:endParaRPr sz="1000" b="1" i="1">
              <a:solidFill>
                <a:schemeClr val="accent2"/>
              </a:solidFill>
              <a:latin typeface="Montserrat"/>
              <a:ea typeface="Montserrat"/>
              <a:cs typeface="Montserrat"/>
              <a:sym typeface="Montserrat"/>
            </a:endParaRPr>
          </a:p>
          <a:p>
            <a:pPr marL="0" lvl="0" indent="0" algn="l" rtl="0">
              <a:spcBef>
                <a:spcPts val="0"/>
              </a:spcBef>
              <a:spcAft>
                <a:spcPts val="0"/>
              </a:spcAft>
              <a:buNone/>
            </a:pPr>
            <a:r>
              <a:rPr lang="en" sz="1000" b="1" i="1">
                <a:solidFill>
                  <a:schemeClr val="accent2"/>
                </a:solidFill>
                <a:latin typeface="Montserrat"/>
                <a:ea typeface="Montserrat"/>
                <a:cs typeface="Montserrat"/>
                <a:sym typeface="Montserrat"/>
              </a:rPr>
              <a:t>Flight Dates: 2/1-2/28</a:t>
            </a:r>
            <a:endParaRPr sz="1000" b="1" i="1">
              <a:solidFill>
                <a:schemeClr val="accent2"/>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000" b="1" i="1">
                <a:solidFill>
                  <a:schemeClr val="accent2"/>
                </a:solidFill>
                <a:latin typeface="Montserrat"/>
                <a:ea typeface="Montserrat"/>
                <a:cs typeface="Montserrat"/>
                <a:sym typeface="Montserrat"/>
              </a:rPr>
              <a:t>Deadline sponsorship January 23rd</a:t>
            </a:r>
            <a:endParaRPr sz="1000" b="1">
              <a:solidFill>
                <a:srgbClr val="FFFFFF"/>
              </a:solidFill>
              <a:latin typeface="Montserrat"/>
              <a:ea typeface="Montserrat"/>
              <a:cs typeface="Montserrat"/>
              <a:sym typeface="Montserrat"/>
            </a:endParaRPr>
          </a:p>
        </p:txBody>
      </p:sp>
      <p:pic>
        <p:nvPicPr>
          <p:cNvPr id="99" name="Google Shape;99;p18" descr="Ic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96124" y="4430889"/>
            <a:ext cx="1223250" cy="559851"/>
          </a:xfrm>
          <a:prstGeom prst="rect">
            <a:avLst/>
          </a:prstGeom>
          <a:noFill/>
          <a:ln>
            <a:noFill/>
          </a:ln>
        </p:spPr>
      </p:pic>
      <p:pic>
        <p:nvPicPr>
          <p:cNvPr id="100" name="Google Shape;100;p18"/>
          <p:cNvPicPr preferRelativeResize="0"/>
          <p:nvPr/>
        </p:nvPicPr>
        <p:blipFill rotWithShape="1">
          <a:blip r:embed="rId5" cstate="email">
            <a:alphaModFix/>
            <a:extLst>
              <a:ext uri="{28A0092B-C50C-407E-A947-70E740481C1C}">
                <a14:useLocalDpi xmlns:a14="http://schemas.microsoft.com/office/drawing/2010/main"/>
              </a:ext>
            </a:extLst>
          </a:blip>
          <a:srcRect t="-284" b="-1269"/>
          <a:stretch/>
        </p:blipFill>
        <p:spPr>
          <a:xfrm rot="233715">
            <a:off x="6034709" y="348046"/>
            <a:ext cx="2139529" cy="434556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029203"/>
          </a:xfrm>
          <a:prstGeom prst="rect">
            <a:avLst/>
          </a:prstGeom>
          <a:noFill/>
          <a:ln>
            <a:noFill/>
          </a:ln>
        </p:spPr>
      </p:pic>
      <p:sp>
        <p:nvSpPr>
          <p:cNvPr id="106" name="Google Shape;106;p19"/>
          <p:cNvSpPr txBox="1"/>
          <p:nvPr/>
        </p:nvSpPr>
        <p:spPr>
          <a:xfrm>
            <a:off x="1001775" y="1085190"/>
            <a:ext cx="7685700" cy="3878700"/>
          </a:xfrm>
          <a:prstGeom prst="rect">
            <a:avLst/>
          </a:prstGeom>
          <a:noFill/>
          <a:ln>
            <a:noFill/>
          </a:ln>
          <a:effectLst>
            <a:outerShdw blurRad="57150" dist="19050" dir="5400000" algn="bl" rotWithShape="0">
              <a:srgbClr val="000000">
                <a:alpha val="498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800" b="1" u="sng">
                <a:solidFill>
                  <a:schemeClr val="lt1"/>
                </a:solidFill>
                <a:latin typeface="Montserrat"/>
                <a:ea typeface="Montserrat"/>
                <a:cs typeface="Montserrat"/>
                <a:sym typeface="Montserrat"/>
              </a:rPr>
              <a:t>Linear Sample Schedule </a:t>
            </a:r>
            <a:endParaRPr sz="1800" b="1" u="sng">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000"/>
              <a:buFont typeface="Arial"/>
              <a:buNone/>
            </a:pPr>
            <a:endParaRPr sz="1300" b="1">
              <a:solidFill>
                <a:srgbClr val="FFFFFF"/>
              </a:solidFill>
              <a:latin typeface="Montserrat"/>
              <a:ea typeface="Montserrat"/>
              <a:cs typeface="Montserrat"/>
              <a:sym typeface="Montserrat"/>
            </a:endParaRPr>
          </a:p>
          <a:p>
            <a:pPr marL="457200" marR="0" lvl="0" indent="-311150" algn="l" rtl="0">
              <a:lnSpc>
                <a:spcPct val="100000"/>
              </a:lnSpc>
              <a:spcBef>
                <a:spcPts val="0"/>
              </a:spcBef>
              <a:spcAft>
                <a:spcPts val="0"/>
              </a:spcAft>
              <a:buClr>
                <a:srgbClr val="FFFFFF"/>
              </a:buClr>
              <a:buSzPts val="1300"/>
              <a:buFont typeface="Montserrat"/>
              <a:buChar char="●"/>
            </a:pPr>
            <a:r>
              <a:rPr lang="en" sz="1300" b="1">
                <a:solidFill>
                  <a:srgbClr val="FFFFFF"/>
                </a:solidFill>
                <a:latin typeface="Montserrat"/>
                <a:ea typeface="Montserrat"/>
                <a:cs typeface="Montserrat"/>
                <a:sym typeface="Montserrat"/>
              </a:rPr>
              <a:t>2x - :30-second unit - ½ hour premiere BHM special of </a:t>
            </a:r>
            <a:r>
              <a:rPr lang="en" sz="1300" b="1">
                <a:solidFill>
                  <a:schemeClr val="accent2"/>
                </a:solidFill>
                <a:latin typeface="Montserrat"/>
                <a:ea typeface="Montserrat"/>
                <a:cs typeface="Montserrat"/>
                <a:sym typeface="Montserrat"/>
              </a:rPr>
              <a:t>Shades of Beauty </a:t>
            </a:r>
            <a:endParaRPr sz="1300" b="1">
              <a:solidFill>
                <a:schemeClr val="accent2"/>
              </a:solidFill>
              <a:latin typeface="Montserrat"/>
              <a:ea typeface="Montserrat"/>
              <a:cs typeface="Montserrat"/>
              <a:sym typeface="Montserrat"/>
            </a:endParaRPr>
          </a:p>
          <a:p>
            <a:pPr marL="914400" marR="0" lvl="1" indent="-311150" algn="l" rtl="0">
              <a:lnSpc>
                <a:spcPct val="100000"/>
              </a:lnSpc>
              <a:spcBef>
                <a:spcPts val="0"/>
              </a:spcBef>
              <a:spcAft>
                <a:spcPts val="0"/>
              </a:spcAft>
              <a:buClr>
                <a:srgbClr val="FFFFFF"/>
              </a:buClr>
              <a:buSzPts val="1300"/>
              <a:buFont typeface="Montserrat"/>
              <a:buChar char="○"/>
            </a:pPr>
            <a:r>
              <a:rPr lang="en" sz="1300" b="1">
                <a:solidFill>
                  <a:srgbClr val="FFFFFF"/>
                </a:solidFill>
                <a:latin typeface="Montserrat"/>
                <a:ea typeface="Montserrat"/>
                <a:cs typeface="Montserrat"/>
                <a:sym typeface="Montserrat"/>
              </a:rPr>
              <a:t>2x in re-airs</a:t>
            </a:r>
            <a:endParaRPr sz="1300" b="1">
              <a:solidFill>
                <a:srgbClr val="FFFFFF"/>
              </a:solidFill>
              <a:latin typeface="Montserrat"/>
              <a:ea typeface="Montserrat"/>
              <a:cs typeface="Montserrat"/>
              <a:sym typeface="Montserrat"/>
            </a:endParaRPr>
          </a:p>
          <a:p>
            <a:pPr marL="457200" marR="0" lvl="0" indent="-311150" algn="l" rtl="0">
              <a:lnSpc>
                <a:spcPct val="100000"/>
              </a:lnSpc>
              <a:spcBef>
                <a:spcPts val="0"/>
              </a:spcBef>
              <a:spcAft>
                <a:spcPts val="0"/>
              </a:spcAft>
              <a:buClr>
                <a:srgbClr val="FFFFFF"/>
              </a:buClr>
              <a:buSzPts val="1300"/>
              <a:buFont typeface="Montserrat"/>
              <a:buChar char="●"/>
            </a:pPr>
            <a:r>
              <a:rPr lang="en" sz="1300" b="1">
                <a:solidFill>
                  <a:srgbClr val="FFFFFF"/>
                </a:solidFill>
                <a:latin typeface="Montserrat"/>
                <a:ea typeface="Montserrat"/>
                <a:cs typeface="Montserrat"/>
                <a:sym typeface="Montserrat"/>
              </a:rPr>
              <a:t>2x - :30-second unit - ½ hour </a:t>
            </a:r>
            <a:r>
              <a:rPr lang="en" sz="1300" b="1">
                <a:solidFill>
                  <a:schemeClr val="lt1"/>
                </a:solidFill>
                <a:latin typeface="Montserrat"/>
                <a:ea typeface="Montserrat"/>
                <a:cs typeface="Montserrat"/>
                <a:sym typeface="Montserrat"/>
              </a:rPr>
              <a:t>premiere BHM special </a:t>
            </a:r>
            <a:r>
              <a:rPr lang="en" sz="1300" b="1">
                <a:solidFill>
                  <a:srgbClr val="FFFFFF"/>
                </a:solidFill>
                <a:latin typeface="Montserrat"/>
                <a:ea typeface="Montserrat"/>
                <a:cs typeface="Montserrat"/>
                <a:sym typeface="Montserrat"/>
              </a:rPr>
              <a:t>of </a:t>
            </a:r>
            <a:r>
              <a:rPr lang="en" sz="1300" b="1">
                <a:solidFill>
                  <a:schemeClr val="accent2"/>
                </a:solidFill>
                <a:latin typeface="Montserrat"/>
                <a:ea typeface="Montserrat"/>
                <a:cs typeface="Montserrat"/>
                <a:sym typeface="Montserrat"/>
              </a:rPr>
              <a:t>Blacktinidad</a:t>
            </a:r>
            <a:endParaRPr sz="1300" b="1">
              <a:solidFill>
                <a:schemeClr val="accent2"/>
              </a:solidFill>
              <a:latin typeface="Montserrat"/>
              <a:ea typeface="Montserrat"/>
              <a:cs typeface="Montserrat"/>
              <a:sym typeface="Montserrat"/>
            </a:endParaRPr>
          </a:p>
          <a:p>
            <a:pPr marL="914400" marR="0" lvl="1" indent="-311150" algn="l" rtl="0">
              <a:lnSpc>
                <a:spcPct val="100000"/>
              </a:lnSpc>
              <a:spcBef>
                <a:spcPts val="0"/>
              </a:spcBef>
              <a:spcAft>
                <a:spcPts val="0"/>
              </a:spcAft>
              <a:buClr>
                <a:srgbClr val="FFFFFF"/>
              </a:buClr>
              <a:buSzPts val="1300"/>
              <a:buFont typeface="Montserrat"/>
              <a:buChar char="○"/>
            </a:pPr>
            <a:r>
              <a:rPr lang="en" sz="1300" b="1">
                <a:solidFill>
                  <a:schemeClr val="lt1"/>
                </a:solidFill>
                <a:latin typeface="Montserrat"/>
                <a:ea typeface="Montserrat"/>
                <a:cs typeface="Montserrat"/>
                <a:sym typeface="Montserrat"/>
              </a:rPr>
              <a:t>2x in re-airs</a:t>
            </a:r>
            <a:endParaRPr sz="1300" b="1">
              <a:solidFill>
                <a:srgbClr val="FFFFFF"/>
              </a:solidFill>
              <a:latin typeface="Montserrat"/>
              <a:ea typeface="Montserrat"/>
              <a:cs typeface="Montserrat"/>
              <a:sym typeface="Montserrat"/>
            </a:endParaRPr>
          </a:p>
          <a:p>
            <a:pPr marL="457200" lvl="0" indent="-311150" algn="l" rtl="0">
              <a:spcBef>
                <a:spcPts val="0"/>
              </a:spcBef>
              <a:spcAft>
                <a:spcPts val="0"/>
              </a:spcAft>
              <a:buClr>
                <a:srgbClr val="FFFFFF"/>
              </a:buClr>
              <a:buSzPts val="1300"/>
              <a:buFont typeface="Montserrat"/>
              <a:buChar char="●"/>
            </a:pPr>
            <a:r>
              <a:rPr lang="en" sz="1300" b="1">
                <a:solidFill>
                  <a:schemeClr val="lt1"/>
                </a:solidFill>
                <a:latin typeface="Montserrat"/>
                <a:ea typeface="Montserrat"/>
                <a:cs typeface="Montserrat"/>
                <a:sym typeface="Montserrat"/>
              </a:rPr>
              <a:t>2x - :30-second unit- ½ hour premiere BHM special of </a:t>
            </a:r>
            <a:r>
              <a:rPr lang="en" sz="1300" b="1">
                <a:solidFill>
                  <a:schemeClr val="accent2"/>
                </a:solidFill>
                <a:latin typeface="Montserrat"/>
                <a:ea typeface="Montserrat"/>
                <a:cs typeface="Montserrat"/>
                <a:sym typeface="Montserrat"/>
              </a:rPr>
              <a:t>The Q Agenda</a:t>
            </a:r>
            <a:endParaRPr sz="1300" b="1">
              <a:solidFill>
                <a:schemeClr val="accent2"/>
              </a:solidFill>
              <a:latin typeface="Montserrat"/>
              <a:ea typeface="Montserrat"/>
              <a:cs typeface="Montserrat"/>
              <a:sym typeface="Montserrat"/>
            </a:endParaRPr>
          </a:p>
          <a:p>
            <a:pPr marL="914400" lvl="1" indent="-311150" algn="l" rtl="0">
              <a:spcBef>
                <a:spcPts val="0"/>
              </a:spcBef>
              <a:spcAft>
                <a:spcPts val="0"/>
              </a:spcAft>
              <a:buClr>
                <a:srgbClr val="FFFFFF"/>
              </a:buClr>
              <a:buSzPts val="1300"/>
              <a:buFont typeface="Montserrat"/>
              <a:buChar char="○"/>
            </a:pPr>
            <a:r>
              <a:rPr lang="en" sz="1300" b="1">
                <a:solidFill>
                  <a:schemeClr val="lt1"/>
                </a:solidFill>
                <a:latin typeface="Montserrat"/>
                <a:ea typeface="Montserrat"/>
                <a:cs typeface="Montserrat"/>
                <a:sym typeface="Montserrat"/>
              </a:rPr>
              <a:t>2x in re-airs</a:t>
            </a:r>
            <a:endParaRPr sz="1300" b="1">
              <a:solidFill>
                <a:schemeClr val="lt1"/>
              </a:solidFill>
              <a:latin typeface="Montserrat"/>
              <a:ea typeface="Montserrat"/>
              <a:cs typeface="Montserrat"/>
              <a:sym typeface="Montserrat"/>
            </a:endParaRPr>
          </a:p>
          <a:p>
            <a:pPr marL="457200" lvl="0" indent="-311150" algn="l" rtl="0">
              <a:spcBef>
                <a:spcPts val="0"/>
              </a:spcBef>
              <a:spcAft>
                <a:spcPts val="0"/>
              </a:spcAft>
              <a:buClr>
                <a:schemeClr val="lt1"/>
              </a:buClr>
              <a:buSzPts val="1300"/>
              <a:buFont typeface="Montserrat"/>
              <a:buChar char="●"/>
            </a:pPr>
            <a:r>
              <a:rPr lang="en" sz="1300" b="1">
                <a:solidFill>
                  <a:schemeClr val="lt1"/>
                </a:solidFill>
                <a:latin typeface="Montserrat"/>
                <a:ea typeface="Montserrat"/>
                <a:cs typeface="Montserrat"/>
                <a:sym typeface="Montserrat"/>
              </a:rPr>
              <a:t>2x - :30-second unit- ½ hour premiere BHM special of </a:t>
            </a:r>
            <a:r>
              <a:rPr lang="en" sz="1300" b="1">
                <a:solidFill>
                  <a:schemeClr val="accent2"/>
                </a:solidFill>
                <a:latin typeface="Montserrat"/>
                <a:ea typeface="Montserrat"/>
                <a:cs typeface="Montserrat"/>
                <a:sym typeface="Montserrat"/>
              </a:rPr>
              <a:t>Cultura Shock</a:t>
            </a:r>
            <a:endParaRPr sz="1300" b="1">
              <a:solidFill>
                <a:schemeClr val="accent2"/>
              </a:solidFill>
              <a:latin typeface="Montserrat"/>
              <a:ea typeface="Montserrat"/>
              <a:cs typeface="Montserrat"/>
              <a:sym typeface="Montserrat"/>
            </a:endParaRPr>
          </a:p>
          <a:p>
            <a:pPr marL="914400" lvl="1" indent="-311150" algn="l" rtl="0">
              <a:spcBef>
                <a:spcPts val="0"/>
              </a:spcBef>
              <a:spcAft>
                <a:spcPts val="0"/>
              </a:spcAft>
              <a:buClr>
                <a:schemeClr val="lt1"/>
              </a:buClr>
              <a:buSzPts val="1300"/>
              <a:buFont typeface="Montserrat"/>
              <a:buChar char="○"/>
            </a:pPr>
            <a:r>
              <a:rPr lang="en" sz="1300" b="1">
                <a:solidFill>
                  <a:schemeClr val="lt1"/>
                </a:solidFill>
                <a:latin typeface="Montserrat"/>
                <a:ea typeface="Montserrat"/>
                <a:cs typeface="Montserrat"/>
                <a:sym typeface="Montserrat"/>
              </a:rPr>
              <a:t>2x in re-airs</a:t>
            </a:r>
            <a:endParaRPr sz="1300" b="1">
              <a:solidFill>
                <a:schemeClr val="lt1"/>
              </a:solidFill>
              <a:latin typeface="Montserrat"/>
              <a:ea typeface="Montserrat"/>
              <a:cs typeface="Montserrat"/>
              <a:sym typeface="Montserrat"/>
            </a:endParaRPr>
          </a:p>
          <a:p>
            <a:pPr marL="457200" lvl="0" indent="-311150" algn="l" rtl="0">
              <a:spcBef>
                <a:spcPts val="0"/>
              </a:spcBef>
              <a:spcAft>
                <a:spcPts val="0"/>
              </a:spcAft>
              <a:buClr>
                <a:schemeClr val="lt1"/>
              </a:buClr>
              <a:buSzPts val="1300"/>
              <a:buFont typeface="Montserrat"/>
              <a:buChar char="●"/>
            </a:pPr>
            <a:r>
              <a:rPr lang="en" sz="1300" b="1">
                <a:solidFill>
                  <a:schemeClr val="lt1"/>
                </a:solidFill>
                <a:latin typeface="Montserrat"/>
                <a:ea typeface="Montserrat"/>
                <a:cs typeface="Montserrat"/>
                <a:sym typeface="Montserrat"/>
              </a:rPr>
              <a:t>1x  - :05 sec Billboards and :10 sec lower third per episode</a:t>
            </a:r>
            <a:endParaRPr sz="1300" b="1">
              <a:solidFill>
                <a:schemeClr val="lt1"/>
              </a:solidFill>
              <a:latin typeface="Montserrat"/>
              <a:ea typeface="Montserrat"/>
              <a:cs typeface="Montserrat"/>
              <a:sym typeface="Montserrat"/>
            </a:endParaRPr>
          </a:p>
          <a:p>
            <a:pPr marL="457200" lvl="0" indent="0" algn="l" rtl="0">
              <a:spcBef>
                <a:spcPts val="0"/>
              </a:spcBef>
              <a:spcAft>
                <a:spcPts val="0"/>
              </a:spcAft>
              <a:buNone/>
            </a:pPr>
            <a:endParaRPr sz="13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300" b="1">
                <a:solidFill>
                  <a:schemeClr val="lt1"/>
                </a:solidFill>
                <a:latin typeface="Montserrat"/>
                <a:ea typeface="Montserrat"/>
                <a:cs typeface="Montserrat"/>
                <a:sym typeface="Montserrat"/>
              </a:rPr>
              <a:t>Total 16 spots; 4 billboards/lower thirds in Black History Month specials</a:t>
            </a:r>
            <a:endParaRPr sz="1300" b="1">
              <a:solidFill>
                <a:schemeClr val="lt1"/>
              </a:solidFill>
              <a:latin typeface="Montserrat"/>
              <a:ea typeface="Montserrat"/>
              <a:cs typeface="Montserrat"/>
              <a:sym typeface="Montserrat"/>
            </a:endParaRPr>
          </a:p>
          <a:p>
            <a:pPr marL="0" lvl="0" indent="0" algn="l" rtl="0">
              <a:spcBef>
                <a:spcPts val="0"/>
              </a:spcBef>
              <a:spcAft>
                <a:spcPts val="0"/>
              </a:spcAft>
              <a:buNone/>
            </a:pPr>
            <a:endParaRPr sz="1300" b="1">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1300" b="1">
                <a:solidFill>
                  <a:srgbClr val="FFFFFF"/>
                </a:solidFill>
                <a:latin typeface="Montserrat"/>
                <a:ea typeface="Montserrat"/>
                <a:cs typeface="Montserrat"/>
                <a:sym typeface="Montserrat"/>
              </a:rPr>
              <a:t>Investment Total: $25,000</a:t>
            </a:r>
            <a:endParaRPr sz="1200" b="1">
              <a:solidFill>
                <a:schemeClr val="lt1"/>
              </a:solidFill>
              <a:latin typeface="Montserrat"/>
              <a:ea typeface="Montserrat"/>
              <a:cs typeface="Montserrat"/>
              <a:sym typeface="Montserrat"/>
            </a:endParaRPr>
          </a:p>
          <a:p>
            <a:pPr marL="0" lvl="0" indent="0" algn="l" rtl="0">
              <a:spcBef>
                <a:spcPts val="0"/>
              </a:spcBef>
              <a:spcAft>
                <a:spcPts val="0"/>
              </a:spcAft>
              <a:buNone/>
            </a:pPr>
            <a:endParaRPr sz="900" b="1" i="1">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900" b="1" i="1">
                <a:solidFill>
                  <a:schemeClr val="accent2"/>
                </a:solidFill>
                <a:latin typeface="Montserrat"/>
                <a:ea typeface="Montserrat"/>
                <a:cs typeface="Montserrat"/>
                <a:sym typeface="Montserrat"/>
              </a:rPr>
              <a:t>Limited to 3 Sponsors</a:t>
            </a:r>
            <a:endParaRPr sz="900" b="1" i="1">
              <a:solidFill>
                <a:schemeClr val="accent2"/>
              </a:solidFill>
              <a:latin typeface="Montserrat"/>
              <a:ea typeface="Montserrat"/>
              <a:cs typeface="Montserrat"/>
              <a:sym typeface="Montserrat"/>
            </a:endParaRPr>
          </a:p>
          <a:p>
            <a:pPr marL="0" lvl="0" indent="0" algn="l" rtl="0">
              <a:spcBef>
                <a:spcPts val="0"/>
              </a:spcBef>
              <a:spcAft>
                <a:spcPts val="0"/>
              </a:spcAft>
              <a:buNone/>
            </a:pPr>
            <a:r>
              <a:rPr lang="en" sz="900" b="1" i="1">
                <a:solidFill>
                  <a:schemeClr val="accent2"/>
                </a:solidFill>
                <a:latin typeface="Montserrat"/>
                <a:ea typeface="Montserrat"/>
                <a:cs typeface="Montserrat"/>
                <a:sym typeface="Montserrat"/>
              </a:rPr>
              <a:t>Deadline to celebrate Black History Month with LATV is January 23rd</a:t>
            </a:r>
            <a:endParaRPr sz="900" b="1" i="1">
              <a:solidFill>
                <a:schemeClr val="accent2"/>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900" b="1" i="1">
                <a:solidFill>
                  <a:schemeClr val="accent2"/>
                </a:solidFill>
                <a:latin typeface="Montserrat"/>
                <a:ea typeface="Montserrat"/>
                <a:cs typeface="Montserrat"/>
                <a:sym typeface="Montserrat"/>
              </a:rPr>
              <a:t>Flight Dates: 2/1-2/28</a:t>
            </a:r>
            <a:endParaRPr sz="1100" b="1">
              <a:solidFill>
                <a:srgbClr val="FFFFF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000"/>
              <a:buFont typeface="Arial"/>
              <a:buNone/>
            </a:pPr>
            <a:endParaRPr sz="1000" b="1">
              <a:solidFill>
                <a:srgbClr val="FFFFFF"/>
              </a:solidFill>
              <a:latin typeface="Montserrat"/>
              <a:ea typeface="Montserrat"/>
              <a:cs typeface="Montserrat"/>
              <a:sym typeface="Montserrat"/>
            </a:endParaRPr>
          </a:p>
        </p:txBody>
      </p:sp>
      <p:pic>
        <p:nvPicPr>
          <p:cNvPr id="107" name="Google Shape;107;p19" descr="Ic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51974" y="4271829"/>
            <a:ext cx="1223250" cy="559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105402"/>
          </a:xfrm>
          <a:prstGeom prst="rect">
            <a:avLst/>
          </a:prstGeom>
          <a:noFill/>
          <a:ln>
            <a:noFill/>
          </a:ln>
        </p:spPr>
      </p:pic>
      <p:sp>
        <p:nvSpPr>
          <p:cNvPr id="113" name="Google Shape;113;p20"/>
          <p:cNvSpPr txBox="1"/>
          <p:nvPr/>
        </p:nvSpPr>
        <p:spPr>
          <a:xfrm>
            <a:off x="669325" y="3411281"/>
            <a:ext cx="5583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b="1">
                <a:solidFill>
                  <a:srgbClr val="F3F3F3"/>
                </a:solidFill>
                <a:latin typeface="Montserrat"/>
                <a:ea typeface="Montserrat"/>
                <a:cs typeface="Montserrat"/>
                <a:sym typeface="Montserrat"/>
              </a:rPr>
              <a:t>Women’s History Month</a:t>
            </a:r>
            <a:r>
              <a:rPr lang="en" sz="1300" b="1">
                <a:solidFill>
                  <a:srgbClr val="F3F3F3"/>
                </a:solidFill>
                <a:latin typeface="Montserrat"/>
                <a:ea typeface="Montserrat"/>
                <a:cs typeface="Montserrat"/>
                <a:sym typeface="Montserrat"/>
              </a:rPr>
              <a:t> is an annual declared month that highlights the contributions of women to events in history and society. </a:t>
            </a:r>
            <a:r>
              <a:rPr lang="en" b="1">
                <a:solidFill>
                  <a:srgbClr val="F3F3F3"/>
                </a:solidFill>
                <a:latin typeface="Montserrat"/>
                <a:ea typeface="Montserrat"/>
                <a:cs typeface="Montserrat"/>
                <a:sym typeface="Montserrat"/>
              </a:rPr>
              <a:t>LATV </a:t>
            </a:r>
            <a:r>
              <a:rPr lang="en" sz="1300" b="1">
                <a:solidFill>
                  <a:srgbClr val="F3F3F3"/>
                </a:solidFill>
                <a:latin typeface="Montserrat"/>
                <a:ea typeface="Montserrat"/>
                <a:cs typeface="Montserrat"/>
                <a:sym typeface="Montserrat"/>
              </a:rPr>
              <a:t>will be celebrating Latinas, their contributions and legacy throughout the month. S</a:t>
            </a:r>
            <a:r>
              <a:rPr lang="en" sz="1300" b="1" i="0" u="none" strike="noStrike" cap="none">
                <a:solidFill>
                  <a:srgbClr val="F3F3F3"/>
                </a:solidFill>
                <a:latin typeface="Montserrat"/>
                <a:ea typeface="Montserrat"/>
                <a:cs typeface="Montserrat"/>
                <a:sym typeface="Montserrat"/>
              </a:rPr>
              <a:t>pecial </a:t>
            </a:r>
            <a:r>
              <a:rPr lang="en" sz="1300" b="1">
                <a:solidFill>
                  <a:srgbClr val="F3F3F3"/>
                </a:solidFill>
                <a:latin typeface="Montserrat"/>
                <a:ea typeface="Montserrat"/>
                <a:cs typeface="Montserrat"/>
                <a:sym typeface="Montserrat"/>
              </a:rPr>
              <a:t>c</a:t>
            </a:r>
            <a:r>
              <a:rPr lang="en" sz="1300" b="1" i="0" u="none" strike="noStrike" cap="none">
                <a:solidFill>
                  <a:srgbClr val="F3F3F3"/>
                </a:solidFill>
                <a:latin typeface="Montserrat"/>
                <a:ea typeface="Montserrat"/>
                <a:cs typeface="Montserrat"/>
                <a:sym typeface="Montserrat"/>
              </a:rPr>
              <a:t>ontent across these shows will focus on empowerment, education and celebration</a:t>
            </a:r>
            <a:r>
              <a:rPr lang="en" sz="1300" b="1">
                <a:solidFill>
                  <a:srgbClr val="F3F3F3"/>
                </a:solidFill>
                <a:latin typeface="Montserrat"/>
                <a:ea typeface="Montserrat"/>
                <a:cs typeface="Montserrat"/>
                <a:sym typeface="Montserrat"/>
              </a:rPr>
              <a:t>.</a:t>
            </a:r>
            <a:endParaRPr sz="900" b="1" i="0" u="none" strike="noStrike" cap="none">
              <a:solidFill>
                <a:srgbClr val="F3F3F3"/>
              </a:solidFill>
              <a:latin typeface="Montserrat"/>
              <a:ea typeface="Montserrat"/>
              <a:cs typeface="Montserrat"/>
              <a:sym typeface="Montserrat"/>
            </a:endParaRPr>
          </a:p>
        </p:txBody>
      </p:sp>
      <p:pic>
        <p:nvPicPr>
          <p:cNvPr id="114" name="Google Shape;114;p20" descr="Ic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82375" y="717980"/>
            <a:ext cx="877600" cy="401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3" cy="5029203"/>
          </a:xfrm>
          <a:prstGeom prst="rect">
            <a:avLst/>
          </a:prstGeom>
          <a:noFill/>
          <a:ln>
            <a:noFill/>
          </a:ln>
        </p:spPr>
      </p:pic>
      <p:sp>
        <p:nvSpPr>
          <p:cNvPr id="120" name="Google Shape;120;p21"/>
          <p:cNvSpPr txBox="1"/>
          <p:nvPr/>
        </p:nvSpPr>
        <p:spPr>
          <a:xfrm>
            <a:off x="553100" y="2364009"/>
            <a:ext cx="2343300" cy="198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300" b="1" u="sng">
                <a:solidFill>
                  <a:srgbClr val="CC4125"/>
                </a:solidFill>
                <a:latin typeface="Montserrat"/>
                <a:ea typeface="Montserrat"/>
                <a:cs typeface="Montserrat"/>
                <a:sym typeface="Montserrat"/>
              </a:rPr>
              <a:t>Pinkafe:</a:t>
            </a:r>
            <a:endParaRPr sz="1300" b="0" i="0" u="sng" strike="noStrike" cap="none">
              <a:solidFill>
                <a:srgbClr val="CC412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000" b="1">
                <a:solidFill>
                  <a:srgbClr val="CC4125"/>
                </a:solidFill>
                <a:latin typeface="Montserrat"/>
                <a:ea typeface="Montserrat"/>
                <a:cs typeface="Montserrat"/>
                <a:sym typeface="Montserrat"/>
              </a:rPr>
              <a:t>Tuesday, March 7th</a:t>
            </a:r>
            <a:r>
              <a:rPr lang="en" sz="1000" b="1" i="0" u="none" strike="noStrike" cap="none">
                <a:solidFill>
                  <a:srgbClr val="CC4125"/>
                </a:solidFill>
                <a:latin typeface="Montserrat"/>
                <a:ea typeface="Montserrat"/>
                <a:cs typeface="Montserrat"/>
                <a:sym typeface="Montserrat"/>
              </a:rPr>
              <a:t>, </a:t>
            </a:r>
            <a:endParaRPr sz="1000" b="1" i="0" u="none" strike="noStrike" cap="none">
              <a:solidFill>
                <a:srgbClr val="CC4125"/>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 sz="1000" b="1" i="0" u="none" strike="noStrike" cap="none">
                <a:solidFill>
                  <a:srgbClr val="CC4125"/>
                </a:solidFill>
                <a:latin typeface="Montserrat"/>
                <a:ea typeface="Montserrat"/>
                <a:cs typeface="Montserrat"/>
                <a:sym typeface="Montserrat"/>
              </a:rPr>
              <a:t>4pm PT / 7pm ET</a:t>
            </a:r>
            <a:endParaRPr sz="1000" b="1" i="0" u="none" strike="noStrike" cap="none">
              <a:solidFill>
                <a:srgbClr val="CC4125"/>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900"/>
              <a:buFont typeface="Arial"/>
              <a:buNone/>
            </a:pPr>
            <a:endParaRPr sz="10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 sz="1000" b="1">
                <a:solidFill>
                  <a:schemeClr val="lt1"/>
                </a:solidFill>
                <a:latin typeface="Montserrat"/>
                <a:ea typeface="Montserrat"/>
                <a:cs typeface="Montserrat"/>
                <a:sym typeface="Montserrat"/>
              </a:rPr>
              <a:t>Pinkafe is a weekly series of fun conversations that explore the personal &amp; professional experiences of powerful women, including entrepreneurs who created their business by expanding their side hustle.</a:t>
            </a:r>
            <a:endParaRPr sz="900" b="1" i="0" u="none" strike="noStrike" cap="none">
              <a:solidFill>
                <a:schemeClr val="lt1"/>
              </a:solidFill>
              <a:latin typeface="Montserrat"/>
              <a:ea typeface="Montserrat"/>
              <a:cs typeface="Montserrat"/>
              <a:sym typeface="Montserrat"/>
            </a:endParaRPr>
          </a:p>
        </p:txBody>
      </p:sp>
      <p:pic>
        <p:nvPicPr>
          <p:cNvPr id="121" name="Google Shape;121;p21" descr="Ic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07625" y="422208"/>
            <a:ext cx="948600" cy="434150"/>
          </a:xfrm>
          <a:prstGeom prst="rect">
            <a:avLst/>
          </a:prstGeom>
          <a:noFill/>
          <a:ln>
            <a:noFill/>
          </a:ln>
        </p:spPr>
      </p:pic>
      <p:pic>
        <p:nvPicPr>
          <p:cNvPr id="122" name="Google Shape;122;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7988" y="600594"/>
            <a:ext cx="2213524" cy="1763411"/>
          </a:xfrm>
          <a:prstGeom prst="rect">
            <a:avLst/>
          </a:prstGeom>
          <a:noFill/>
          <a:ln>
            <a:noFill/>
          </a:ln>
        </p:spPr>
      </p:pic>
      <p:sp>
        <p:nvSpPr>
          <p:cNvPr id="123" name="Google Shape;123;p21"/>
          <p:cNvSpPr txBox="1"/>
          <p:nvPr/>
        </p:nvSpPr>
        <p:spPr>
          <a:xfrm>
            <a:off x="2910850" y="2364009"/>
            <a:ext cx="2343300" cy="215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u="sng">
                <a:solidFill>
                  <a:srgbClr val="CC4125"/>
                </a:solidFill>
                <a:latin typeface="Montserrat"/>
                <a:ea typeface="Montserrat"/>
                <a:cs typeface="Montserrat"/>
                <a:sym typeface="Montserrat"/>
              </a:rPr>
              <a:t>Get it Girl:</a:t>
            </a:r>
            <a:endParaRPr sz="1200" b="0" i="0" u="sng" strike="noStrike" cap="none">
              <a:solidFill>
                <a:srgbClr val="CC4125"/>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 sz="1000" b="1">
                <a:solidFill>
                  <a:srgbClr val="CC4125"/>
                </a:solidFill>
                <a:latin typeface="Montserrat"/>
                <a:ea typeface="Montserrat"/>
                <a:cs typeface="Montserrat"/>
                <a:sym typeface="Montserrat"/>
              </a:rPr>
              <a:t>Wednesday, March 15th, </a:t>
            </a:r>
            <a:endParaRPr sz="1000" b="1">
              <a:solidFill>
                <a:srgbClr val="CC4125"/>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200"/>
              <a:buFont typeface="Arial"/>
              <a:buNone/>
            </a:pPr>
            <a:r>
              <a:rPr lang="en" sz="1000" b="1" i="0" u="none" strike="noStrike" cap="none">
                <a:solidFill>
                  <a:srgbClr val="CC4125"/>
                </a:solidFill>
                <a:latin typeface="Montserrat"/>
                <a:ea typeface="Montserrat"/>
                <a:cs typeface="Montserrat"/>
                <a:sym typeface="Montserrat"/>
              </a:rPr>
              <a:t>4:30pm PT / 7:30pm ET</a:t>
            </a:r>
            <a:endParaRPr sz="1000" b="1" i="0" u="none" strike="noStrike" cap="none">
              <a:solidFill>
                <a:srgbClr val="CC4125"/>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1100"/>
              <a:buFont typeface="Arial"/>
              <a:buNone/>
            </a:pPr>
            <a:endParaRPr sz="1000" b="0" i="0" u="none" strike="noStrike" cap="none">
              <a:solidFill>
                <a:schemeClr val="lt1"/>
              </a:solidFill>
              <a:latin typeface="Montserrat SemiBold"/>
              <a:ea typeface="Montserrat SemiBold"/>
              <a:cs typeface="Montserrat SemiBold"/>
              <a:sym typeface="Montserrat SemiBold"/>
            </a:endParaRPr>
          </a:p>
          <a:p>
            <a:pPr marL="0" marR="0" lvl="0" indent="0" algn="l" rtl="0">
              <a:lnSpc>
                <a:spcPct val="115000"/>
              </a:lnSpc>
              <a:spcBef>
                <a:spcPts val="0"/>
              </a:spcBef>
              <a:spcAft>
                <a:spcPts val="0"/>
              </a:spcAft>
              <a:buClr>
                <a:schemeClr val="dk1"/>
              </a:buClr>
              <a:buSzPts val="1100"/>
              <a:buFont typeface="Arial"/>
              <a:buNone/>
            </a:pPr>
            <a:r>
              <a:rPr lang="en" sz="1000" b="1">
                <a:solidFill>
                  <a:schemeClr val="lt1"/>
                </a:solidFill>
                <a:latin typeface="Montserrat"/>
                <a:ea typeface="Montserrat"/>
                <a:cs typeface="Montserrat"/>
                <a:sym typeface="Montserrat"/>
              </a:rPr>
              <a:t>This ia a progressive all-female, all-millennial talk show,  featuring compelling guests and candid discussions on trending topics, personal experiences, and relationships. Get it Girl represents the new wave of female empowerment.</a:t>
            </a:r>
            <a:endParaRPr sz="1000" b="1">
              <a:solidFill>
                <a:schemeClr val="lt1"/>
              </a:solidFill>
              <a:latin typeface="Montserrat"/>
              <a:ea typeface="Montserrat"/>
              <a:cs typeface="Montserrat"/>
              <a:sym typeface="Montserrat"/>
            </a:endParaRPr>
          </a:p>
        </p:txBody>
      </p:sp>
      <p:pic>
        <p:nvPicPr>
          <p:cNvPr id="124" name="Google Shape;124;p2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910850" y="289843"/>
            <a:ext cx="2166300" cy="2166300"/>
          </a:xfrm>
          <a:prstGeom prst="rect">
            <a:avLst/>
          </a:prstGeom>
          <a:noFill/>
          <a:ln>
            <a:noFill/>
          </a:ln>
        </p:spPr>
      </p:pic>
      <p:sp>
        <p:nvSpPr>
          <p:cNvPr id="125" name="Google Shape;125;p21"/>
          <p:cNvSpPr txBox="1"/>
          <p:nvPr/>
        </p:nvSpPr>
        <p:spPr>
          <a:xfrm>
            <a:off x="5406625" y="1857733"/>
            <a:ext cx="3314100" cy="217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300" b="1" i="0" u="sng" strike="noStrike" cap="none">
                <a:solidFill>
                  <a:srgbClr val="CC4125"/>
                </a:solidFill>
                <a:latin typeface="Montserrat"/>
                <a:ea typeface="Montserrat"/>
                <a:cs typeface="Montserrat"/>
                <a:sym typeface="Montserrat"/>
              </a:rPr>
              <a:t>Shades of Beauty:</a:t>
            </a:r>
            <a:endParaRPr sz="1300" b="0" i="0" u="sng" strike="noStrike" cap="none">
              <a:solidFill>
                <a:srgbClr val="CC412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000" b="1" i="0" u="none" strike="noStrike" cap="none">
                <a:solidFill>
                  <a:srgbClr val="CC4125"/>
                </a:solidFill>
                <a:latin typeface="Montserrat"/>
                <a:ea typeface="Montserrat"/>
                <a:cs typeface="Montserrat"/>
                <a:sym typeface="Montserrat"/>
              </a:rPr>
              <a:t>Friday, </a:t>
            </a:r>
            <a:r>
              <a:rPr lang="en" sz="1000" b="1">
                <a:solidFill>
                  <a:srgbClr val="CC4125"/>
                </a:solidFill>
                <a:latin typeface="Montserrat"/>
                <a:ea typeface="Montserrat"/>
                <a:cs typeface="Montserrat"/>
                <a:sym typeface="Montserrat"/>
              </a:rPr>
              <a:t>March 17th</a:t>
            </a:r>
            <a:r>
              <a:rPr lang="en" sz="1000" b="1" i="0" u="none" strike="noStrike" cap="none">
                <a:solidFill>
                  <a:srgbClr val="CC4125"/>
                </a:solidFill>
                <a:latin typeface="Montserrat"/>
                <a:ea typeface="Montserrat"/>
                <a:cs typeface="Montserrat"/>
                <a:sym typeface="Montserrat"/>
              </a:rPr>
              <a:t>, </a:t>
            </a:r>
            <a:endParaRPr sz="1000" b="1" i="0" u="none" strike="noStrike" cap="none">
              <a:solidFill>
                <a:srgbClr val="CC4125"/>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 sz="1000" b="1" i="0" u="none" strike="noStrike" cap="none">
                <a:solidFill>
                  <a:srgbClr val="CC4125"/>
                </a:solidFill>
                <a:latin typeface="Montserrat"/>
                <a:ea typeface="Montserrat"/>
                <a:cs typeface="Montserrat"/>
                <a:sym typeface="Montserrat"/>
              </a:rPr>
              <a:t>4:30pm PT / 7:30pm ET</a:t>
            </a:r>
            <a:endParaRPr sz="1000" b="1" i="0" u="none" strike="noStrike" cap="none">
              <a:solidFill>
                <a:srgbClr val="CC4125"/>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1100"/>
              <a:buFont typeface="Arial"/>
              <a:buNone/>
            </a:pPr>
            <a:endParaRPr sz="1000" b="0" i="0" u="none" strike="noStrike" cap="none">
              <a:solidFill>
                <a:srgbClr val="FFFFFF"/>
              </a:solidFill>
              <a:latin typeface="Montserrat SemiBold"/>
              <a:ea typeface="Montserrat SemiBold"/>
              <a:cs typeface="Montserrat SemiBold"/>
              <a:sym typeface="Montserrat SemiBold"/>
            </a:endParaRPr>
          </a:p>
          <a:p>
            <a:pPr marL="0" marR="0" lvl="0" indent="0" algn="l" rtl="0">
              <a:lnSpc>
                <a:spcPct val="115000"/>
              </a:lnSpc>
              <a:spcBef>
                <a:spcPts val="0"/>
              </a:spcBef>
              <a:spcAft>
                <a:spcPts val="0"/>
              </a:spcAft>
              <a:buClr>
                <a:srgbClr val="000000"/>
              </a:buClr>
              <a:buSzPts val="1100"/>
              <a:buFont typeface="Arial"/>
              <a:buNone/>
            </a:pPr>
            <a:r>
              <a:rPr lang="en" sz="1000" b="1" i="0" u="none" strike="noStrike" cap="none">
                <a:solidFill>
                  <a:srgbClr val="FFFFFF"/>
                </a:solidFill>
                <a:latin typeface="Montserrat"/>
                <a:ea typeface="Montserrat"/>
                <a:cs typeface="Montserrat"/>
                <a:sym typeface="Montserrat"/>
              </a:rPr>
              <a:t>Shades of Beauty centers around Afro-Latina beauty, promises to offer out of the box inspiration as well as practical tips to have you feeling like your best self every day of the week. We touch on subjects that are relatable. Beauty is not one dimensional. Welcome to Shades of Beauty, where we celebrate all shades all the time. </a:t>
            </a:r>
            <a:endParaRPr sz="1000" b="1" i="0" u="none" strike="noStrike" cap="none">
              <a:solidFill>
                <a:srgbClr val="000000"/>
              </a:solidFill>
            </a:endParaRPr>
          </a:p>
        </p:txBody>
      </p:sp>
      <p:pic>
        <p:nvPicPr>
          <p:cNvPr id="126" name="Google Shape;126;p2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406625" y="217713"/>
            <a:ext cx="2301000" cy="176341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2761</Words>
  <Application>Microsoft Macintosh PowerPoint</Application>
  <PresentationFormat>On-screen Show (16:9)</PresentationFormat>
  <Paragraphs>269</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Montserrat SemiBold</vt:lpstr>
      <vt:lpstr>Montserrat Medium</vt:lpstr>
      <vt:lpstr>Arial Black</vt:lpstr>
      <vt:lpstr>Montserrat Black</vt:lpstr>
      <vt:lpstr>Roboto</vt:lpstr>
      <vt:lpstr>Montserrat</vt:lpstr>
      <vt:lpstr>Impact</vt:lpstr>
      <vt:lpstr>Arial</vt:lpstr>
      <vt:lpstr>Montserrat ExtraBold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Gisella Fu-Ripp</cp:lastModifiedBy>
  <cp:revision>3</cp:revision>
  <dcterms:modified xsi:type="dcterms:W3CDTF">2023-02-17T02:56:22Z</dcterms:modified>
</cp:coreProperties>
</file>