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145706450" r:id="rId2"/>
    <p:sldId id="2145706521" r:id="rId3"/>
    <p:sldId id="2147470681" r:id="rId4"/>
    <p:sldId id="2145707582" r:id="rId5"/>
    <p:sldId id="2147470544" r:id="rId6"/>
    <p:sldId id="2147470686" r:id="rId7"/>
    <p:sldId id="2145707479" r:id="rId8"/>
    <p:sldId id="2147470682" r:id="rId9"/>
    <p:sldId id="2147470687" r:id="rId10"/>
    <p:sldId id="2145707480" r:id="rId11"/>
    <p:sldId id="2145707533" r:id="rId12"/>
    <p:sldId id="2147470620" r:id="rId13"/>
    <p:sldId id="2147470680" r:id="rId14"/>
    <p:sldId id="2145707624" r:id="rId15"/>
    <p:sldId id="2145707642" r:id="rId16"/>
    <p:sldId id="2396" r:id="rId17"/>
    <p:sldId id="282" r:id="rId18"/>
    <p:sldId id="214570757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6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23"/>
    <p:restoredTop sz="95846"/>
  </p:normalViewPr>
  <p:slideViewPr>
    <p:cSldViewPr snapToGrid="0" snapToObjects="1">
      <p:cViewPr varScale="1">
        <p:scale>
          <a:sx n="107" d="100"/>
          <a:sy n="107" d="100"/>
        </p:scale>
        <p:origin x="103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36320C-113E-5B41-BEAB-3B7C394DB0E6}" type="datetimeFigureOut">
              <a:rPr lang="en-US" smtClean="0"/>
              <a:t>1/23/24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84F835-7E83-3F4A-963E-C5915522DEEF}" type="slidenum">
              <a:rPr lang="en-US" smtClean="0"/>
              <a:t>‹#›</a:t>
            </a:fld>
            <a:endParaRPr lang="en-US" dirty="0"/>
          </a:p>
        </p:txBody>
      </p:sp>
    </p:spTree>
    <p:extLst>
      <p:ext uri="{BB962C8B-B14F-4D97-AF65-F5344CB8AC3E}">
        <p14:creationId xmlns:p14="http://schemas.microsoft.com/office/powerpoint/2010/main" val="4257175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BD372C-4EF5-C44D-9EE7-FD059B15A11D}" type="slidenum">
              <a:rPr lang="en-US" smtClean="0"/>
              <a:t>1</a:t>
            </a:fld>
            <a:endParaRPr lang="en-US" dirty="0"/>
          </a:p>
        </p:txBody>
      </p:sp>
    </p:spTree>
    <p:extLst>
      <p:ext uri="{BB962C8B-B14F-4D97-AF65-F5344CB8AC3E}">
        <p14:creationId xmlns:p14="http://schemas.microsoft.com/office/powerpoint/2010/main" val="1928516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p:cNvSpPr>
            <a:spLocks noGrp="1"/>
          </p:cNvSpPr>
          <p:nvPr>
            <p:ph type="sldNum" sz="quarter" idx="5"/>
          </p:nvPr>
        </p:nvSpPr>
        <p:spPr/>
        <p:txBody>
          <a:bodyPr/>
          <a:lstStyle/>
          <a:p>
            <a:fld id="{86E7D1B8-A13B-6742-A086-B62A01E23C1F}" type="slidenum">
              <a:rPr lang="en-US" smtClean="0"/>
              <a:t>10</a:t>
            </a:fld>
            <a:endParaRPr lang="en-US"/>
          </a:p>
        </p:txBody>
      </p:sp>
    </p:spTree>
    <p:extLst>
      <p:ext uri="{BB962C8B-B14F-4D97-AF65-F5344CB8AC3E}">
        <p14:creationId xmlns:p14="http://schemas.microsoft.com/office/powerpoint/2010/main" val="3274732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FBFB4325-3E51-BA4F-9003-822D650BFAF1}" type="slidenum">
              <a:rPr lang="en-US" smtClean="0"/>
              <a:t>11</a:t>
            </a:fld>
            <a:endParaRPr lang="en-US"/>
          </a:p>
        </p:txBody>
      </p:sp>
    </p:spTree>
    <p:extLst>
      <p:ext uri="{BB962C8B-B14F-4D97-AF65-F5344CB8AC3E}">
        <p14:creationId xmlns:p14="http://schemas.microsoft.com/office/powerpoint/2010/main" val="1144175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 Science 2022 Multicultural Trends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mn-lt"/>
                <a:cs typeface="+mn-lt"/>
              </a:rPr>
              <a:t>https://www.linkedin.com/pulse/reaching-multicultural-buyer-digital-out-of-home-ads-renee-singleton/</a:t>
            </a:r>
          </a:p>
          <a:p>
            <a:r>
              <a:rPr lang="en-US" dirty="0"/>
              <a:t>https://www.nielsen.com/insights/2020/multicultural-consumers-are-streaming-content-more-than-ever-as-social-distancing-continues/</a:t>
            </a:r>
          </a:p>
          <a:p>
            <a:endParaRPr lang="en-US" dirty="0">
              <a:cs typeface="Calibri"/>
            </a:endParaRPr>
          </a:p>
        </p:txBody>
      </p:sp>
      <p:sp>
        <p:nvSpPr>
          <p:cNvPr id="4" name="Slide Number Placeholder 3"/>
          <p:cNvSpPr>
            <a:spLocks noGrp="1"/>
          </p:cNvSpPr>
          <p:nvPr>
            <p:ph type="sldNum" sz="quarter" idx="5"/>
          </p:nvPr>
        </p:nvSpPr>
        <p:spPr/>
        <p:txBody>
          <a:bodyPr/>
          <a:lstStyle/>
          <a:p>
            <a:fld id="{FBFB4325-3E51-BA4F-9003-822D650BFAF1}" type="slidenum">
              <a:rPr lang="en-US" smtClean="0"/>
              <a:t>12</a:t>
            </a:fld>
            <a:endParaRPr lang="en-US" dirty="0"/>
          </a:p>
        </p:txBody>
      </p:sp>
    </p:spTree>
    <p:extLst>
      <p:ext uri="{BB962C8B-B14F-4D97-AF65-F5344CB8AC3E}">
        <p14:creationId xmlns:p14="http://schemas.microsoft.com/office/powerpoint/2010/main" val="54633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FBFB4325-3E51-BA4F-9003-822D650BFAF1}" type="slidenum">
              <a:rPr lang="en-US" smtClean="0"/>
              <a:t>13</a:t>
            </a:fld>
            <a:endParaRPr lang="en-US" dirty="0"/>
          </a:p>
        </p:txBody>
      </p:sp>
    </p:spTree>
    <p:extLst>
      <p:ext uri="{BB962C8B-B14F-4D97-AF65-F5344CB8AC3E}">
        <p14:creationId xmlns:p14="http://schemas.microsoft.com/office/powerpoint/2010/main" val="3026472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4719D2-58B4-4164-BB43-6C832894C79B}" type="slidenum">
              <a:rPr lang="en-US" smtClean="0"/>
              <a:t>14</a:t>
            </a:fld>
            <a:endParaRPr lang="en-US"/>
          </a:p>
        </p:txBody>
      </p:sp>
    </p:spTree>
    <p:extLst>
      <p:ext uri="{BB962C8B-B14F-4D97-AF65-F5344CB8AC3E}">
        <p14:creationId xmlns:p14="http://schemas.microsoft.com/office/powerpoint/2010/main" val="1714118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FB4325-3E51-BA4F-9003-822D650BFAF1}" type="slidenum">
              <a:rPr lang="en-US" smtClean="0"/>
              <a:t>15</a:t>
            </a:fld>
            <a:endParaRPr lang="en-US" dirty="0"/>
          </a:p>
        </p:txBody>
      </p:sp>
    </p:spTree>
    <p:extLst>
      <p:ext uri="{BB962C8B-B14F-4D97-AF65-F5344CB8AC3E}">
        <p14:creationId xmlns:p14="http://schemas.microsoft.com/office/powerpoint/2010/main" val="3310661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FBFB4325-3E51-BA4F-9003-822D650BFAF1}" type="slidenum">
              <a:rPr lang="en-US" smtClean="0"/>
              <a:t>18</a:t>
            </a:fld>
            <a:endParaRPr lang="en-US" dirty="0"/>
          </a:p>
        </p:txBody>
      </p:sp>
    </p:spTree>
    <p:extLst>
      <p:ext uri="{BB962C8B-B14F-4D97-AF65-F5344CB8AC3E}">
        <p14:creationId xmlns:p14="http://schemas.microsoft.com/office/powerpoint/2010/main" val="3736313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AC4E95-2BAE-4740-A027-5D7AD10C7CCA}" type="slidenum">
              <a:rPr lang="en-US" smtClean="0"/>
              <a:t>2</a:t>
            </a:fld>
            <a:endParaRPr lang="en-US" dirty="0"/>
          </a:p>
        </p:txBody>
      </p:sp>
    </p:spTree>
    <p:extLst>
      <p:ext uri="{BB962C8B-B14F-4D97-AF65-F5344CB8AC3E}">
        <p14:creationId xmlns:p14="http://schemas.microsoft.com/office/powerpoint/2010/main" val="4175758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C4E95-2BAE-4740-A027-5D7AD10C7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555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AC4E95-2BAE-4740-A027-5D7AD10C7CCA}" type="slidenum">
              <a:rPr lang="en-US" smtClean="0"/>
              <a:t>4</a:t>
            </a:fld>
            <a:endParaRPr lang="en-US"/>
          </a:p>
        </p:txBody>
      </p:sp>
    </p:spTree>
    <p:extLst>
      <p:ext uri="{BB962C8B-B14F-4D97-AF65-F5344CB8AC3E}">
        <p14:creationId xmlns:p14="http://schemas.microsoft.com/office/powerpoint/2010/main" val="609290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FB4325-3E51-BA4F-9003-822D650BFAF1}" type="slidenum">
              <a:rPr lang="en-US" smtClean="0"/>
              <a:t>5</a:t>
            </a:fld>
            <a:endParaRPr lang="en-US" dirty="0"/>
          </a:p>
        </p:txBody>
      </p:sp>
    </p:spTree>
    <p:extLst>
      <p:ext uri="{BB962C8B-B14F-4D97-AF65-F5344CB8AC3E}">
        <p14:creationId xmlns:p14="http://schemas.microsoft.com/office/powerpoint/2010/main" val="3939423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FAC4E95-2BAE-4740-A027-5D7AD10C7CCA}" type="slidenum">
              <a:rPr lang="en-US" smtClean="0"/>
              <a:t>6</a:t>
            </a:fld>
            <a:endParaRPr lang="en-US"/>
          </a:p>
        </p:txBody>
      </p:sp>
    </p:spTree>
    <p:extLst>
      <p:ext uri="{BB962C8B-B14F-4D97-AF65-F5344CB8AC3E}">
        <p14:creationId xmlns:p14="http://schemas.microsoft.com/office/powerpoint/2010/main" val="556452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venirNext LT Pro Bold"/>
              <a:ea typeface="Tahoma"/>
            </a:endParaRPr>
          </a:p>
        </p:txBody>
      </p:sp>
      <p:sp>
        <p:nvSpPr>
          <p:cNvPr id="4" name="Slide Number Placeholder 3"/>
          <p:cNvSpPr>
            <a:spLocks noGrp="1"/>
          </p:cNvSpPr>
          <p:nvPr>
            <p:ph type="sldNum" sz="quarter" idx="5"/>
          </p:nvPr>
        </p:nvSpPr>
        <p:spPr/>
        <p:txBody>
          <a:bodyPr/>
          <a:lstStyle/>
          <a:p>
            <a:fld id="{FBFB4325-3E51-BA4F-9003-822D650BFAF1}" type="slidenum">
              <a:rPr lang="en-US" smtClean="0"/>
              <a:t>7</a:t>
            </a:fld>
            <a:endParaRPr lang="en-US" dirty="0"/>
          </a:p>
        </p:txBody>
      </p:sp>
    </p:spTree>
    <p:extLst>
      <p:ext uri="{BB962C8B-B14F-4D97-AF65-F5344CB8AC3E}">
        <p14:creationId xmlns:p14="http://schemas.microsoft.com/office/powerpoint/2010/main" val="3436489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84F835-7E83-3F4A-963E-C5915522DEEF}" type="slidenum">
              <a:rPr lang="en-US" smtClean="0"/>
              <a:t>8</a:t>
            </a:fld>
            <a:endParaRPr lang="en-US" dirty="0"/>
          </a:p>
        </p:txBody>
      </p:sp>
    </p:spTree>
    <p:extLst>
      <p:ext uri="{BB962C8B-B14F-4D97-AF65-F5344CB8AC3E}">
        <p14:creationId xmlns:p14="http://schemas.microsoft.com/office/powerpoint/2010/main" val="3572273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3F1A6D-9E5B-C741-908E-F24AC95D9C11}" type="slidenum">
              <a:rPr lang="en-US" smtClean="0"/>
              <a:t>9</a:t>
            </a:fld>
            <a:endParaRPr lang="en-US" dirty="0"/>
          </a:p>
        </p:txBody>
      </p:sp>
    </p:spTree>
    <p:extLst>
      <p:ext uri="{BB962C8B-B14F-4D97-AF65-F5344CB8AC3E}">
        <p14:creationId xmlns:p14="http://schemas.microsoft.com/office/powerpoint/2010/main" val="3802710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5AD09-BECC-6FAE-D809-82FF9CA165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174A22-E742-8591-AA05-FB5588349D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838AF4-DF2E-5362-8B57-233BCDC67213}"/>
              </a:ext>
            </a:extLst>
          </p:cNvPr>
          <p:cNvSpPr>
            <a:spLocks noGrp="1"/>
          </p:cNvSpPr>
          <p:nvPr>
            <p:ph type="dt" sz="half" idx="10"/>
          </p:nvPr>
        </p:nvSpPr>
        <p:spPr/>
        <p:txBody>
          <a:bodyPr/>
          <a:lstStyle/>
          <a:p>
            <a:fld id="{41E0646C-6884-144E-870C-2DF8099CA134}" type="datetimeFigureOut">
              <a:rPr lang="en-US" smtClean="0"/>
              <a:t>1/23/24</a:t>
            </a:fld>
            <a:endParaRPr lang="en-US" dirty="0"/>
          </a:p>
        </p:txBody>
      </p:sp>
      <p:sp>
        <p:nvSpPr>
          <p:cNvPr id="5" name="Footer Placeholder 4">
            <a:extLst>
              <a:ext uri="{FF2B5EF4-FFF2-40B4-BE49-F238E27FC236}">
                <a16:creationId xmlns:a16="http://schemas.microsoft.com/office/drawing/2014/main" id="{E99FC0AF-3165-4160-EE56-BEC2ABA800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60883E-7713-3625-7193-8FE136E5621D}"/>
              </a:ext>
            </a:extLst>
          </p:cNvPr>
          <p:cNvSpPr>
            <a:spLocks noGrp="1"/>
          </p:cNvSpPr>
          <p:nvPr>
            <p:ph type="sldNum" sz="quarter" idx="12"/>
          </p:nvPr>
        </p:nvSpPr>
        <p:spPr/>
        <p:txBody>
          <a:bodyPr/>
          <a:lstStyle/>
          <a:p>
            <a:fld id="{279A7923-A033-5245-8992-C5613A450C61}" type="slidenum">
              <a:rPr lang="en-US" smtClean="0"/>
              <a:t>‹#›</a:t>
            </a:fld>
            <a:endParaRPr lang="en-US" dirty="0"/>
          </a:p>
        </p:txBody>
      </p:sp>
    </p:spTree>
    <p:extLst>
      <p:ext uri="{BB962C8B-B14F-4D97-AF65-F5344CB8AC3E}">
        <p14:creationId xmlns:p14="http://schemas.microsoft.com/office/powerpoint/2010/main" val="1747195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CC8AA-9FCE-2C66-1E65-BDDCAB7B11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FE9E6A-9DEF-E953-F807-9462AC50C6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4BB708-B251-3887-2F4C-A63CE56A81BF}"/>
              </a:ext>
            </a:extLst>
          </p:cNvPr>
          <p:cNvSpPr>
            <a:spLocks noGrp="1"/>
          </p:cNvSpPr>
          <p:nvPr>
            <p:ph type="dt" sz="half" idx="10"/>
          </p:nvPr>
        </p:nvSpPr>
        <p:spPr/>
        <p:txBody>
          <a:bodyPr/>
          <a:lstStyle/>
          <a:p>
            <a:fld id="{41E0646C-6884-144E-870C-2DF8099CA134}" type="datetimeFigureOut">
              <a:rPr lang="en-US" smtClean="0"/>
              <a:t>1/23/24</a:t>
            </a:fld>
            <a:endParaRPr lang="en-US" dirty="0"/>
          </a:p>
        </p:txBody>
      </p:sp>
      <p:sp>
        <p:nvSpPr>
          <p:cNvPr id="5" name="Footer Placeholder 4">
            <a:extLst>
              <a:ext uri="{FF2B5EF4-FFF2-40B4-BE49-F238E27FC236}">
                <a16:creationId xmlns:a16="http://schemas.microsoft.com/office/drawing/2014/main" id="{10D8A7DC-6E64-E1BF-9EC1-263E6344DE0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946FC1-1DC3-3ED8-49F4-885B957DF0BD}"/>
              </a:ext>
            </a:extLst>
          </p:cNvPr>
          <p:cNvSpPr>
            <a:spLocks noGrp="1"/>
          </p:cNvSpPr>
          <p:nvPr>
            <p:ph type="sldNum" sz="quarter" idx="12"/>
          </p:nvPr>
        </p:nvSpPr>
        <p:spPr/>
        <p:txBody>
          <a:bodyPr/>
          <a:lstStyle/>
          <a:p>
            <a:fld id="{279A7923-A033-5245-8992-C5613A450C61}" type="slidenum">
              <a:rPr lang="en-US" smtClean="0"/>
              <a:t>‹#›</a:t>
            </a:fld>
            <a:endParaRPr lang="en-US" dirty="0"/>
          </a:p>
        </p:txBody>
      </p:sp>
    </p:spTree>
    <p:extLst>
      <p:ext uri="{BB962C8B-B14F-4D97-AF65-F5344CB8AC3E}">
        <p14:creationId xmlns:p14="http://schemas.microsoft.com/office/powerpoint/2010/main" val="926111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133AD7-B2AD-F0D6-4E08-4D2597128D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D1E2A9-34CB-AE56-64F0-DA01249246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C8EDC4-E862-8121-FC48-0008284E1CAA}"/>
              </a:ext>
            </a:extLst>
          </p:cNvPr>
          <p:cNvSpPr>
            <a:spLocks noGrp="1"/>
          </p:cNvSpPr>
          <p:nvPr>
            <p:ph type="dt" sz="half" idx="10"/>
          </p:nvPr>
        </p:nvSpPr>
        <p:spPr/>
        <p:txBody>
          <a:bodyPr/>
          <a:lstStyle/>
          <a:p>
            <a:fld id="{41E0646C-6884-144E-870C-2DF8099CA134}" type="datetimeFigureOut">
              <a:rPr lang="en-US" smtClean="0"/>
              <a:t>1/23/24</a:t>
            </a:fld>
            <a:endParaRPr lang="en-US" dirty="0"/>
          </a:p>
        </p:txBody>
      </p:sp>
      <p:sp>
        <p:nvSpPr>
          <p:cNvPr id="5" name="Footer Placeholder 4">
            <a:extLst>
              <a:ext uri="{FF2B5EF4-FFF2-40B4-BE49-F238E27FC236}">
                <a16:creationId xmlns:a16="http://schemas.microsoft.com/office/drawing/2014/main" id="{9BA103EE-8DCF-6B4C-0005-3825228FCF9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9649620-B431-9D03-106C-7A3F48938664}"/>
              </a:ext>
            </a:extLst>
          </p:cNvPr>
          <p:cNvSpPr>
            <a:spLocks noGrp="1"/>
          </p:cNvSpPr>
          <p:nvPr>
            <p:ph type="sldNum" sz="quarter" idx="12"/>
          </p:nvPr>
        </p:nvSpPr>
        <p:spPr/>
        <p:txBody>
          <a:bodyPr/>
          <a:lstStyle/>
          <a:p>
            <a:fld id="{279A7923-A033-5245-8992-C5613A450C61}" type="slidenum">
              <a:rPr lang="en-US" smtClean="0"/>
              <a:t>‹#›</a:t>
            </a:fld>
            <a:endParaRPr lang="en-US" dirty="0"/>
          </a:p>
        </p:txBody>
      </p:sp>
    </p:spTree>
    <p:extLst>
      <p:ext uri="{BB962C8B-B14F-4D97-AF65-F5344CB8AC3E}">
        <p14:creationId xmlns:p14="http://schemas.microsoft.com/office/powerpoint/2010/main" val="420740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4_Top_Headline_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AE560D-687A-5E4C-9DF1-737F27630954}"/>
              </a:ext>
            </a:extLst>
          </p:cNvPr>
          <p:cNvSpPr/>
          <p:nvPr userDrawn="1"/>
        </p:nvSpPr>
        <p:spPr>
          <a:xfrm>
            <a:off x="0" y="0"/>
            <a:ext cx="12192000" cy="1209823"/>
          </a:xfrm>
          <a:prstGeom prst="rect">
            <a:avLst/>
          </a:prstGeom>
          <a:gradFill flip="none" rotWithShape="1">
            <a:gsLst>
              <a:gs pos="0">
                <a:schemeClr val="tx1">
                  <a:lumMod val="75000"/>
                  <a:lumOff val="25000"/>
                </a:schemeClr>
              </a:gs>
              <a:gs pos="76000">
                <a:schemeClr val="tx1"/>
              </a:gs>
              <a:gs pos="100000">
                <a:schemeClr val="tx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3"/>
          <p:cNvSpPr>
            <a:spLocks noGrp="1"/>
          </p:cNvSpPr>
          <p:nvPr>
            <p:ph type="title" hasCustomPrompt="1"/>
          </p:nvPr>
        </p:nvSpPr>
        <p:spPr>
          <a:xfrm>
            <a:off x="2930771" y="277382"/>
            <a:ext cx="8752114" cy="771592"/>
          </a:xfrm>
          <a:prstGeom prst="rect">
            <a:avLst/>
          </a:prstGeom>
        </p:spPr>
        <p:txBody>
          <a:bodyPr anchor="ctr" anchorCtr="0">
            <a:noAutofit/>
          </a:bodyPr>
          <a:lstStyle>
            <a:lvl1pPr>
              <a:lnSpc>
                <a:spcPct val="75000"/>
              </a:lnSpc>
              <a:defRPr sz="3600" b="1" i="0">
                <a:solidFill>
                  <a:schemeClr val="bg1"/>
                </a:solidFill>
                <a:latin typeface="Tw Cen MT Condensed" panose="020B0606020104020203" pitchFamily="34" charset="77"/>
                <a:ea typeface="Tw Cen MT Condensed" panose="020B0606020104020203" pitchFamily="34" charset="77"/>
                <a:cs typeface="Tw Cen MT Condensed" panose="020B0606020104020203" pitchFamily="34" charset="77"/>
              </a:defRPr>
            </a:lvl1pPr>
          </a:lstStyle>
          <a:p>
            <a:r>
              <a:rPr lang="en-US" dirty="0"/>
              <a:t>CLICK TO EDIT MASTER TITLE SLIDE</a:t>
            </a:r>
          </a:p>
        </p:txBody>
      </p:sp>
      <p:cxnSp>
        <p:nvCxnSpPr>
          <p:cNvPr id="19" name="Straight Connector 18"/>
          <p:cNvCxnSpPr/>
          <p:nvPr userDrawn="1"/>
        </p:nvCxnSpPr>
        <p:spPr>
          <a:xfrm>
            <a:off x="685800" y="6089073"/>
            <a:ext cx="436418" cy="0"/>
          </a:xfrm>
          <a:prstGeom prst="line">
            <a:avLst/>
          </a:prstGeom>
          <a:ln w="38100">
            <a:solidFill>
              <a:srgbClr val="FEC43E"/>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9558CC3-5391-3845-9907-8583E3844D9C}"/>
              </a:ext>
            </a:extLst>
          </p:cNvPr>
          <p:cNvSpPr txBox="1"/>
          <p:nvPr userDrawn="1"/>
        </p:nvSpPr>
        <p:spPr>
          <a:xfrm>
            <a:off x="602673" y="6160735"/>
            <a:ext cx="689612" cy="338554"/>
          </a:xfrm>
          <a:prstGeom prst="rect">
            <a:avLst/>
          </a:prstGeom>
          <a:noFill/>
        </p:spPr>
        <p:txBody>
          <a:bodyPr wrap="none" rtlCol="0">
            <a:spAutoFit/>
          </a:bodyPr>
          <a:lstStyle/>
          <a:p>
            <a:r>
              <a:rPr lang="en-US" sz="1600" b="1" i="0" dirty="0">
                <a:latin typeface="Tw Cen MT Condensed" panose="020B0606020104020203" pitchFamily="34" charset="77"/>
                <a:ea typeface="Bebas Neue Bold" charset="0"/>
                <a:cs typeface="Bebas Neue Bold" charset="0"/>
              </a:rPr>
              <a:t>SLIDE /</a:t>
            </a:r>
          </a:p>
        </p:txBody>
      </p:sp>
      <p:sp>
        <p:nvSpPr>
          <p:cNvPr id="8" name="Slide Number Placeholder 5">
            <a:extLst>
              <a:ext uri="{FF2B5EF4-FFF2-40B4-BE49-F238E27FC236}">
                <a16:creationId xmlns:a16="http://schemas.microsoft.com/office/drawing/2014/main" id="{92E4B2C5-FD81-204D-8093-37E49280F0CB}"/>
              </a:ext>
            </a:extLst>
          </p:cNvPr>
          <p:cNvSpPr txBox="1">
            <a:spLocks/>
          </p:cNvSpPr>
          <p:nvPr userDrawn="1"/>
        </p:nvSpPr>
        <p:spPr>
          <a:xfrm>
            <a:off x="1109381" y="6158290"/>
            <a:ext cx="647753"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400" b="0" i="0" smtClean="0">
                <a:solidFill>
                  <a:schemeClr val="tx1"/>
                </a:solidFill>
                <a:latin typeface="Tahoma" panose="020B0604030504040204" pitchFamily="34" charset="0"/>
                <a:ea typeface="Tahoma" panose="020B0604030504040204" pitchFamily="34" charset="0"/>
                <a:cs typeface="Tahoma" panose="020B0604030504040204" pitchFamily="34" charset="0"/>
              </a:rPr>
              <a:pPr algn="l"/>
              <a:t>‹#›</a:t>
            </a:fld>
            <a:endParaRPr lang="en-US" sz="1400" b="0" i="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cxnSp>
        <p:nvCxnSpPr>
          <p:cNvPr id="10" name="Straight Connector 9">
            <a:extLst>
              <a:ext uri="{FF2B5EF4-FFF2-40B4-BE49-F238E27FC236}">
                <a16:creationId xmlns:a16="http://schemas.microsoft.com/office/drawing/2014/main" id="{E32EC857-2AE8-3348-9F22-89CD5AA53C8A}"/>
              </a:ext>
            </a:extLst>
          </p:cNvPr>
          <p:cNvCxnSpPr>
            <a:cxnSpLocks/>
          </p:cNvCxnSpPr>
          <p:nvPr userDrawn="1"/>
        </p:nvCxnSpPr>
        <p:spPr>
          <a:xfrm flipV="1">
            <a:off x="2608872" y="175982"/>
            <a:ext cx="0" cy="857857"/>
          </a:xfrm>
          <a:prstGeom prst="line">
            <a:avLst/>
          </a:prstGeom>
          <a:ln w="25400">
            <a:solidFill>
              <a:srgbClr val="FEC43E"/>
            </a:solidFill>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20090CEC-9724-A643-901C-28A8A9CB37A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7404" y="386841"/>
            <a:ext cx="1919041" cy="361558"/>
          </a:xfrm>
          <a:prstGeom prst="rect">
            <a:avLst/>
          </a:prstGeom>
        </p:spPr>
      </p:pic>
    </p:spTree>
    <p:extLst>
      <p:ext uri="{BB962C8B-B14F-4D97-AF65-F5344CB8AC3E}">
        <p14:creationId xmlns:p14="http://schemas.microsoft.com/office/powerpoint/2010/main" val="3915245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Side_Headlin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80176B6-70BF-C141-B950-75E285B04EA9}"/>
              </a:ext>
            </a:extLst>
          </p:cNvPr>
          <p:cNvSpPr/>
          <p:nvPr userDrawn="1"/>
        </p:nvSpPr>
        <p:spPr>
          <a:xfrm>
            <a:off x="-1" y="0"/>
            <a:ext cx="3249637" cy="6858000"/>
          </a:xfrm>
          <a:prstGeom prst="rect">
            <a:avLst/>
          </a:prstGeom>
          <a:gradFill>
            <a:gsLst>
              <a:gs pos="0">
                <a:schemeClr val="tx1">
                  <a:lumMod val="75000"/>
                  <a:lumOff val="25000"/>
                </a:schemeClr>
              </a:gs>
              <a:gs pos="76000">
                <a:schemeClr val="tx1"/>
              </a:gs>
              <a:gs pos="100000">
                <a:schemeClr val="tx1"/>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p:cNvCxnSpPr/>
          <p:nvPr userDrawn="1"/>
        </p:nvCxnSpPr>
        <p:spPr>
          <a:xfrm>
            <a:off x="685800" y="6089073"/>
            <a:ext cx="436418" cy="0"/>
          </a:xfrm>
          <a:prstGeom prst="line">
            <a:avLst/>
          </a:prstGeom>
          <a:ln w="38100">
            <a:solidFill>
              <a:srgbClr val="FEC43E"/>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9785C200-6831-234F-A555-5F6FA6FC39D8}"/>
              </a:ext>
            </a:extLst>
          </p:cNvPr>
          <p:cNvSpPr txBox="1"/>
          <p:nvPr userDrawn="1"/>
        </p:nvSpPr>
        <p:spPr>
          <a:xfrm>
            <a:off x="602673" y="6160735"/>
            <a:ext cx="689612" cy="338554"/>
          </a:xfrm>
          <a:prstGeom prst="rect">
            <a:avLst/>
          </a:prstGeom>
          <a:noFill/>
        </p:spPr>
        <p:txBody>
          <a:bodyPr wrap="none" rtlCol="0">
            <a:spAutoFit/>
          </a:bodyPr>
          <a:lstStyle/>
          <a:p>
            <a:r>
              <a:rPr lang="en-US" sz="1600" b="1" i="0" dirty="0">
                <a:solidFill>
                  <a:schemeClr val="bg1"/>
                </a:solidFill>
                <a:latin typeface="Tw Cen MT Condensed" panose="020B0606020104020203" pitchFamily="34" charset="77"/>
                <a:ea typeface="Bebas Neue Bold" charset="0"/>
                <a:cs typeface="Bebas Neue Bold" charset="0"/>
              </a:rPr>
              <a:t>SLIDE /</a:t>
            </a:r>
          </a:p>
        </p:txBody>
      </p:sp>
      <p:sp>
        <p:nvSpPr>
          <p:cNvPr id="80" name="Slide Number Placeholder 5">
            <a:extLst>
              <a:ext uri="{FF2B5EF4-FFF2-40B4-BE49-F238E27FC236}">
                <a16:creationId xmlns:a16="http://schemas.microsoft.com/office/drawing/2014/main" id="{82A579F0-AD32-AC44-904B-19265D398BE0}"/>
              </a:ext>
            </a:extLst>
          </p:cNvPr>
          <p:cNvSpPr txBox="1">
            <a:spLocks/>
          </p:cNvSpPr>
          <p:nvPr userDrawn="1"/>
        </p:nvSpPr>
        <p:spPr>
          <a:xfrm>
            <a:off x="1109381" y="6158290"/>
            <a:ext cx="647753"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400" b="0" i="0" smtClean="0">
                <a:solidFill>
                  <a:schemeClr val="bg1"/>
                </a:solidFill>
                <a:latin typeface="Tahoma" panose="020B0604030504040204" pitchFamily="34" charset="0"/>
                <a:ea typeface="Tahoma" panose="020B0604030504040204" pitchFamily="34" charset="0"/>
                <a:cs typeface="Tahoma" panose="020B0604030504040204" pitchFamily="34" charset="0"/>
              </a:rPr>
              <a:pPr algn="l"/>
              <a:t>‹#›</a:t>
            </a:fld>
            <a:endParaRPr lang="en-US" sz="1400" b="0" i="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0" name="Title 13">
            <a:extLst>
              <a:ext uri="{FF2B5EF4-FFF2-40B4-BE49-F238E27FC236}">
                <a16:creationId xmlns:a16="http://schemas.microsoft.com/office/drawing/2014/main" id="{D03E225C-70D6-7F4B-9CE5-E806BF14FE83}"/>
              </a:ext>
            </a:extLst>
          </p:cNvPr>
          <p:cNvSpPr>
            <a:spLocks noGrp="1"/>
          </p:cNvSpPr>
          <p:nvPr>
            <p:ph type="title" hasCustomPrompt="1"/>
          </p:nvPr>
        </p:nvSpPr>
        <p:spPr>
          <a:xfrm>
            <a:off x="566928" y="3414518"/>
            <a:ext cx="2468880" cy="2170257"/>
          </a:xfrm>
          <a:prstGeom prst="rect">
            <a:avLst/>
          </a:prstGeom>
        </p:spPr>
        <p:txBody>
          <a:bodyPr anchor="t">
            <a:noAutofit/>
          </a:bodyPr>
          <a:lstStyle>
            <a:lvl1pPr>
              <a:lnSpc>
                <a:spcPct val="65000"/>
              </a:lnSpc>
              <a:defRPr sz="4400" b="1" i="0">
                <a:solidFill>
                  <a:schemeClr val="bg1"/>
                </a:solidFill>
                <a:latin typeface="Tw Cen MT Condensed" panose="020B0606020104020203" pitchFamily="34" charset="77"/>
                <a:ea typeface="Tw Cen MT Condensed" panose="020B0606020104020203" pitchFamily="34" charset="77"/>
                <a:cs typeface="Tw Cen MT Condensed" panose="020B0606020104020203" pitchFamily="34" charset="77"/>
              </a:defRPr>
            </a:lvl1pPr>
          </a:lstStyle>
          <a:p>
            <a:r>
              <a:rPr lang="en-US" dirty="0"/>
              <a:t>CLICK </a:t>
            </a:r>
            <a:br>
              <a:rPr lang="en-US" dirty="0"/>
            </a:br>
            <a:r>
              <a:rPr lang="en-US" dirty="0"/>
              <a:t>TO EDIT MASTER TITLE SLIDE</a:t>
            </a:r>
          </a:p>
        </p:txBody>
      </p:sp>
      <p:pic>
        <p:nvPicPr>
          <p:cNvPr id="47" name="Graphic 46">
            <a:extLst>
              <a:ext uri="{FF2B5EF4-FFF2-40B4-BE49-F238E27FC236}">
                <a16:creationId xmlns:a16="http://schemas.microsoft.com/office/drawing/2014/main" id="{3E1C1475-B533-4340-8E73-B5D62F15C8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7404" y="386841"/>
            <a:ext cx="1919041" cy="361558"/>
          </a:xfrm>
          <a:prstGeom prst="rect">
            <a:avLst/>
          </a:prstGeom>
        </p:spPr>
      </p:pic>
    </p:spTree>
    <p:extLst>
      <p:ext uri="{BB962C8B-B14F-4D97-AF65-F5344CB8AC3E}">
        <p14:creationId xmlns:p14="http://schemas.microsoft.com/office/powerpoint/2010/main" val="20829195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over_and_Thank You">
    <p:spTree>
      <p:nvGrpSpPr>
        <p:cNvPr id="1" name=""/>
        <p:cNvGrpSpPr/>
        <p:nvPr/>
      </p:nvGrpSpPr>
      <p:grpSpPr>
        <a:xfrm>
          <a:off x="0" y="0"/>
          <a:ext cx="0" cy="0"/>
          <a:chOff x="0" y="0"/>
          <a:chExt cx="0" cy="0"/>
        </a:xfrm>
      </p:grpSpPr>
      <p:sp>
        <p:nvSpPr>
          <p:cNvPr id="16" name="Slide Number Placeholder 5"/>
          <p:cNvSpPr txBox="1">
            <a:spLocks/>
          </p:cNvSpPr>
          <p:nvPr userDrawn="1"/>
        </p:nvSpPr>
        <p:spPr>
          <a:xfrm>
            <a:off x="1025561" y="6158290"/>
            <a:ext cx="647753"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400" b="1" i="0" smtClean="0">
                <a:solidFill>
                  <a:schemeClr val="tx1"/>
                </a:solidFill>
                <a:latin typeface="Tw Cen MT Condensed" panose="020B0606020104020203" pitchFamily="34" charset="77"/>
                <a:ea typeface="Bebas Neue Bold" charset="0"/>
                <a:cs typeface="Bebas Neue Bold" charset="0"/>
              </a:rPr>
              <a:pPr algn="l"/>
              <a:t>‹#›</a:t>
            </a:fld>
            <a:endParaRPr lang="en-US" sz="1400" b="1" i="0" dirty="0">
              <a:solidFill>
                <a:schemeClr val="tx1"/>
              </a:solidFill>
              <a:latin typeface="Tw Cen MT Condensed" panose="020B0606020104020203" pitchFamily="34" charset="77"/>
              <a:ea typeface="Bebas Neue Bold" charset="0"/>
              <a:cs typeface="Bebas Neue Bold" charset="0"/>
            </a:endParaRPr>
          </a:p>
        </p:txBody>
      </p:sp>
      <p:sp>
        <p:nvSpPr>
          <p:cNvPr id="17" name="TextBox 16"/>
          <p:cNvSpPr txBox="1"/>
          <p:nvPr userDrawn="1"/>
        </p:nvSpPr>
        <p:spPr>
          <a:xfrm>
            <a:off x="602673" y="6168550"/>
            <a:ext cx="622286" cy="307777"/>
          </a:xfrm>
          <a:prstGeom prst="rect">
            <a:avLst/>
          </a:prstGeom>
          <a:noFill/>
        </p:spPr>
        <p:txBody>
          <a:bodyPr wrap="none" rtlCol="0">
            <a:spAutoFit/>
          </a:bodyPr>
          <a:lstStyle/>
          <a:p>
            <a:r>
              <a:rPr lang="en-US" sz="1400" b="1" i="0" dirty="0">
                <a:latin typeface="Tw Cen MT Condensed" panose="020B0606020104020203" pitchFamily="34" charset="77"/>
                <a:ea typeface="Bebas Neue Bold" charset="0"/>
                <a:cs typeface="Bebas Neue Bold" charset="0"/>
              </a:rPr>
              <a:t>Slide  /</a:t>
            </a:r>
          </a:p>
        </p:txBody>
      </p:sp>
      <p:cxnSp>
        <p:nvCxnSpPr>
          <p:cNvPr id="19" name="Straight Connector 18"/>
          <p:cNvCxnSpPr/>
          <p:nvPr userDrawn="1"/>
        </p:nvCxnSpPr>
        <p:spPr>
          <a:xfrm>
            <a:off x="685800" y="6089073"/>
            <a:ext cx="436418" cy="0"/>
          </a:xfrm>
          <a:prstGeom prst="line">
            <a:avLst/>
          </a:prstGeom>
          <a:ln w="38100">
            <a:solidFill>
              <a:srgbClr val="F95B5A"/>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4807E63-C0A7-6545-83D1-5D497B85EC8F}"/>
              </a:ext>
            </a:extLst>
          </p:cNvPr>
          <p:cNvSpPr/>
          <p:nvPr userDrawn="1"/>
        </p:nvSpPr>
        <p:spPr>
          <a:xfrm>
            <a:off x="3150824" y="0"/>
            <a:ext cx="9041176" cy="6858000"/>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42">
            <a:extLst>
              <a:ext uri="{FF2B5EF4-FFF2-40B4-BE49-F238E27FC236}">
                <a16:creationId xmlns:a16="http://schemas.microsoft.com/office/drawing/2014/main" id="{C0055341-5CD0-1045-B0F0-869240B87712}"/>
              </a:ext>
            </a:extLst>
          </p:cNvPr>
          <p:cNvGrpSpPr/>
          <p:nvPr userDrawn="1"/>
        </p:nvGrpSpPr>
        <p:grpSpPr>
          <a:xfrm>
            <a:off x="0" y="0"/>
            <a:ext cx="4894020" cy="6867921"/>
            <a:chOff x="26339" y="1368"/>
            <a:chExt cx="4894020" cy="6867921"/>
          </a:xfrm>
        </p:grpSpPr>
        <p:sp>
          <p:nvSpPr>
            <p:cNvPr id="44" name="Oval 43">
              <a:extLst>
                <a:ext uri="{FF2B5EF4-FFF2-40B4-BE49-F238E27FC236}">
                  <a16:creationId xmlns:a16="http://schemas.microsoft.com/office/drawing/2014/main" id="{ABBC05FC-6FBC-634A-BAD5-BB7B13F43F3D}"/>
                </a:ext>
              </a:extLst>
            </p:cNvPr>
            <p:cNvSpPr/>
            <p:nvPr userDrawn="1"/>
          </p:nvSpPr>
          <p:spPr bwMode="auto">
            <a:xfrm>
              <a:off x="449249" y="354330"/>
              <a:ext cx="4217670" cy="3383280"/>
            </a:xfrm>
            <a:prstGeom prst="ellipse">
              <a:avLst/>
            </a:prstGeom>
            <a:solidFill>
              <a:schemeClr val="bg1"/>
            </a:solidFill>
            <a:ln>
              <a:noFill/>
            </a:ln>
            <a:effectLst/>
          </p:spPr>
          <p:txBody>
            <a:bodyPr wrap="none" rtlCol="0" anchor="ctr"/>
            <a:lstStyle/>
            <a:p>
              <a:pPr algn="l"/>
              <a:r>
                <a:rPr lang="en-US" dirty="0"/>
                <a:t> </a:t>
              </a:r>
            </a:p>
          </p:txBody>
        </p:sp>
        <p:sp>
          <p:nvSpPr>
            <p:cNvPr id="45" name="Oval 44">
              <a:extLst>
                <a:ext uri="{FF2B5EF4-FFF2-40B4-BE49-F238E27FC236}">
                  <a16:creationId xmlns:a16="http://schemas.microsoft.com/office/drawing/2014/main" id="{E7358810-8C1E-D64D-8FA3-A5509F6AC054}"/>
                </a:ext>
              </a:extLst>
            </p:cNvPr>
            <p:cNvSpPr/>
            <p:nvPr userDrawn="1"/>
          </p:nvSpPr>
          <p:spPr bwMode="auto">
            <a:xfrm>
              <a:off x="26339" y="3429000"/>
              <a:ext cx="1792595" cy="2640330"/>
            </a:xfrm>
            <a:prstGeom prst="ellipse">
              <a:avLst/>
            </a:prstGeom>
            <a:solidFill>
              <a:schemeClr val="bg1"/>
            </a:solidFill>
            <a:ln>
              <a:noFill/>
            </a:ln>
            <a:effectLst/>
          </p:spPr>
          <p:txBody>
            <a:bodyPr wrap="none" rtlCol="0" anchor="ctr"/>
            <a:lstStyle/>
            <a:p>
              <a:pPr algn="l"/>
              <a:r>
                <a:rPr lang="en-US" dirty="0"/>
                <a:t> </a:t>
              </a:r>
            </a:p>
          </p:txBody>
        </p:sp>
        <p:sp>
          <p:nvSpPr>
            <p:cNvPr id="46" name="Freeform 45">
              <a:extLst>
                <a:ext uri="{FF2B5EF4-FFF2-40B4-BE49-F238E27FC236}">
                  <a16:creationId xmlns:a16="http://schemas.microsoft.com/office/drawing/2014/main" id="{8664732D-D459-E144-A4AD-8155C9CF2174}"/>
                </a:ext>
              </a:extLst>
            </p:cNvPr>
            <p:cNvSpPr/>
            <p:nvPr userDrawn="1"/>
          </p:nvSpPr>
          <p:spPr>
            <a:xfrm>
              <a:off x="26339" y="1368"/>
              <a:ext cx="4894020" cy="6867921"/>
            </a:xfrm>
            <a:custGeom>
              <a:avLst/>
              <a:gdLst>
                <a:gd name="connsiteX0" fmla="*/ 781761 w 4894020"/>
                <a:gd name="connsiteY0" fmla="*/ 3664912 h 6867921"/>
                <a:gd name="connsiteX1" fmla="*/ 543641 w 4894020"/>
                <a:gd name="connsiteY1" fmla="*/ 3760646 h 6867921"/>
                <a:gd name="connsiteX2" fmla="*/ 447948 w 4894020"/>
                <a:gd name="connsiteY2" fmla="*/ 3964360 h 6867921"/>
                <a:gd name="connsiteX3" fmla="*/ 447948 w 4894020"/>
                <a:gd name="connsiteY3" fmla="*/ 3965473 h 6867921"/>
                <a:gd name="connsiteX4" fmla="*/ 446835 w 4894020"/>
                <a:gd name="connsiteY4" fmla="*/ 3993302 h 6867921"/>
                <a:gd name="connsiteX5" fmla="*/ 446835 w 4894020"/>
                <a:gd name="connsiteY5" fmla="*/ 3996643 h 6867921"/>
                <a:gd name="connsiteX6" fmla="*/ 469089 w 4894020"/>
                <a:gd name="connsiteY6" fmla="*/ 4119093 h 6867921"/>
                <a:gd name="connsiteX7" fmla="*/ 469089 w 4894020"/>
                <a:gd name="connsiteY7" fmla="*/ 4121319 h 6867921"/>
                <a:gd name="connsiteX8" fmla="*/ 471315 w 4894020"/>
                <a:gd name="connsiteY8" fmla="*/ 4126886 h 6867921"/>
                <a:gd name="connsiteX9" fmla="*/ 582587 w 4894020"/>
                <a:gd name="connsiteY9" fmla="*/ 4808158 h 6867921"/>
                <a:gd name="connsiteX10" fmla="*/ 469089 w 4894020"/>
                <a:gd name="connsiteY10" fmla="*/ 5484977 h 6867921"/>
                <a:gd name="connsiteX11" fmla="*/ 469089 w 4894020"/>
                <a:gd name="connsiteY11" fmla="*/ 5486090 h 6867921"/>
                <a:gd name="connsiteX12" fmla="*/ 467977 w 4894020"/>
                <a:gd name="connsiteY12" fmla="*/ 5489430 h 6867921"/>
                <a:gd name="connsiteX13" fmla="*/ 445722 w 4894020"/>
                <a:gd name="connsiteY13" fmla="*/ 5615221 h 6867921"/>
                <a:gd name="connsiteX14" fmla="*/ 445722 w 4894020"/>
                <a:gd name="connsiteY14" fmla="*/ 5620786 h 6867921"/>
                <a:gd name="connsiteX15" fmla="*/ 445722 w 4894020"/>
                <a:gd name="connsiteY15" fmla="*/ 5623013 h 6867921"/>
                <a:gd name="connsiteX16" fmla="*/ 445722 w 4894020"/>
                <a:gd name="connsiteY16" fmla="*/ 5625239 h 6867921"/>
                <a:gd name="connsiteX17" fmla="*/ 542529 w 4894020"/>
                <a:gd name="connsiteY17" fmla="*/ 5846763 h 6867921"/>
                <a:gd name="connsiteX18" fmla="*/ 781761 w 4894020"/>
                <a:gd name="connsiteY18" fmla="*/ 5945838 h 6867921"/>
                <a:gd name="connsiteX19" fmla="*/ 786212 w 4894020"/>
                <a:gd name="connsiteY19" fmla="*/ 5945838 h 6867921"/>
                <a:gd name="connsiteX20" fmla="*/ 801790 w 4894020"/>
                <a:gd name="connsiteY20" fmla="*/ 5945838 h 6867921"/>
                <a:gd name="connsiteX21" fmla="*/ 818481 w 4894020"/>
                <a:gd name="connsiteY21" fmla="*/ 5945838 h 6867921"/>
                <a:gd name="connsiteX22" fmla="*/ 847411 w 4894020"/>
                <a:gd name="connsiteY22" fmla="*/ 5942498 h 6867921"/>
                <a:gd name="connsiteX23" fmla="*/ 849637 w 4894020"/>
                <a:gd name="connsiteY23" fmla="*/ 5942498 h 6867921"/>
                <a:gd name="connsiteX24" fmla="*/ 1058827 w 4894020"/>
                <a:gd name="connsiteY24" fmla="*/ 5822274 h 6867921"/>
                <a:gd name="connsiteX25" fmla="*/ 1066616 w 4894020"/>
                <a:gd name="connsiteY25" fmla="*/ 5811142 h 6867921"/>
                <a:gd name="connsiteX26" fmla="*/ 1067728 w 4894020"/>
                <a:gd name="connsiteY26" fmla="*/ 5810029 h 6867921"/>
                <a:gd name="connsiteX27" fmla="*/ 1690846 w 4894020"/>
                <a:gd name="connsiteY27" fmla="*/ 4990721 h 6867921"/>
                <a:gd name="connsiteX28" fmla="*/ 1678606 w 4894020"/>
                <a:gd name="connsiteY28" fmla="*/ 4613350 h 6867921"/>
                <a:gd name="connsiteX29" fmla="*/ 1679719 w 4894020"/>
                <a:gd name="connsiteY29" fmla="*/ 4610010 h 6867921"/>
                <a:gd name="connsiteX30" fmla="*/ 1068841 w 4894020"/>
                <a:gd name="connsiteY30" fmla="*/ 3814079 h 6867921"/>
                <a:gd name="connsiteX31" fmla="*/ 1067728 w 4894020"/>
                <a:gd name="connsiteY31" fmla="*/ 3811852 h 6867921"/>
                <a:gd name="connsiteX32" fmla="*/ 1059939 w 4894020"/>
                <a:gd name="connsiteY32" fmla="*/ 3801834 h 6867921"/>
                <a:gd name="connsiteX33" fmla="*/ 1052150 w 4894020"/>
                <a:gd name="connsiteY33" fmla="*/ 3794041 h 6867921"/>
                <a:gd name="connsiteX34" fmla="*/ 1022106 w 4894020"/>
                <a:gd name="connsiteY34" fmla="*/ 3760646 h 6867921"/>
                <a:gd name="connsiteX35" fmla="*/ 781761 w 4894020"/>
                <a:gd name="connsiteY35" fmla="*/ 3664912 h 6867921"/>
                <a:gd name="connsiteX36" fmla="*/ 1612831 w 4894020"/>
                <a:gd name="connsiteY36" fmla="*/ 1479626 h 6867921"/>
                <a:gd name="connsiteX37" fmla="*/ 1794235 w 4894020"/>
                <a:gd name="connsiteY37" fmla="*/ 1511382 h 6867921"/>
                <a:gd name="connsiteX38" fmla="*/ 2053902 w 4894020"/>
                <a:gd name="connsiteY38" fmla="*/ 1897858 h 6867921"/>
                <a:gd name="connsiteX39" fmla="*/ 1635982 w 4894020"/>
                <a:gd name="connsiteY39" fmla="*/ 2316634 h 6867921"/>
                <a:gd name="connsiteX40" fmla="*/ 1634867 w 4894020"/>
                <a:gd name="connsiteY40" fmla="*/ 2316634 h 6867921"/>
                <a:gd name="connsiteX41" fmla="*/ 1247037 w 4894020"/>
                <a:gd name="connsiteY41" fmla="*/ 2058240 h 6867921"/>
                <a:gd name="connsiteX42" fmla="*/ 1337309 w 4894020"/>
                <a:gd name="connsiteY42" fmla="*/ 1601596 h 6867921"/>
                <a:gd name="connsiteX43" fmla="*/ 1612831 w 4894020"/>
                <a:gd name="connsiteY43" fmla="*/ 1479626 h 6867921"/>
                <a:gd name="connsiteX44" fmla="*/ 3444740 w 4894020"/>
                <a:gd name="connsiteY44" fmla="*/ 1479082 h 6867921"/>
                <a:gd name="connsiteX45" fmla="*/ 3831457 w 4894020"/>
                <a:gd name="connsiteY45" fmla="*/ 1737475 h 6867921"/>
                <a:gd name="connsiteX46" fmla="*/ 3741185 w 4894020"/>
                <a:gd name="connsiteY46" fmla="*/ 2194120 h 6867921"/>
                <a:gd name="connsiteX47" fmla="*/ 3284259 w 4894020"/>
                <a:gd name="connsiteY47" fmla="*/ 2285449 h 6867921"/>
                <a:gd name="connsiteX48" fmla="*/ 3025706 w 4894020"/>
                <a:gd name="connsiteY48" fmla="*/ 1897858 h 6867921"/>
                <a:gd name="connsiteX49" fmla="*/ 3444740 w 4894020"/>
                <a:gd name="connsiteY49" fmla="*/ 1479082 h 6867921"/>
                <a:gd name="connsiteX50" fmla="*/ 3484924 w 4894020"/>
                <a:gd name="connsiteY50" fmla="*/ 821944 h 6867921"/>
                <a:gd name="connsiteX51" fmla="*/ 3372190 w 4894020"/>
                <a:gd name="connsiteY51" fmla="*/ 823091 h 6867921"/>
                <a:gd name="connsiteX52" fmla="*/ 2700285 w 4894020"/>
                <a:gd name="connsiteY52" fmla="*/ 1133815 h 6867921"/>
                <a:gd name="connsiteX53" fmla="*/ 2544262 w 4894020"/>
                <a:gd name="connsiteY53" fmla="*/ 1201755 h 6867921"/>
                <a:gd name="connsiteX54" fmla="*/ 2383780 w 4894020"/>
                <a:gd name="connsiteY54" fmla="*/ 1130474 h 6867921"/>
                <a:gd name="connsiteX55" fmla="*/ 1264869 w 4894020"/>
                <a:gd name="connsiteY55" fmla="*/ 895469 h 6867921"/>
                <a:gd name="connsiteX56" fmla="*/ 621829 w 4894020"/>
                <a:gd name="connsiteY56" fmla="*/ 1839943 h 6867921"/>
                <a:gd name="connsiteX57" fmla="*/ 621829 w 4894020"/>
                <a:gd name="connsiteY57" fmla="*/ 1848852 h 6867921"/>
                <a:gd name="connsiteX58" fmla="*/ 624058 w 4894020"/>
                <a:gd name="connsiteY58" fmla="*/ 1911223 h 6867921"/>
                <a:gd name="connsiteX59" fmla="*/ 1895650 w 4894020"/>
                <a:gd name="connsiteY59" fmla="*/ 2952595 h 6867921"/>
                <a:gd name="connsiteX60" fmla="*/ 1992608 w 4894020"/>
                <a:gd name="connsiteY60" fmla="*/ 2981553 h 6867921"/>
                <a:gd name="connsiteX61" fmla="*/ 2051673 w 4894020"/>
                <a:gd name="connsiteY61" fmla="*/ 3033899 h 6867921"/>
                <a:gd name="connsiteX62" fmla="*/ 2543148 w 4894020"/>
                <a:gd name="connsiteY62" fmla="*/ 3574076 h 6867921"/>
                <a:gd name="connsiteX63" fmla="*/ 3015676 w 4894020"/>
                <a:gd name="connsiteY63" fmla="*/ 3031671 h 6867921"/>
                <a:gd name="connsiteX64" fmla="*/ 3073627 w 4894020"/>
                <a:gd name="connsiteY64" fmla="*/ 2981553 h 6867921"/>
                <a:gd name="connsiteX65" fmla="*/ 3160555 w 4894020"/>
                <a:gd name="connsiteY65" fmla="*/ 2954822 h 6867921"/>
                <a:gd name="connsiteX66" fmla="*/ 4463351 w 4894020"/>
                <a:gd name="connsiteY66" fmla="*/ 1910110 h 6867921"/>
                <a:gd name="connsiteX67" fmla="*/ 4465580 w 4894020"/>
                <a:gd name="connsiteY67" fmla="*/ 1848852 h 6867921"/>
                <a:gd name="connsiteX68" fmla="*/ 4465580 w 4894020"/>
                <a:gd name="connsiteY68" fmla="*/ 1838828 h 6867921"/>
                <a:gd name="connsiteX69" fmla="*/ 3820312 w 4894020"/>
                <a:gd name="connsiteY69" fmla="*/ 894355 h 6867921"/>
                <a:gd name="connsiteX70" fmla="*/ 3484924 w 4894020"/>
                <a:gd name="connsiteY70" fmla="*/ 821944 h 6867921"/>
                <a:gd name="connsiteX71" fmla="*/ 2935248 w 4894020"/>
                <a:gd name="connsiteY71" fmla="*/ 6 h 6867921"/>
                <a:gd name="connsiteX72" fmla="*/ 3943536 w 4894020"/>
                <a:gd name="connsiteY72" fmla="*/ 1066 h 6867921"/>
                <a:gd name="connsiteX73" fmla="*/ 4104379 w 4894020"/>
                <a:gd name="connsiteY73" fmla="*/ 127755 h 6867921"/>
                <a:gd name="connsiteX74" fmla="*/ 4894020 w 4894020"/>
                <a:gd name="connsiteY74" fmla="*/ 1890489 h 6867921"/>
                <a:gd name="connsiteX75" fmla="*/ 4377989 w 4894020"/>
                <a:gd name="connsiteY75" fmla="*/ 3366755 h 6867921"/>
                <a:gd name="connsiteX76" fmla="*/ 4024956 w 4894020"/>
                <a:gd name="connsiteY76" fmla="*/ 3860787 h 6867921"/>
                <a:gd name="connsiteX77" fmla="*/ 1975140 w 4894020"/>
                <a:gd name="connsiteY77" fmla="*/ 6756485 h 6867921"/>
                <a:gd name="connsiteX78" fmla="*/ 1938862 w 4894020"/>
                <a:gd name="connsiteY78" fmla="*/ 6867605 h 6867921"/>
                <a:gd name="connsiteX79" fmla="*/ 1938894 w 4894020"/>
                <a:gd name="connsiteY79" fmla="*/ 6867921 h 6867921"/>
                <a:gd name="connsiteX80" fmla="*/ 0 w 4894020"/>
                <a:gd name="connsiteY80" fmla="*/ 6859850 h 6867921"/>
                <a:gd name="connsiteX81" fmla="*/ 0 w 4894020"/>
                <a:gd name="connsiteY81" fmla="*/ 1500 h 6867921"/>
                <a:gd name="connsiteX82" fmla="*/ 91653 w 4894020"/>
                <a:gd name="connsiteY82" fmla="*/ 1518 h 6867921"/>
                <a:gd name="connsiteX83" fmla="*/ 2935248 w 4894020"/>
                <a:gd name="connsiteY83" fmla="*/ 6 h 6867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894020" h="6867921">
                  <a:moveTo>
                    <a:pt x="781761" y="3664912"/>
                  </a:moveTo>
                  <a:cubicBezTo>
                    <a:pt x="692745" y="3663798"/>
                    <a:pt x="607066" y="3697195"/>
                    <a:pt x="543641" y="3760646"/>
                  </a:cubicBezTo>
                  <a:cubicBezTo>
                    <a:pt x="488006" y="3814079"/>
                    <a:pt x="453512" y="3886436"/>
                    <a:pt x="447948" y="3964360"/>
                  </a:cubicBezTo>
                  <a:lnTo>
                    <a:pt x="447948" y="3965473"/>
                  </a:lnTo>
                  <a:cubicBezTo>
                    <a:pt x="447948" y="3974379"/>
                    <a:pt x="447948" y="3984397"/>
                    <a:pt x="446835" y="3993302"/>
                  </a:cubicBezTo>
                  <a:lnTo>
                    <a:pt x="446835" y="3996643"/>
                  </a:lnTo>
                  <a:cubicBezTo>
                    <a:pt x="445722" y="4038943"/>
                    <a:pt x="453512" y="4080131"/>
                    <a:pt x="469089" y="4119093"/>
                  </a:cubicBezTo>
                  <a:lnTo>
                    <a:pt x="469089" y="4121319"/>
                  </a:lnTo>
                  <a:lnTo>
                    <a:pt x="471315" y="4126886"/>
                  </a:lnTo>
                  <a:cubicBezTo>
                    <a:pt x="489118" y="4169187"/>
                    <a:pt x="575910" y="4390712"/>
                    <a:pt x="582587" y="4808158"/>
                  </a:cubicBezTo>
                  <a:cubicBezTo>
                    <a:pt x="589262" y="5186642"/>
                    <a:pt x="499133" y="5411507"/>
                    <a:pt x="469089" y="5484977"/>
                  </a:cubicBezTo>
                  <a:lnTo>
                    <a:pt x="469089" y="5486090"/>
                  </a:lnTo>
                  <a:lnTo>
                    <a:pt x="467977" y="5489430"/>
                  </a:lnTo>
                  <a:cubicBezTo>
                    <a:pt x="452399" y="5529505"/>
                    <a:pt x="444610" y="5572919"/>
                    <a:pt x="445722" y="5615221"/>
                  </a:cubicBezTo>
                  <a:lnTo>
                    <a:pt x="445722" y="5620786"/>
                  </a:lnTo>
                  <a:lnTo>
                    <a:pt x="445722" y="5623013"/>
                  </a:lnTo>
                  <a:lnTo>
                    <a:pt x="445722" y="5625239"/>
                  </a:lnTo>
                  <a:cubicBezTo>
                    <a:pt x="445722" y="5709842"/>
                    <a:pt x="481329" y="5789991"/>
                    <a:pt x="542529" y="5846763"/>
                  </a:cubicBezTo>
                  <a:cubicBezTo>
                    <a:pt x="604840" y="5911329"/>
                    <a:pt x="691631" y="5946951"/>
                    <a:pt x="781761" y="5945838"/>
                  </a:cubicBezTo>
                  <a:lnTo>
                    <a:pt x="786212" y="5945838"/>
                  </a:lnTo>
                  <a:lnTo>
                    <a:pt x="801790" y="5945838"/>
                  </a:lnTo>
                  <a:lnTo>
                    <a:pt x="818481" y="5945838"/>
                  </a:lnTo>
                  <a:cubicBezTo>
                    <a:pt x="828496" y="5945838"/>
                    <a:pt x="837397" y="5943611"/>
                    <a:pt x="847411" y="5942498"/>
                  </a:cubicBezTo>
                  <a:lnTo>
                    <a:pt x="849637" y="5942498"/>
                  </a:lnTo>
                  <a:cubicBezTo>
                    <a:pt x="930865" y="5929140"/>
                    <a:pt x="1005416" y="5886839"/>
                    <a:pt x="1058827" y="5822274"/>
                  </a:cubicBezTo>
                  <a:lnTo>
                    <a:pt x="1066616" y="5811142"/>
                  </a:lnTo>
                  <a:lnTo>
                    <a:pt x="1067728" y="5810029"/>
                  </a:lnTo>
                  <a:lnTo>
                    <a:pt x="1690846" y="4990721"/>
                  </a:lnTo>
                  <a:cubicBezTo>
                    <a:pt x="1777638" y="4878289"/>
                    <a:pt x="1772074" y="4720216"/>
                    <a:pt x="1678606" y="4613350"/>
                  </a:cubicBezTo>
                  <a:lnTo>
                    <a:pt x="1679719" y="4610010"/>
                  </a:lnTo>
                  <a:lnTo>
                    <a:pt x="1068841" y="3814079"/>
                  </a:lnTo>
                  <a:lnTo>
                    <a:pt x="1067728" y="3811852"/>
                  </a:lnTo>
                  <a:lnTo>
                    <a:pt x="1059939" y="3801834"/>
                  </a:lnTo>
                  <a:cubicBezTo>
                    <a:pt x="1057713" y="3798494"/>
                    <a:pt x="1055488" y="3796268"/>
                    <a:pt x="1052150" y="3794041"/>
                  </a:cubicBezTo>
                  <a:cubicBezTo>
                    <a:pt x="1043249" y="3781797"/>
                    <a:pt x="1033234" y="3770665"/>
                    <a:pt x="1022106" y="3760646"/>
                  </a:cubicBezTo>
                  <a:cubicBezTo>
                    <a:pt x="957569" y="3698308"/>
                    <a:pt x="870778" y="3663798"/>
                    <a:pt x="781761" y="3664912"/>
                  </a:cubicBezTo>
                  <a:close/>
                  <a:moveTo>
                    <a:pt x="1612831" y="1479626"/>
                  </a:moveTo>
                  <a:cubicBezTo>
                    <a:pt x="1673769" y="1476507"/>
                    <a:pt x="1735726" y="1486739"/>
                    <a:pt x="1794235" y="1511382"/>
                  </a:cubicBezTo>
                  <a:cubicBezTo>
                    <a:pt x="1951374" y="1575980"/>
                    <a:pt x="2053902" y="1728566"/>
                    <a:pt x="2053902" y="1897858"/>
                  </a:cubicBezTo>
                  <a:cubicBezTo>
                    <a:pt x="2053902" y="2128408"/>
                    <a:pt x="1866674" y="2315520"/>
                    <a:pt x="1635982" y="2316634"/>
                  </a:cubicBezTo>
                  <a:lnTo>
                    <a:pt x="1634867" y="2316634"/>
                  </a:lnTo>
                  <a:cubicBezTo>
                    <a:pt x="1465471" y="2316634"/>
                    <a:pt x="1311677" y="2215282"/>
                    <a:pt x="1247037" y="2058240"/>
                  </a:cubicBezTo>
                  <a:cubicBezTo>
                    <a:pt x="1182400" y="1902313"/>
                    <a:pt x="1218062" y="1721883"/>
                    <a:pt x="1337309" y="1601596"/>
                  </a:cubicBezTo>
                  <a:cubicBezTo>
                    <a:pt x="1412534" y="1527113"/>
                    <a:pt x="1511268" y="1484825"/>
                    <a:pt x="1612831" y="1479626"/>
                  </a:cubicBezTo>
                  <a:close/>
                  <a:moveTo>
                    <a:pt x="3444740" y="1479082"/>
                  </a:moveTo>
                  <a:cubicBezTo>
                    <a:pt x="3614137" y="1479082"/>
                    <a:pt x="3766818" y="1581548"/>
                    <a:pt x="3831457" y="1737475"/>
                  </a:cubicBezTo>
                  <a:cubicBezTo>
                    <a:pt x="3897209" y="1894517"/>
                    <a:pt x="3860431" y="2073833"/>
                    <a:pt x="3741185" y="2194120"/>
                  </a:cubicBezTo>
                  <a:cubicBezTo>
                    <a:pt x="3620824" y="2314407"/>
                    <a:pt x="3441397" y="2350048"/>
                    <a:pt x="3284259" y="2285449"/>
                  </a:cubicBezTo>
                  <a:cubicBezTo>
                    <a:pt x="3127121" y="2219736"/>
                    <a:pt x="3025706" y="2067151"/>
                    <a:pt x="3025706" y="1897858"/>
                  </a:cubicBezTo>
                  <a:cubicBezTo>
                    <a:pt x="3025706" y="1667309"/>
                    <a:pt x="3212934" y="1479082"/>
                    <a:pt x="3444740" y="1479082"/>
                  </a:cubicBezTo>
                  <a:close/>
                  <a:moveTo>
                    <a:pt x="3484924" y="821944"/>
                  </a:moveTo>
                  <a:cubicBezTo>
                    <a:pt x="3447256" y="820256"/>
                    <a:pt x="3409623" y="820651"/>
                    <a:pt x="3372190" y="823091"/>
                  </a:cubicBezTo>
                  <a:cubicBezTo>
                    <a:pt x="3122646" y="839363"/>
                    <a:pt x="2882082" y="946563"/>
                    <a:pt x="2700285" y="1133815"/>
                  </a:cubicBezTo>
                  <a:cubicBezTo>
                    <a:pt x="2660165" y="1176138"/>
                    <a:pt x="2603328" y="1201755"/>
                    <a:pt x="2544262" y="1201755"/>
                  </a:cubicBezTo>
                  <a:cubicBezTo>
                    <a:pt x="2482968" y="1200641"/>
                    <a:pt x="2425015" y="1175024"/>
                    <a:pt x="2383780" y="1130474"/>
                  </a:cubicBezTo>
                  <a:cubicBezTo>
                    <a:pt x="2092908" y="833098"/>
                    <a:pt x="1651584" y="740655"/>
                    <a:pt x="1264869" y="895469"/>
                  </a:cubicBezTo>
                  <a:cubicBezTo>
                    <a:pt x="879268" y="1051396"/>
                    <a:pt x="625173" y="1423393"/>
                    <a:pt x="621829" y="1839943"/>
                  </a:cubicBezTo>
                  <a:lnTo>
                    <a:pt x="621829" y="1848852"/>
                  </a:lnTo>
                  <a:cubicBezTo>
                    <a:pt x="621829" y="1870014"/>
                    <a:pt x="621829" y="1891176"/>
                    <a:pt x="624058" y="1911223"/>
                  </a:cubicBezTo>
                  <a:cubicBezTo>
                    <a:pt x="657492" y="2710908"/>
                    <a:pt x="1175713" y="2862379"/>
                    <a:pt x="1895650" y="2952595"/>
                  </a:cubicBezTo>
                  <a:cubicBezTo>
                    <a:pt x="1929084" y="2955936"/>
                    <a:pt x="1962517" y="2965960"/>
                    <a:pt x="1992608" y="2981553"/>
                  </a:cubicBezTo>
                  <a:cubicBezTo>
                    <a:pt x="2014897" y="2994917"/>
                    <a:pt x="2034956" y="3012738"/>
                    <a:pt x="2051673" y="3033899"/>
                  </a:cubicBezTo>
                  <a:cubicBezTo>
                    <a:pt x="2188752" y="3189826"/>
                    <a:pt x="2423901" y="3574076"/>
                    <a:pt x="2543148" y="3574076"/>
                  </a:cubicBezTo>
                  <a:cubicBezTo>
                    <a:pt x="2662393" y="3574076"/>
                    <a:pt x="2893086" y="3185372"/>
                    <a:pt x="3015676" y="3031671"/>
                  </a:cubicBezTo>
                  <a:cubicBezTo>
                    <a:pt x="3032393" y="3011624"/>
                    <a:pt x="3052452" y="2994917"/>
                    <a:pt x="3073627" y="2981553"/>
                  </a:cubicBezTo>
                  <a:cubicBezTo>
                    <a:pt x="3100374" y="2965960"/>
                    <a:pt x="3130464" y="2957049"/>
                    <a:pt x="3160555" y="2954822"/>
                  </a:cubicBezTo>
                  <a:cubicBezTo>
                    <a:pt x="3899438" y="2866835"/>
                    <a:pt x="4429918" y="2724272"/>
                    <a:pt x="4463351" y="1910110"/>
                  </a:cubicBezTo>
                  <a:cubicBezTo>
                    <a:pt x="4463351" y="1890062"/>
                    <a:pt x="4465580" y="1868900"/>
                    <a:pt x="4465580" y="1848852"/>
                  </a:cubicBezTo>
                  <a:lnTo>
                    <a:pt x="4465580" y="1838828"/>
                  </a:lnTo>
                  <a:cubicBezTo>
                    <a:pt x="4462236" y="1422280"/>
                    <a:pt x="4207026" y="1049169"/>
                    <a:pt x="3820312" y="894355"/>
                  </a:cubicBezTo>
                  <a:cubicBezTo>
                    <a:pt x="3711234" y="850814"/>
                    <a:pt x="3597926" y="827007"/>
                    <a:pt x="3484924" y="821944"/>
                  </a:cubicBezTo>
                  <a:close/>
                  <a:moveTo>
                    <a:pt x="2935248" y="6"/>
                  </a:moveTo>
                  <a:cubicBezTo>
                    <a:pt x="3298507" y="50"/>
                    <a:pt x="3642809" y="342"/>
                    <a:pt x="3943536" y="1066"/>
                  </a:cubicBezTo>
                  <a:lnTo>
                    <a:pt x="4104379" y="127755"/>
                  </a:lnTo>
                  <a:cubicBezTo>
                    <a:pt x="4603641" y="572934"/>
                    <a:pt x="4894020" y="1212744"/>
                    <a:pt x="4894020" y="1890489"/>
                  </a:cubicBezTo>
                  <a:cubicBezTo>
                    <a:pt x="4894020" y="2449372"/>
                    <a:pt x="4669797" y="2936846"/>
                    <a:pt x="4377989" y="3366755"/>
                  </a:cubicBezTo>
                  <a:lnTo>
                    <a:pt x="4024956" y="3860787"/>
                  </a:lnTo>
                  <a:lnTo>
                    <a:pt x="1975140" y="6756485"/>
                  </a:lnTo>
                  <a:cubicBezTo>
                    <a:pt x="1952479" y="6790003"/>
                    <a:pt x="1940353" y="6828622"/>
                    <a:pt x="1938862" y="6867605"/>
                  </a:cubicBezTo>
                  <a:cubicBezTo>
                    <a:pt x="1938873" y="6867710"/>
                    <a:pt x="1938883" y="6867816"/>
                    <a:pt x="1938894" y="6867921"/>
                  </a:cubicBezTo>
                  <a:lnTo>
                    <a:pt x="0" y="6859850"/>
                  </a:lnTo>
                  <a:lnTo>
                    <a:pt x="0" y="1500"/>
                  </a:lnTo>
                  <a:lnTo>
                    <a:pt x="91653" y="1518"/>
                  </a:lnTo>
                  <a:cubicBezTo>
                    <a:pt x="863071" y="1549"/>
                    <a:pt x="1966559" y="-109"/>
                    <a:pt x="2935248" y="6"/>
                  </a:cubicBezTo>
                  <a:close/>
                </a:path>
              </a:pathLst>
            </a:custGeom>
            <a:solidFill>
              <a:srgbClr val="FEC43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2" name="Picture 4">
            <a:extLst>
              <a:ext uri="{FF2B5EF4-FFF2-40B4-BE49-F238E27FC236}">
                <a16:creationId xmlns:a16="http://schemas.microsoft.com/office/drawing/2014/main" id="{8DC73CE8-845C-8B48-92F6-F6A86EB1F0A3}"/>
              </a:ext>
            </a:extLst>
          </p:cNvPr>
          <p:cNvGrpSpPr/>
          <p:nvPr/>
        </p:nvGrpSpPr>
        <p:grpSpPr>
          <a:xfrm>
            <a:off x="2865923" y="5373418"/>
            <a:ext cx="2916438" cy="1300464"/>
            <a:chOff x="2865923" y="5373418"/>
            <a:chExt cx="2916438" cy="1300464"/>
          </a:xfrm>
          <a:solidFill>
            <a:srgbClr val="333333"/>
          </a:solidFill>
        </p:grpSpPr>
        <p:sp>
          <p:nvSpPr>
            <p:cNvPr id="3" name="Freeform 2">
              <a:extLst>
                <a:ext uri="{FF2B5EF4-FFF2-40B4-BE49-F238E27FC236}">
                  <a16:creationId xmlns:a16="http://schemas.microsoft.com/office/drawing/2014/main" id="{837801A0-967D-B047-89D1-30BBE5A621DB}"/>
                </a:ext>
              </a:extLst>
            </p:cNvPr>
            <p:cNvSpPr/>
            <p:nvPr/>
          </p:nvSpPr>
          <p:spPr>
            <a:xfrm>
              <a:off x="2865925" y="5641203"/>
              <a:ext cx="473883" cy="627157"/>
            </a:xfrm>
            <a:custGeom>
              <a:avLst/>
              <a:gdLst>
                <a:gd name="connsiteX0" fmla="*/ 415060 w 473883"/>
                <a:gd name="connsiteY0" fmla="*/ 310959 h 627157"/>
                <a:gd name="connsiteX1" fmla="*/ 415060 w 473883"/>
                <a:gd name="connsiteY1" fmla="*/ 310959 h 627157"/>
                <a:gd name="connsiteX2" fmla="*/ 351295 w 473883"/>
                <a:gd name="connsiteY2" fmla="*/ 276182 h 627157"/>
                <a:gd name="connsiteX3" fmla="*/ 273206 w 473883"/>
                <a:gd name="connsiteY3" fmla="*/ 252645 h 627157"/>
                <a:gd name="connsiteX4" fmla="*/ 176499 w 473883"/>
                <a:gd name="connsiteY4" fmla="*/ 221105 h 627157"/>
                <a:gd name="connsiteX5" fmla="*/ 147998 w 473883"/>
                <a:gd name="connsiteY5" fmla="*/ 174235 h 627157"/>
                <a:gd name="connsiteX6" fmla="*/ 155881 w 473883"/>
                <a:gd name="connsiteY6" fmla="*/ 144137 h 627157"/>
                <a:gd name="connsiteX7" fmla="*/ 177558 w 473883"/>
                <a:gd name="connsiteY7" fmla="*/ 123541 h 627157"/>
                <a:gd name="connsiteX8" fmla="*/ 209911 w 473883"/>
                <a:gd name="connsiteY8" fmla="*/ 111125 h 627157"/>
                <a:gd name="connsiteX9" fmla="*/ 322324 w 473883"/>
                <a:gd name="connsiteY9" fmla="*/ 126072 h 627157"/>
                <a:gd name="connsiteX10" fmla="*/ 364795 w 473883"/>
                <a:gd name="connsiteY10" fmla="*/ 161643 h 627157"/>
                <a:gd name="connsiteX11" fmla="*/ 382177 w 473883"/>
                <a:gd name="connsiteY11" fmla="*/ 171028 h 627157"/>
                <a:gd name="connsiteX12" fmla="*/ 401030 w 473883"/>
                <a:gd name="connsiteY12" fmla="*/ 165144 h 627157"/>
                <a:gd name="connsiteX13" fmla="*/ 453972 w 473883"/>
                <a:gd name="connsiteY13" fmla="*/ 120276 h 627157"/>
                <a:gd name="connsiteX14" fmla="*/ 457119 w 473883"/>
                <a:gd name="connsiteY14" fmla="*/ 84587 h 627157"/>
                <a:gd name="connsiteX15" fmla="*/ 374295 w 473883"/>
                <a:gd name="connsiteY15" fmla="*/ 24801 h 627157"/>
                <a:gd name="connsiteX16" fmla="*/ 168058 w 473883"/>
                <a:gd name="connsiteY16" fmla="*/ 10385 h 627157"/>
                <a:gd name="connsiteX17" fmla="*/ 95586 w 473883"/>
                <a:gd name="connsiteY17" fmla="*/ 43278 h 627157"/>
                <a:gd name="connsiteX18" fmla="*/ 43645 w 473883"/>
                <a:gd name="connsiteY18" fmla="*/ 101034 h 627157"/>
                <a:gd name="connsiteX19" fmla="*/ 23527 w 473883"/>
                <a:gd name="connsiteY19" fmla="*/ 185327 h 627157"/>
                <a:gd name="connsiteX20" fmla="*/ 39850 w 473883"/>
                <a:gd name="connsiteY20" fmla="*/ 257176 h 627157"/>
                <a:gd name="connsiteX21" fmla="*/ 81851 w 473883"/>
                <a:gd name="connsiteY21" fmla="*/ 305663 h 627157"/>
                <a:gd name="connsiteX22" fmla="*/ 138557 w 473883"/>
                <a:gd name="connsiteY22" fmla="*/ 335379 h 627157"/>
                <a:gd name="connsiteX23" fmla="*/ 198646 w 473883"/>
                <a:gd name="connsiteY23" fmla="*/ 353327 h 627157"/>
                <a:gd name="connsiteX24" fmla="*/ 309588 w 473883"/>
                <a:gd name="connsiteY24" fmla="*/ 389251 h 627157"/>
                <a:gd name="connsiteX25" fmla="*/ 343412 w 473883"/>
                <a:gd name="connsiteY25" fmla="*/ 441534 h 627157"/>
                <a:gd name="connsiteX26" fmla="*/ 334912 w 473883"/>
                <a:gd name="connsiteY26" fmla="*/ 477340 h 627157"/>
                <a:gd name="connsiteX27" fmla="*/ 311559 w 473883"/>
                <a:gd name="connsiteY27" fmla="*/ 500142 h 627157"/>
                <a:gd name="connsiteX28" fmla="*/ 277500 w 473883"/>
                <a:gd name="connsiteY28" fmla="*/ 513235 h 627157"/>
                <a:gd name="connsiteX29" fmla="*/ 237146 w 473883"/>
                <a:gd name="connsiteY29" fmla="*/ 517295 h 627157"/>
                <a:gd name="connsiteX30" fmla="*/ 151616 w 473883"/>
                <a:gd name="connsiteY30" fmla="*/ 495199 h 627157"/>
                <a:gd name="connsiteX31" fmla="*/ 100175 w 473883"/>
                <a:gd name="connsiteY31" fmla="*/ 453361 h 627157"/>
                <a:gd name="connsiteX32" fmla="*/ 64367 w 473883"/>
                <a:gd name="connsiteY32" fmla="*/ 450304 h 627157"/>
                <a:gd name="connsiteX33" fmla="*/ 64233 w 473883"/>
                <a:gd name="connsiteY33" fmla="*/ 450419 h 627157"/>
                <a:gd name="connsiteX34" fmla="*/ 8968 w 473883"/>
                <a:gd name="connsiteY34" fmla="*/ 497494 h 627157"/>
                <a:gd name="connsiteX35" fmla="*/ 6039 w 473883"/>
                <a:gd name="connsiteY35" fmla="*/ 533324 h 627157"/>
                <a:gd name="connsiteX36" fmla="*/ 6585 w 473883"/>
                <a:gd name="connsiteY36" fmla="*/ 533948 h 627157"/>
                <a:gd name="connsiteX37" fmla="*/ 102733 w 473883"/>
                <a:gd name="connsiteY37" fmla="*/ 600912 h 627157"/>
                <a:gd name="connsiteX38" fmla="*/ 234705 w 473883"/>
                <a:gd name="connsiteY38" fmla="*/ 627157 h 627157"/>
                <a:gd name="connsiteX39" fmla="*/ 322118 w 473883"/>
                <a:gd name="connsiteY39" fmla="*/ 617183 h 627157"/>
                <a:gd name="connsiteX40" fmla="*/ 398854 w 473883"/>
                <a:gd name="connsiteY40" fmla="*/ 583524 h 627157"/>
                <a:gd name="connsiteX41" fmla="*/ 453295 w 473883"/>
                <a:gd name="connsiteY41" fmla="*/ 522679 h 627157"/>
                <a:gd name="connsiteX42" fmla="*/ 473884 w 473883"/>
                <a:gd name="connsiteY42" fmla="*/ 431883 h 627157"/>
                <a:gd name="connsiteX43" fmla="*/ 458296 w 473883"/>
                <a:gd name="connsiteY43" fmla="*/ 362036 h 627157"/>
                <a:gd name="connsiteX44" fmla="*/ 415060 w 473883"/>
                <a:gd name="connsiteY44" fmla="*/ 310959 h 62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73883" h="627157">
                  <a:moveTo>
                    <a:pt x="415060" y="310959"/>
                  </a:moveTo>
                  <a:lnTo>
                    <a:pt x="415060" y="310959"/>
                  </a:lnTo>
                  <a:cubicBezTo>
                    <a:pt x="395598" y="296342"/>
                    <a:pt x="374118" y="284629"/>
                    <a:pt x="351295" y="276182"/>
                  </a:cubicBezTo>
                  <a:cubicBezTo>
                    <a:pt x="325803" y="266653"/>
                    <a:pt x="299718" y="258791"/>
                    <a:pt x="273206" y="252645"/>
                  </a:cubicBezTo>
                  <a:cubicBezTo>
                    <a:pt x="229587" y="242936"/>
                    <a:pt x="197940" y="232638"/>
                    <a:pt x="176499" y="221105"/>
                  </a:cubicBezTo>
                  <a:cubicBezTo>
                    <a:pt x="157322" y="210807"/>
                    <a:pt x="147998" y="195449"/>
                    <a:pt x="147998" y="174235"/>
                  </a:cubicBezTo>
                  <a:cubicBezTo>
                    <a:pt x="147634" y="163649"/>
                    <a:pt x="150374" y="153184"/>
                    <a:pt x="155881" y="144137"/>
                  </a:cubicBezTo>
                  <a:cubicBezTo>
                    <a:pt x="161440" y="135707"/>
                    <a:pt x="168855" y="128661"/>
                    <a:pt x="177558" y="123541"/>
                  </a:cubicBezTo>
                  <a:cubicBezTo>
                    <a:pt x="187593" y="117666"/>
                    <a:pt x="198522" y="113470"/>
                    <a:pt x="209911" y="111125"/>
                  </a:cubicBezTo>
                  <a:cubicBezTo>
                    <a:pt x="249823" y="102299"/>
                    <a:pt x="290323" y="107859"/>
                    <a:pt x="322324" y="126072"/>
                  </a:cubicBezTo>
                  <a:cubicBezTo>
                    <a:pt x="338597" y="135140"/>
                    <a:pt x="353009" y="147211"/>
                    <a:pt x="364795" y="161643"/>
                  </a:cubicBezTo>
                  <a:cubicBezTo>
                    <a:pt x="369092" y="166983"/>
                    <a:pt x="375357" y="170366"/>
                    <a:pt x="382177" y="171028"/>
                  </a:cubicBezTo>
                  <a:cubicBezTo>
                    <a:pt x="389004" y="171737"/>
                    <a:pt x="395818" y="169610"/>
                    <a:pt x="401030" y="165144"/>
                  </a:cubicBezTo>
                  <a:lnTo>
                    <a:pt x="453972" y="120276"/>
                  </a:lnTo>
                  <a:cubicBezTo>
                    <a:pt x="464631" y="111258"/>
                    <a:pt x="466037" y="95332"/>
                    <a:pt x="457119" y="84587"/>
                  </a:cubicBezTo>
                  <a:cubicBezTo>
                    <a:pt x="434736" y="58266"/>
                    <a:pt x="406322" y="37753"/>
                    <a:pt x="374295" y="24801"/>
                  </a:cubicBezTo>
                  <a:cubicBezTo>
                    <a:pt x="308938" y="-2277"/>
                    <a:pt x="236545" y="-7337"/>
                    <a:pt x="168058" y="10385"/>
                  </a:cubicBezTo>
                  <a:cubicBezTo>
                    <a:pt x="142157" y="17007"/>
                    <a:pt x="117625" y="28141"/>
                    <a:pt x="95586" y="43278"/>
                  </a:cubicBezTo>
                  <a:cubicBezTo>
                    <a:pt x="74148" y="58375"/>
                    <a:pt x="56394" y="78117"/>
                    <a:pt x="43645" y="101034"/>
                  </a:cubicBezTo>
                  <a:cubicBezTo>
                    <a:pt x="30350" y="124571"/>
                    <a:pt x="23527" y="152963"/>
                    <a:pt x="23527" y="185327"/>
                  </a:cubicBezTo>
                  <a:cubicBezTo>
                    <a:pt x="23527" y="213514"/>
                    <a:pt x="29027" y="237699"/>
                    <a:pt x="39850" y="257176"/>
                  </a:cubicBezTo>
                  <a:cubicBezTo>
                    <a:pt x="50263" y="276129"/>
                    <a:pt x="64579" y="292656"/>
                    <a:pt x="81851" y="305663"/>
                  </a:cubicBezTo>
                  <a:cubicBezTo>
                    <a:pt x="99101" y="318447"/>
                    <a:pt x="118231" y="328471"/>
                    <a:pt x="138557" y="335379"/>
                  </a:cubicBezTo>
                  <a:cubicBezTo>
                    <a:pt x="158616" y="342344"/>
                    <a:pt x="178646" y="348325"/>
                    <a:pt x="198646" y="353327"/>
                  </a:cubicBezTo>
                  <a:cubicBezTo>
                    <a:pt x="247323" y="364507"/>
                    <a:pt x="284647" y="376599"/>
                    <a:pt x="309588" y="389251"/>
                  </a:cubicBezTo>
                  <a:cubicBezTo>
                    <a:pt x="332353" y="400814"/>
                    <a:pt x="343412" y="417937"/>
                    <a:pt x="343412" y="441534"/>
                  </a:cubicBezTo>
                  <a:cubicBezTo>
                    <a:pt x="343412" y="456245"/>
                    <a:pt x="340471" y="468219"/>
                    <a:pt x="334912" y="477340"/>
                  </a:cubicBezTo>
                  <a:cubicBezTo>
                    <a:pt x="329127" y="486752"/>
                    <a:pt x="321103" y="494584"/>
                    <a:pt x="311559" y="500142"/>
                  </a:cubicBezTo>
                  <a:cubicBezTo>
                    <a:pt x="300991" y="506330"/>
                    <a:pt x="289488" y="510752"/>
                    <a:pt x="277500" y="513235"/>
                  </a:cubicBezTo>
                  <a:cubicBezTo>
                    <a:pt x="264225" y="515980"/>
                    <a:pt x="250702" y="517342"/>
                    <a:pt x="237146" y="517295"/>
                  </a:cubicBezTo>
                  <a:cubicBezTo>
                    <a:pt x="207194" y="517545"/>
                    <a:pt x="177702" y="509925"/>
                    <a:pt x="151616" y="495199"/>
                  </a:cubicBezTo>
                  <a:cubicBezTo>
                    <a:pt x="132110" y="484437"/>
                    <a:pt x="114688" y="470267"/>
                    <a:pt x="100175" y="453361"/>
                  </a:cubicBezTo>
                  <a:cubicBezTo>
                    <a:pt x="91130" y="442625"/>
                    <a:pt x="75098" y="441257"/>
                    <a:pt x="64367" y="450304"/>
                  </a:cubicBezTo>
                  <a:cubicBezTo>
                    <a:pt x="64322" y="450343"/>
                    <a:pt x="64277" y="450381"/>
                    <a:pt x="64233" y="450419"/>
                  </a:cubicBezTo>
                  <a:lnTo>
                    <a:pt x="8968" y="497494"/>
                  </a:lnTo>
                  <a:cubicBezTo>
                    <a:pt x="-1732" y="506580"/>
                    <a:pt x="-3043" y="522621"/>
                    <a:pt x="6039" y="533324"/>
                  </a:cubicBezTo>
                  <a:cubicBezTo>
                    <a:pt x="6218" y="533536"/>
                    <a:pt x="6400" y="533742"/>
                    <a:pt x="6585" y="533948"/>
                  </a:cubicBezTo>
                  <a:cubicBezTo>
                    <a:pt x="33169" y="563246"/>
                    <a:pt x="66041" y="586140"/>
                    <a:pt x="102733" y="600912"/>
                  </a:cubicBezTo>
                  <a:cubicBezTo>
                    <a:pt x="144600" y="618163"/>
                    <a:pt x="189427" y="627074"/>
                    <a:pt x="234705" y="627157"/>
                  </a:cubicBezTo>
                  <a:cubicBezTo>
                    <a:pt x="264129" y="627210"/>
                    <a:pt x="293461" y="623864"/>
                    <a:pt x="322118" y="617183"/>
                  </a:cubicBezTo>
                  <a:cubicBezTo>
                    <a:pt x="349603" y="610945"/>
                    <a:pt x="375648" y="599521"/>
                    <a:pt x="398854" y="583524"/>
                  </a:cubicBezTo>
                  <a:cubicBezTo>
                    <a:pt x="421448" y="567713"/>
                    <a:pt x="440081" y="546891"/>
                    <a:pt x="453295" y="522679"/>
                  </a:cubicBezTo>
                  <a:cubicBezTo>
                    <a:pt x="466943" y="497906"/>
                    <a:pt x="473884" y="467337"/>
                    <a:pt x="473884" y="431883"/>
                  </a:cubicBezTo>
                  <a:cubicBezTo>
                    <a:pt x="473884" y="405404"/>
                    <a:pt x="468649" y="381866"/>
                    <a:pt x="458296" y="362036"/>
                  </a:cubicBezTo>
                  <a:cubicBezTo>
                    <a:pt x="447801" y="342046"/>
                    <a:pt x="433039" y="324608"/>
                    <a:pt x="415060" y="310959"/>
                  </a:cubicBezTo>
                  <a:close/>
                </a:path>
              </a:pathLst>
            </a:custGeom>
            <a:solidFill>
              <a:srgbClr val="333333"/>
            </a:solidFill>
            <a:ln w="2941"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8A503E53-1400-E647-91CA-3F127A88B879}"/>
                </a:ext>
              </a:extLst>
            </p:cNvPr>
            <p:cNvSpPr/>
            <p:nvPr/>
          </p:nvSpPr>
          <p:spPr>
            <a:xfrm>
              <a:off x="4172788" y="5380376"/>
              <a:ext cx="629689" cy="887925"/>
            </a:xfrm>
            <a:custGeom>
              <a:avLst/>
              <a:gdLst>
                <a:gd name="connsiteX0" fmla="*/ 547711 w 629689"/>
                <a:gd name="connsiteY0" fmla="*/ 351122 h 887925"/>
                <a:gd name="connsiteX1" fmla="*/ 547711 w 629689"/>
                <a:gd name="connsiteY1" fmla="*/ 351122 h 887925"/>
                <a:gd name="connsiteX2" fmla="*/ 453592 w 629689"/>
                <a:gd name="connsiteY2" fmla="*/ 284393 h 887925"/>
                <a:gd name="connsiteX3" fmla="*/ 332709 w 629689"/>
                <a:gd name="connsiteY3" fmla="*/ 260473 h 887925"/>
                <a:gd name="connsiteX4" fmla="*/ 204325 w 629689"/>
                <a:gd name="connsiteY4" fmla="*/ 291542 h 887925"/>
                <a:gd name="connsiteX5" fmla="*/ 146090 w 629689"/>
                <a:gd name="connsiteY5" fmla="*/ 335204 h 887925"/>
                <a:gd name="connsiteX6" fmla="*/ 134110 w 629689"/>
                <a:gd name="connsiteY6" fmla="*/ 335169 h 887925"/>
                <a:gd name="connsiteX7" fmla="*/ 131648 w 629689"/>
                <a:gd name="connsiteY7" fmla="*/ 329320 h 887925"/>
                <a:gd name="connsiteX8" fmla="*/ 131648 w 629689"/>
                <a:gd name="connsiteY8" fmla="*/ 25421 h 887925"/>
                <a:gd name="connsiteX9" fmla="*/ 106236 w 629689"/>
                <a:gd name="connsiteY9" fmla="*/ 0 h 887925"/>
                <a:gd name="connsiteX10" fmla="*/ 106207 w 629689"/>
                <a:gd name="connsiteY10" fmla="*/ 0 h 887925"/>
                <a:gd name="connsiteX11" fmla="*/ 25500 w 629689"/>
                <a:gd name="connsiteY11" fmla="*/ 0 h 887925"/>
                <a:gd name="connsiteX12" fmla="*/ 0 w 629689"/>
                <a:gd name="connsiteY12" fmla="*/ 25332 h 887925"/>
                <a:gd name="connsiteX13" fmla="*/ 0 w 629689"/>
                <a:gd name="connsiteY13" fmla="*/ 25421 h 887925"/>
                <a:gd name="connsiteX14" fmla="*/ 0 w 629689"/>
                <a:gd name="connsiteY14" fmla="*/ 846617 h 887925"/>
                <a:gd name="connsiteX15" fmla="*/ 25441 w 629689"/>
                <a:gd name="connsiteY15" fmla="*/ 872067 h 887925"/>
                <a:gd name="connsiteX16" fmla="*/ 102619 w 629689"/>
                <a:gd name="connsiteY16" fmla="*/ 872067 h 887925"/>
                <a:gd name="connsiteX17" fmla="*/ 128031 w 629689"/>
                <a:gd name="connsiteY17" fmla="*/ 846646 h 887925"/>
                <a:gd name="connsiteX18" fmla="*/ 128031 w 629689"/>
                <a:gd name="connsiteY18" fmla="*/ 846617 h 887925"/>
                <a:gd name="connsiteX19" fmla="*/ 128031 w 629689"/>
                <a:gd name="connsiteY19" fmla="*/ 817636 h 887925"/>
                <a:gd name="connsiteX20" fmla="*/ 133384 w 629689"/>
                <a:gd name="connsiteY20" fmla="*/ 809751 h 887925"/>
                <a:gd name="connsiteX21" fmla="*/ 142648 w 629689"/>
                <a:gd name="connsiteY21" fmla="*/ 811781 h 887925"/>
                <a:gd name="connsiteX22" fmla="*/ 208384 w 629689"/>
                <a:gd name="connsiteY22" fmla="*/ 859592 h 887925"/>
                <a:gd name="connsiteX23" fmla="*/ 330238 w 629689"/>
                <a:gd name="connsiteY23" fmla="*/ 887925 h 887925"/>
                <a:gd name="connsiteX24" fmla="*/ 454210 w 629689"/>
                <a:gd name="connsiteY24" fmla="*/ 863417 h 887925"/>
                <a:gd name="connsiteX25" fmla="*/ 548329 w 629689"/>
                <a:gd name="connsiteY25" fmla="*/ 796011 h 887925"/>
                <a:gd name="connsiteX26" fmla="*/ 608476 w 629689"/>
                <a:gd name="connsiteY26" fmla="*/ 695564 h 887925"/>
                <a:gd name="connsiteX27" fmla="*/ 629682 w 629689"/>
                <a:gd name="connsiteY27" fmla="*/ 572993 h 887925"/>
                <a:gd name="connsiteX28" fmla="*/ 608418 w 629689"/>
                <a:gd name="connsiteY28" fmla="*/ 450950 h 887925"/>
                <a:gd name="connsiteX29" fmla="*/ 547711 w 629689"/>
                <a:gd name="connsiteY29" fmla="*/ 351122 h 887925"/>
                <a:gd name="connsiteX30" fmla="*/ 483799 w 629689"/>
                <a:gd name="connsiteY30" fmla="*/ 648901 h 887925"/>
                <a:gd name="connsiteX31" fmla="*/ 448740 w 629689"/>
                <a:gd name="connsiteY31" fmla="*/ 713041 h 887925"/>
                <a:gd name="connsiteX32" fmla="*/ 391092 w 629689"/>
                <a:gd name="connsiteY32" fmla="*/ 757733 h 887925"/>
                <a:gd name="connsiteX33" fmla="*/ 311209 w 629689"/>
                <a:gd name="connsiteY33" fmla="*/ 774533 h 887925"/>
                <a:gd name="connsiteX34" fmla="*/ 234885 w 629689"/>
                <a:gd name="connsiteY34" fmla="*/ 758292 h 887925"/>
                <a:gd name="connsiteX35" fmla="*/ 175913 w 629689"/>
                <a:gd name="connsiteY35" fmla="*/ 714630 h 887925"/>
                <a:gd name="connsiteX36" fmla="*/ 137884 w 629689"/>
                <a:gd name="connsiteY36" fmla="*/ 651020 h 887925"/>
                <a:gd name="connsiteX37" fmla="*/ 137884 w 629689"/>
                <a:gd name="connsiteY37" fmla="*/ 498643 h 887925"/>
                <a:gd name="connsiteX38" fmla="*/ 176119 w 629689"/>
                <a:gd name="connsiteY38" fmla="*/ 434297 h 887925"/>
                <a:gd name="connsiteX39" fmla="*/ 234943 w 629689"/>
                <a:gd name="connsiteY39" fmla="*/ 390165 h 887925"/>
                <a:gd name="connsiteX40" fmla="*/ 311268 w 629689"/>
                <a:gd name="connsiteY40" fmla="*/ 373924 h 887925"/>
                <a:gd name="connsiteX41" fmla="*/ 391239 w 629689"/>
                <a:gd name="connsiteY41" fmla="*/ 390165 h 887925"/>
                <a:gd name="connsiteX42" fmla="*/ 448798 w 629689"/>
                <a:gd name="connsiteY42" fmla="*/ 434297 h 887925"/>
                <a:gd name="connsiteX43" fmla="*/ 483828 w 629689"/>
                <a:gd name="connsiteY43" fmla="*/ 498408 h 887925"/>
                <a:gd name="connsiteX44" fmla="*/ 483828 w 629689"/>
                <a:gd name="connsiteY44" fmla="*/ 649019 h 88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29689" h="887925">
                  <a:moveTo>
                    <a:pt x="547711" y="351122"/>
                  </a:moveTo>
                  <a:lnTo>
                    <a:pt x="547711" y="351122"/>
                  </a:lnTo>
                  <a:cubicBezTo>
                    <a:pt x="521278" y="322618"/>
                    <a:pt x="489234" y="299898"/>
                    <a:pt x="453592" y="284393"/>
                  </a:cubicBezTo>
                  <a:cubicBezTo>
                    <a:pt x="415389" y="268126"/>
                    <a:pt x="374224" y="259981"/>
                    <a:pt x="332709" y="260473"/>
                  </a:cubicBezTo>
                  <a:cubicBezTo>
                    <a:pt x="283561" y="260473"/>
                    <a:pt x="240355" y="270947"/>
                    <a:pt x="204325" y="291542"/>
                  </a:cubicBezTo>
                  <a:cubicBezTo>
                    <a:pt x="183072" y="303464"/>
                    <a:pt x="163490" y="318143"/>
                    <a:pt x="146090" y="335204"/>
                  </a:cubicBezTo>
                  <a:cubicBezTo>
                    <a:pt x="142772" y="338503"/>
                    <a:pt x="137407" y="338488"/>
                    <a:pt x="134110" y="335169"/>
                  </a:cubicBezTo>
                  <a:cubicBezTo>
                    <a:pt x="132563" y="333613"/>
                    <a:pt x="131681" y="331515"/>
                    <a:pt x="131648" y="329320"/>
                  </a:cubicBezTo>
                  <a:lnTo>
                    <a:pt x="131648" y="25421"/>
                  </a:lnTo>
                  <a:cubicBezTo>
                    <a:pt x="131648" y="11381"/>
                    <a:pt x="120272" y="0"/>
                    <a:pt x="106236" y="0"/>
                  </a:cubicBezTo>
                  <a:cubicBezTo>
                    <a:pt x="106227" y="0"/>
                    <a:pt x="106216" y="0"/>
                    <a:pt x="106207" y="0"/>
                  </a:cubicBezTo>
                  <a:lnTo>
                    <a:pt x="25500" y="0"/>
                  </a:lnTo>
                  <a:cubicBezTo>
                    <a:pt x="11465" y="-49"/>
                    <a:pt x="50" y="11293"/>
                    <a:pt x="0" y="25332"/>
                  </a:cubicBezTo>
                  <a:cubicBezTo>
                    <a:pt x="0" y="25362"/>
                    <a:pt x="0" y="25391"/>
                    <a:pt x="0" y="25421"/>
                  </a:cubicBezTo>
                  <a:lnTo>
                    <a:pt x="0" y="846617"/>
                  </a:lnTo>
                  <a:cubicBezTo>
                    <a:pt x="0" y="860671"/>
                    <a:pt x="11391" y="872067"/>
                    <a:pt x="25441" y="872067"/>
                  </a:cubicBezTo>
                  <a:lnTo>
                    <a:pt x="102619" y="872067"/>
                  </a:lnTo>
                  <a:cubicBezTo>
                    <a:pt x="116654" y="872067"/>
                    <a:pt x="128031" y="860686"/>
                    <a:pt x="128031" y="846646"/>
                  </a:cubicBezTo>
                  <a:cubicBezTo>
                    <a:pt x="128031" y="846637"/>
                    <a:pt x="128031" y="846625"/>
                    <a:pt x="128031" y="846617"/>
                  </a:cubicBezTo>
                  <a:lnTo>
                    <a:pt x="128031" y="817636"/>
                  </a:lnTo>
                  <a:cubicBezTo>
                    <a:pt x="128028" y="814158"/>
                    <a:pt x="130151" y="811031"/>
                    <a:pt x="133384" y="809751"/>
                  </a:cubicBezTo>
                  <a:cubicBezTo>
                    <a:pt x="136598" y="808506"/>
                    <a:pt x="140248" y="809307"/>
                    <a:pt x="142648" y="811781"/>
                  </a:cubicBezTo>
                  <a:cubicBezTo>
                    <a:pt x="161578" y="831461"/>
                    <a:pt x="183831" y="847646"/>
                    <a:pt x="208384" y="859592"/>
                  </a:cubicBezTo>
                  <a:cubicBezTo>
                    <a:pt x="246279" y="878298"/>
                    <a:pt x="287982" y="887996"/>
                    <a:pt x="330238" y="887925"/>
                  </a:cubicBezTo>
                  <a:cubicBezTo>
                    <a:pt x="375827" y="887925"/>
                    <a:pt x="417533" y="879687"/>
                    <a:pt x="454210" y="863417"/>
                  </a:cubicBezTo>
                  <a:cubicBezTo>
                    <a:pt x="489937" y="847755"/>
                    <a:pt x="521996" y="824797"/>
                    <a:pt x="548329" y="796011"/>
                  </a:cubicBezTo>
                  <a:cubicBezTo>
                    <a:pt x="574682" y="766733"/>
                    <a:pt x="595108" y="732621"/>
                    <a:pt x="608476" y="695564"/>
                  </a:cubicBezTo>
                  <a:cubicBezTo>
                    <a:pt x="622741" y="656283"/>
                    <a:pt x="629921" y="614783"/>
                    <a:pt x="629682" y="572993"/>
                  </a:cubicBezTo>
                  <a:cubicBezTo>
                    <a:pt x="629956" y="531366"/>
                    <a:pt x="622753" y="490029"/>
                    <a:pt x="608418" y="450950"/>
                  </a:cubicBezTo>
                  <a:cubicBezTo>
                    <a:pt x="594917" y="414017"/>
                    <a:pt x="574291" y="380096"/>
                    <a:pt x="547711" y="351122"/>
                  </a:cubicBezTo>
                  <a:close/>
                  <a:moveTo>
                    <a:pt x="483799" y="648901"/>
                  </a:moveTo>
                  <a:cubicBezTo>
                    <a:pt x="476343" y="672339"/>
                    <a:pt x="464440" y="694114"/>
                    <a:pt x="448740" y="713041"/>
                  </a:cubicBezTo>
                  <a:cubicBezTo>
                    <a:pt x="432881" y="731830"/>
                    <a:pt x="413236" y="747059"/>
                    <a:pt x="391092" y="757733"/>
                  </a:cubicBezTo>
                  <a:cubicBezTo>
                    <a:pt x="368356" y="768884"/>
                    <a:pt x="341474" y="774533"/>
                    <a:pt x="311209" y="774533"/>
                  </a:cubicBezTo>
                  <a:cubicBezTo>
                    <a:pt x="284876" y="774874"/>
                    <a:pt x="258799" y="769325"/>
                    <a:pt x="234885" y="758292"/>
                  </a:cubicBezTo>
                  <a:cubicBezTo>
                    <a:pt x="212499" y="747841"/>
                    <a:pt x="192446" y="732992"/>
                    <a:pt x="175913" y="714630"/>
                  </a:cubicBezTo>
                  <a:cubicBezTo>
                    <a:pt x="159349" y="696009"/>
                    <a:pt x="146448" y="674428"/>
                    <a:pt x="137884" y="651020"/>
                  </a:cubicBezTo>
                  <a:cubicBezTo>
                    <a:pt x="119884" y="601823"/>
                    <a:pt x="119884" y="547840"/>
                    <a:pt x="137884" y="498643"/>
                  </a:cubicBezTo>
                  <a:cubicBezTo>
                    <a:pt x="146581" y="475032"/>
                    <a:pt x="159543" y="453222"/>
                    <a:pt x="176119" y="434297"/>
                  </a:cubicBezTo>
                  <a:cubicBezTo>
                    <a:pt x="192493" y="415706"/>
                    <a:pt x="212517" y="400683"/>
                    <a:pt x="234943" y="390165"/>
                  </a:cubicBezTo>
                  <a:cubicBezTo>
                    <a:pt x="258855" y="379122"/>
                    <a:pt x="284932" y="373573"/>
                    <a:pt x="311268" y="373924"/>
                  </a:cubicBezTo>
                  <a:cubicBezTo>
                    <a:pt x="341621" y="373924"/>
                    <a:pt x="368503" y="379367"/>
                    <a:pt x="391239" y="390165"/>
                  </a:cubicBezTo>
                  <a:cubicBezTo>
                    <a:pt x="413419" y="400492"/>
                    <a:pt x="433066" y="415556"/>
                    <a:pt x="448798" y="434297"/>
                  </a:cubicBezTo>
                  <a:cubicBezTo>
                    <a:pt x="464496" y="453210"/>
                    <a:pt x="476390" y="474979"/>
                    <a:pt x="483828" y="498408"/>
                  </a:cubicBezTo>
                  <a:cubicBezTo>
                    <a:pt x="499572" y="547375"/>
                    <a:pt x="499572" y="600052"/>
                    <a:pt x="483828" y="649019"/>
                  </a:cubicBezTo>
                  <a:close/>
                </a:path>
              </a:pathLst>
            </a:custGeom>
            <a:solidFill>
              <a:srgbClr val="333333"/>
            </a:solidFill>
            <a:ln w="2941" cap="flat">
              <a:noFill/>
              <a:prstDash val="solid"/>
              <a:miter/>
            </a:ln>
          </p:spPr>
          <p:txBody>
            <a:bodyPr rtlCol="0" anchor="ctr"/>
            <a:lstStyle/>
            <a:p>
              <a:endParaRPr lang="en-US" dirty="0"/>
            </a:p>
          </p:txBody>
        </p:sp>
        <p:sp>
          <p:nvSpPr>
            <p:cNvPr id="5" name="Freeform 4">
              <a:extLst>
                <a:ext uri="{FF2B5EF4-FFF2-40B4-BE49-F238E27FC236}">
                  <a16:creationId xmlns:a16="http://schemas.microsoft.com/office/drawing/2014/main" id="{801BCE23-CED1-7F4D-BDFB-D2586C325E34}"/>
                </a:ext>
              </a:extLst>
            </p:cNvPr>
            <p:cNvSpPr/>
            <p:nvPr/>
          </p:nvSpPr>
          <p:spPr>
            <a:xfrm>
              <a:off x="3416920" y="5640798"/>
              <a:ext cx="629807" cy="627503"/>
            </a:xfrm>
            <a:custGeom>
              <a:avLst/>
              <a:gdLst>
                <a:gd name="connsiteX0" fmla="*/ 604248 w 629807"/>
                <a:gd name="connsiteY0" fmla="*/ 10760 h 627503"/>
                <a:gd name="connsiteX1" fmla="*/ 523424 w 629807"/>
                <a:gd name="connsiteY1" fmla="*/ 10760 h 627503"/>
                <a:gd name="connsiteX2" fmla="*/ 497982 w 629807"/>
                <a:gd name="connsiteY2" fmla="*/ 36210 h 627503"/>
                <a:gd name="connsiteX3" fmla="*/ 497982 w 629807"/>
                <a:gd name="connsiteY3" fmla="*/ 68780 h 627503"/>
                <a:gd name="connsiteX4" fmla="*/ 489388 w 629807"/>
                <a:gd name="connsiteY4" fmla="*/ 77127 h 627503"/>
                <a:gd name="connsiteX5" fmla="*/ 483541 w 629807"/>
                <a:gd name="connsiteY5" fmla="*/ 74665 h 627503"/>
                <a:gd name="connsiteX6" fmla="*/ 425482 w 629807"/>
                <a:gd name="connsiteY6" fmla="*/ 31061 h 627503"/>
                <a:gd name="connsiteX7" fmla="*/ 297098 w 629807"/>
                <a:gd name="connsiteY7" fmla="*/ 21 h 627503"/>
                <a:gd name="connsiteX8" fmla="*/ 176127 w 629807"/>
                <a:gd name="connsiteY8" fmla="*/ 23912 h 627503"/>
                <a:gd name="connsiteX9" fmla="*/ 82008 w 629807"/>
                <a:gd name="connsiteY9" fmla="*/ 90670 h 627503"/>
                <a:gd name="connsiteX10" fmla="*/ 21243 w 629807"/>
                <a:gd name="connsiteY10" fmla="*/ 190499 h 627503"/>
                <a:gd name="connsiteX11" fmla="*/ 7 w 629807"/>
                <a:gd name="connsiteY11" fmla="*/ 312541 h 627503"/>
                <a:gd name="connsiteX12" fmla="*/ 21213 w 629807"/>
                <a:gd name="connsiteY12" fmla="*/ 435113 h 627503"/>
                <a:gd name="connsiteX13" fmla="*/ 81361 w 629807"/>
                <a:gd name="connsiteY13" fmla="*/ 535589 h 627503"/>
                <a:gd name="connsiteX14" fmla="*/ 175479 w 629807"/>
                <a:gd name="connsiteY14" fmla="*/ 602995 h 627503"/>
                <a:gd name="connsiteX15" fmla="*/ 299451 w 629807"/>
                <a:gd name="connsiteY15" fmla="*/ 627503 h 627503"/>
                <a:gd name="connsiteX16" fmla="*/ 421335 w 629807"/>
                <a:gd name="connsiteY16" fmla="*/ 599170 h 627503"/>
                <a:gd name="connsiteX17" fmla="*/ 487041 w 629807"/>
                <a:gd name="connsiteY17" fmla="*/ 551359 h 627503"/>
                <a:gd name="connsiteX18" fmla="*/ 499009 w 629807"/>
                <a:gd name="connsiteY18" fmla="*/ 550853 h 627503"/>
                <a:gd name="connsiteX19" fmla="*/ 501747 w 629807"/>
                <a:gd name="connsiteY19" fmla="*/ 557243 h 627503"/>
                <a:gd name="connsiteX20" fmla="*/ 501747 w 629807"/>
                <a:gd name="connsiteY20" fmla="*/ 586224 h 627503"/>
                <a:gd name="connsiteX21" fmla="*/ 527189 w 629807"/>
                <a:gd name="connsiteY21" fmla="*/ 611674 h 627503"/>
                <a:gd name="connsiteX22" fmla="*/ 604366 w 629807"/>
                <a:gd name="connsiteY22" fmla="*/ 611674 h 627503"/>
                <a:gd name="connsiteX23" fmla="*/ 629807 w 629807"/>
                <a:gd name="connsiteY23" fmla="*/ 586224 h 627503"/>
                <a:gd name="connsiteX24" fmla="*/ 629807 w 629807"/>
                <a:gd name="connsiteY24" fmla="*/ 36210 h 627503"/>
                <a:gd name="connsiteX25" fmla="*/ 604366 w 629807"/>
                <a:gd name="connsiteY25" fmla="*/ 10760 h 627503"/>
                <a:gd name="connsiteX26" fmla="*/ 604248 w 629807"/>
                <a:gd name="connsiteY26" fmla="*/ 10760 h 627503"/>
                <a:gd name="connsiteX27" fmla="*/ 491806 w 629807"/>
                <a:gd name="connsiteY27" fmla="*/ 390568 h 627503"/>
                <a:gd name="connsiteX28" fmla="*/ 453747 w 629807"/>
                <a:gd name="connsiteY28" fmla="*/ 454208 h 627503"/>
                <a:gd name="connsiteX29" fmla="*/ 394776 w 629807"/>
                <a:gd name="connsiteY29" fmla="*/ 497899 h 627503"/>
                <a:gd name="connsiteX30" fmla="*/ 318481 w 629807"/>
                <a:gd name="connsiteY30" fmla="*/ 514111 h 627503"/>
                <a:gd name="connsiteX31" fmla="*/ 238598 w 629807"/>
                <a:gd name="connsiteY31" fmla="*/ 497282 h 627503"/>
                <a:gd name="connsiteX32" fmla="*/ 180950 w 629807"/>
                <a:gd name="connsiteY32" fmla="*/ 452619 h 627503"/>
                <a:gd name="connsiteX33" fmla="*/ 145891 w 629807"/>
                <a:gd name="connsiteY33" fmla="*/ 388450 h 627503"/>
                <a:gd name="connsiteX34" fmla="*/ 145891 w 629807"/>
                <a:gd name="connsiteY34" fmla="*/ 237868 h 627503"/>
                <a:gd name="connsiteX35" fmla="*/ 180950 w 629807"/>
                <a:gd name="connsiteY35" fmla="*/ 173728 h 627503"/>
                <a:gd name="connsiteX36" fmla="*/ 238480 w 629807"/>
                <a:gd name="connsiteY36" fmla="*/ 129596 h 627503"/>
                <a:gd name="connsiteX37" fmla="*/ 318481 w 629807"/>
                <a:gd name="connsiteY37" fmla="*/ 113384 h 627503"/>
                <a:gd name="connsiteX38" fmla="*/ 394952 w 629807"/>
                <a:gd name="connsiteY38" fmla="*/ 129625 h 627503"/>
                <a:gd name="connsiteX39" fmla="*/ 453776 w 629807"/>
                <a:gd name="connsiteY39" fmla="*/ 173758 h 627503"/>
                <a:gd name="connsiteX40" fmla="*/ 492012 w 629807"/>
                <a:gd name="connsiteY40" fmla="*/ 238074 h 627503"/>
                <a:gd name="connsiteX41" fmla="*/ 492012 w 629807"/>
                <a:gd name="connsiteY41" fmla="*/ 390450 h 627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29807" h="627503">
                  <a:moveTo>
                    <a:pt x="604248" y="10760"/>
                  </a:moveTo>
                  <a:lnTo>
                    <a:pt x="523424" y="10760"/>
                  </a:lnTo>
                  <a:cubicBezTo>
                    <a:pt x="509374" y="10760"/>
                    <a:pt x="497982" y="22155"/>
                    <a:pt x="497982" y="36210"/>
                  </a:cubicBezTo>
                  <a:lnTo>
                    <a:pt x="497982" y="68780"/>
                  </a:lnTo>
                  <a:cubicBezTo>
                    <a:pt x="497912" y="73458"/>
                    <a:pt x="494065" y="77198"/>
                    <a:pt x="489388" y="77127"/>
                  </a:cubicBezTo>
                  <a:cubicBezTo>
                    <a:pt x="487194" y="77095"/>
                    <a:pt x="485097" y="76212"/>
                    <a:pt x="483541" y="74665"/>
                  </a:cubicBezTo>
                  <a:cubicBezTo>
                    <a:pt x="466194" y="57635"/>
                    <a:pt x="446670" y="42971"/>
                    <a:pt x="425482" y="31061"/>
                  </a:cubicBezTo>
                  <a:cubicBezTo>
                    <a:pt x="389423" y="10466"/>
                    <a:pt x="346246" y="21"/>
                    <a:pt x="297098" y="21"/>
                  </a:cubicBezTo>
                  <a:cubicBezTo>
                    <a:pt x="255557" y="-473"/>
                    <a:pt x="214365" y="7662"/>
                    <a:pt x="176127" y="23912"/>
                  </a:cubicBezTo>
                  <a:cubicBezTo>
                    <a:pt x="140479" y="39423"/>
                    <a:pt x="108435" y="62152"/>
                    <a:pt x="82008" y="90670"/>
                  </a:cubicBezTo>
                  <a:cubicBezTo>
                    <a:pt x="55434" y="119660"/>
                    <a:pt x="34790" y="153574"/>
                    <a:pt x="21243" y="190499"/>
                  </a:cubicBezTo>
                  <a:cubicBezTo>
                    <a:pt x="6934" y="229583"/>
                    <a:pt x="-260" y="270918"/>
                    <a:pt x="7" y="312541"/>
                  </a:cubicBezTo>
                  <a:cubicBezTo>
                    <a:pt x="-240" y="354332"/>
                    <a:pt x="6940" y="395835"/>
                    <a:pt x="21213" y="435113"/>
                  </a:cubicBezTo>
                  <a:cubicBezTo>
                    <a:pt x="34566" y="472185"/>
                    <a:pt x="54996" y="506311"/>
                    <a:pt x="81361" y="535589"/>
                  </a:cubicBezTo>
                  <a:cubicBezTo>
                    <a:pt x="107688" y="564384"/>
                    <a:pt x="139747" y="587345"/>
                    <a:pt x="175479" y="602995"/>
                  </a:cubicBezTo>
                  <a:cubicBezTo>
                    <a:pt x="212127" y="619265"/>
                    <a:pt x="253833" y="627503"/>
                    <a:pt x="299451" y="627503"/>
                  </a:cubicBezTo>
                  <a:cubicBezTo>
                    <a:pt x="341716" y="627568"/>
                    <a:pt x="383428" y="617870"/>
                    <a:pt x="421335" y="599170"/>
                  </a:cubicBezTo>
                  <a:cubicBezTo>
                    <a:pt x="445879" y="587224"/>
                    <a:pt x="468123" y="571039"/>
                    <a:pt x="487041" y="551359"/>
                  </a:cubicBezTo>
                  <a:cubicBezTo>
                    <a:pt x="490206" y="547914"/>
                    <a:pt x="495565" y="547687"/>
                    <a:pt x="499009" y="550853"/>
                  </a:cubicBezTo>
                  <a:cubicBezTo>
                    <a:pt x="500794" y="552495"/>
                    <a:pt x="501791" y="554819"/>
                    <a:pt x="501747" y="557243"/>
                  </a:cubicBezTo>
                  <a:lnTo>
                    <a:pt x="501747" y="586224"/>
                  </a:lnTo>
                  <a:cubicBezTo>
                    <a:pt x="501747" y="600279"/>
                    <a:pt x="513139" y="611674"/>
                    <a:pt x="527189" y="611674"/>
                  </a:cubicBezTo>
                  <a:lnTo>
                    <a:pt x="604366" y="611674"/>
                  </a:lnTo>
                  <a:cubicBezTo>
                    <a:pt x="618416" y="611674"/>
                    <a:pt x="629807" y="600279"/>
                    <a:pt x="629807" y="586224"/>
                  </a:cubicBezTo>
                  <a:lnTo>
                    <a:pt x="629807" y="36210"/>
                  </a:lnTo>
                  <a:cubicBezTo>
                    <a:pt x="629807" y="22155"/>
                    <a:pt x="618416" y="10760"/>
                    <a:pt x="604366" y="10760"/>
                  </a:cubicBezTo>
                  <a:cubicBezTo>
                    <a:pt x="604328" y="10760"/>
                    <a:pt x="604286" y="10760"/>
                    <a:pt x="604248" y="10760"/>
                  </a:cubicBezTo>
                  <a:close/>
                  <a:moveTo>
                    <a:pt x="491806" y="390568"/>
                  </a:moveTo>
                  <a:cubicBezTo>
                    <a:pt x="483238" y="413988"/>
                    <a:pt x="470326" y="435581"/>
                    <a:pt x="453747" y="454208"/>
                  </a:cubicBezTo>
                  <a:cubicBezTo>
                    <a:pt x="437229" y="472591"/>
                    <a:pt x="417170" y="487452"/>
                    <a:pt x="394776" y="497899"/>
                  </a:cubicBezTo>
                  <a:cubicBezTo>
                    <a:pt x="370867" y="508912"/>
                    <a:pt x="344802" y="514452"/>
                    <a:pt x="318481" y="514111"/>
                  </a:cubicBezTo>
                  <a:cubicBezTo>
                    <a:pt x="288157" y="514111"/>
                    <a:pt x="261304" y="508462"/>
                    <a:pt x="238598" y="497282"/>
                  </a:cubicBezTo>
                  <a:cubicBezTo>
                    <a:pt x="216442" y="486637"/>
                    <a:pt x="196794" y="471414"/>
                    <a:pt x="180950" y="452619"/>
                  </a:cubicBezTo>
                  <a:cubicBezTo>
                    <a:pt x="165247" y="433683"/>
                    <a:pt x="153341" y="411896"/>
                    <a:pt x="145891" y="388450"/>
                  </a:cubicBezTo>
                  <a:cubicBezTo>
                    <a:pt x="130167" y="339489"/>
                    <a:pt x="130167" y="286829"/>
                    <a:pt x="145891" y="237868"/>
                  </a:cubicBezTo>
                  <a:cubicBezTo>
                    <a:pt x="153359" y="214437"/>
                    <a:pt x="165262" y="192661"/>
                    <a:pt x="180950" y="173728"/>
                  </a:cubicBezTo>
                  <a:cubicBezTo>
                    <a:pt x="196694" y="155013"/>
                    <a:pt x="216327" y="139952"/>
                    <a:pt x="238480" y="129596"/>
                  </a:cubicBezTo>
                  <a:cubicBezTo>
                    <a:pt x="261245" y="118827"/>
                    <a:pt x="288157" y="113384"/>
                    <a:pt x="318481" y="113384"/>
                  </a:cubicBezTo>
                  <a:cubicBezTo>
                    <a:pt x="344863" y="113010"/>
                    <a:pt x="370996" y="118559"/>
                    <a:pt x="394952" y="129625"/>
                  </a:cubicBezTo>
                  <a:cubicBezTo>
                    <a:pt x="417376" y="140149"/>
                    <a:pt x="437397" y="155172"/>
                    <a:pt x="453776" y="173758"/>
                  </a:cubicBezTo>
                  <a:cubicBezTo>
                    <a:pt x="470347" y="192676"/>
                    <a:pt x="483306" y="214478"/>
                    <a:pt x="492012" y="238074"/>
                  </a:cubicBezTo>
                  <a:cubicBezTo>
                    <a:pt x="510012" y="287271"/>
                    <a:pt x="510012" y="341254"/>
                    <a:pt x="492012" y="390450"/>
                  </a:cubicBezTo>
                  <a:close/>
                </a:path>
              </a:pathLst>
            </a:custGeom>
            <a:solidFill>
              <a:srgbClr val="333333"/>
            </a:solidFill>
            <a:ln w="2941"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C885AAED-F6D0-DA41-A248-E4498F4C0A2C}"/>
                </a:ext>
              </a:extLst>
            </p:cNvPr>
            <p:cNvSpPr/>
            <p:nvPr/>
          </p:nvSpPr>
          <p:spPr>
            <a:xfrm>
              <a:off x="4900412" y="5656707"/>
              <a:ext cx="131677" cy="595735"/>
            </a:xfrm>
            <a:custGeom>
              <a:avLst/>
              <a:gdLst>
                <a:gd name="connsiteX0" fmla="*/ 106236 w 131677"/>
                <a:gd name="connsiteY0" fmla="*/ 0 h 595735"/>
                <a:gd name="connsiteX1" fmla="*/ 131678 w 131677"/>
                <a:gd name="connsiteY1" fmla="*/ 0 h 595735"/>
                <a:gd name="connsiteX2" fmla="*/ 131678 w 131677"/>
                <a:gd name="connsiteY2" fmla="*/ 595736 h 595735"/>
                <a:gd name="connsiteX3" fmla="*/ 106236 w 131677"/>
                <a:gd name="connsiteY3" fmla="*/ 595736 h 595735"/>
                <a:gd name="connsiteX4" fmla="*/ 25442 w 131677"/>
                <a:gd name="connsiteY4" fmla="*/ 595736 h 595735"/>
                <a:gd name="connsiteX5" fmla="*/ 0 w 131677"/>
                <a:gd name="connsiteY5" fmla="*/ 595736 h 595735"/>
                <a:gd name="connsiteX6" fmla="*/ 0 w 131677"/>
                <a:gd name="connsiteY6" fmla="*/ 0 h 595735"/>
                <a:gd name="connsiteX7" fmla="*/ 25442 w 131677"/>
                <a:gd name="connsiteY7" fmla="*/ 0 h 59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677" h="595735">
                  <a:moveTo>
                    <a:pt x="106236" y="0"/>
                  </a:moveTo>
                  <a:cubicBezTo>
                    <a:pt x="120287" y="0"/>
                    <a:pt x="131678" y="0"/>
                    <a:pt x="131678" y="0"/>
                  </a:cubicBezTo>
                  <a:lnTo>
                    <a:pt x="131678" y="595736"/>
                  </a:lnTo>
                  <a:cubicBezTo>
                    <a:pt x="131678" y="595736"/>
                    <a:pt x="120287" y="595736"/>
                    <a:pt x="106236" y="595736"/>
                  </a:cubicBezTo>
                  <a:lnTo>
                    <a:pt x="25442" y="595736"/>
                  </a:lnTo>
                  <a:cubicBezTo>
                    <a:pt x="11391" y="595736"/>
                    <a:pt x="0" y="595736"/>
                    <a:pt x="0" y="595736"/>
                  </a:cubicBezTo>
                  <a:lnTo>
                    <a:pt x="0" y="0"/>
                  </a:lnTo>
                  <a:cubicBezTo>
                    <a:pt x="0" y="0"/>
                    <a:pt x="11391" y="0"/>
                    <a:pt x="25442" y="0"/>
                  </a:cubicBezTo>
                  <a:close/>
                </a:path>
              </a:pathLst>
            </a:custGeom>
            <a:solidFill>
              <a:srgbClr val="333333"/>
            </a:solidFill>
            <a:ln w="2941"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1566620F-D631-2343-BE63-130C82A5AD73}"/>
                </a:ext>
              </a:extLst>
            </p:cNvPr>
            <p:cNvSpPr/>
            <p:nvPr/>
          </p:nvSpPr>
          <p:spPr>
            <a:xfrm>
              <a:off x="4882088" y="5373418"/>
              <a:ext cx="168349" cy="164791"/>
            </a:xfrm>
            <a:custGeom>
              <a:avLst/>
              <a:gdLst>
                <a:gd name="connsiteX0" fmla="*/ 83560 w 168349"/>
                <a:gd name="connsiteY0" fmla="*/ 15 h 164791"/>
                <a:gd name="connsiteX1" fmla="*/ 24354 w 168349"/>
                <a:gd name="connsiteY1" fmla="*/ 23817 h 164791"/>
                <a:gd name="connsiteX2" fmla="*/ 30 w 168349"/>
                <a:gd name="connsiteY2" fmla="*/ 82984 h 164791"/>
                <a:gd name="connsiteX3" fmla="*/ 24354 w 168349"/>
                <a:gd name="connsiteY3" fmla="*/ 140916 h 164791"/>
                <a:gd name="connsiteX4" fmla="*/ 83560 w 168349"/>
                <a:gd name="connsiteY4" fmla="*/ 164777 h 164791"/>
                <a:gd name="connsiteX5" fmla="*/ 143178 w 168349"/>
                <a:gd name="connsiteY5" fmla="*/ 141769 h 164791"/>
                <a:gd name="connsiteX6" fmla="*/ 168326 w 168349"/>
                <a:gd name="connsiteY6" fmla="*/ 82926 h 164791"/>
                <a:gd name="connsiteX7" fmla="*/ 143267 w 168349"/>
                <a:gd name="connsiteY7" fmla="*/ 23729 h 164791"/>
                <a:gd name="connsiteX8" fmla="*/ 83560 w 168349"/>
                <a:gd name="connsiteY8" fmla="*/ 15 h 16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349" h="164791">
                  <a:moveTo>
                    <a:pt x="83560" y="15"/>
                  </a:moveTo>
                  <a:cubicBezTo>
                    <a:pt x="61416" y="-403"/>
                    <a:pt x="40051" y="8186"/>
                    <a:pt x="24354" y="23817"/>
                  </a:cubicBezTo>
                  <a:cubicBezTo>
                    <a:pt x="8254" y="39215"/>
                    <a:pt x="-585" y="60710"/>
                    <a:pt x="30" y="82984"/>
                  </a:cubicBezTo>
                  <a:cubicBezTo>
                    <a:pt x="-426" y="104869"/>
                    <a:pt x="8415" y="125920"/>
                    <a:pt x="24354" y="140916"/>
                  </a:cubicBezTo>
                  <a:cubicBezTo>
                    <a:pt x="40036" y="156577"/>
                    <a:pt x="61407" y="165190"/>
                    <a:pt x="83560" y="164777"/>
                  </a:cubicBezTo>
                  <a:cubicBezTo>
                    <a:pt x="105672" y="165176"/>
                    <a:pt x="127064" y="156920"/>
                    <a:pt x="143178" y="141769"/>
                  </a:cubicBezTo>
                  <a:cubicBezTo>
                    <a:pt x="159702" y="126736"/>
                    <a:pt x="168879" y="105262"/>
                    <a:pt x="168326" y="82926"/>
                  </a:cubicBezTo>
                  <a:cubicBezTo>
                    <a:pt x="168867" y="60507"/>
                    <a:pt x="159737" y="38940"/>
                    <a:pt x="143267" y="23729"/>
                  </a:cubicBezTo>
                  <a:cubicBezTo>
                    <a:pt x="127308" y="8198"/>
                    <a:pt x="105822" y="-336"/>
                    <a:pt x="83560" y="15"/>
                  </a:cubicBezTo>
                  <a:close/>
                </a:path>
              </a:pathLst>
            </a:custGeom>
            <a:solidFill>
              <a:srgbClr val="333333"/>
            </a:solidFill>
            <a:ln w="2941"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8BF7825B-075C-D240-B860-87953B52AB1E}"/>
                </a:ext>
              </a:extLst>
            </p:cNvPr>
            <p:cNvSpPr/>
            <p:nvPr/>
          </p:nvSpPr>
          <p:spPr>
            <a:xfrm>
              <a:off x="5129835" y="5640704"/>
              <a:ext cx="640869" cy="627432"/>
            </a:xfrm>
            <a:custGeom>
              <a:avLst/>
              <a:gdLst>
                <a:gd name="connsiteX0" fmla="*/ 548496 w 640869"/>
                <a:gd name="connsiteY0" fmla="*/ 87940 h 627432"/>
                <a:gd name="connsiteX1" fmla="*/ 446289 w 640869"/>
                <a:gd name="connsiteY1" fmla="*/ 23211 h 627432"/>
                <a:gd name="connsiteX2" fmla="*/ 193345 w 640869"/>
                <a:gd name="connsiteY2" fmla="*/ 23211 h 627432"/>
                <a:gd name="connsiteX3" fmla="*/ 91727 w 640869"/>
                <a:gd name="connsiteY3" fmla="*/ 87940 h 627432"/>
                <a:gd name="connsiteX4" fmla="*/ 24520 w 640869"/>
                <a:gd name="connsiteY4" fmla="*/ 186533 h 627432"/>
                <a:gd name="connsiteX5" fmla="*/ 20 w 640869"/>
                <a:gd name="connsiteY5" fmla="*/ 312606 h 627432"/>
                <a:gd name="connsiteX6" fmla="*/ 24491 w 640869"/>
                <a:gd name="connsiteY6" fmla="*/ 439120 h 627432"/>
                <a:gd name="connsiteX7" fmla="*/ 91668 w 640869"/>
                <a:gd name="connsiteY7" fmla="*/ 538919 h 627432"/>
                <a:gd name="connsiteX8" fmla="*/ 193375 w 640869"/>
                <a:gd name="connsiteY8" fmla="*/ 604236 h 627432"/>
                <a:gd name="connsiteX9" fmla="*/ 446318 w 640869"/>
                <a:gd name="connsiteY9" fmla="*/ 604236 h 627432"/>
                <a:gd name="connsiteX10" fmla="*/ 548554 w 640869"/>
                <a:gd name="connsiteY10" fmla="*/ 538949 h 627432"/>
                <a:gd name="connsiteX11" fmla="*/ 616378 w 640869"/>
                <a:gd name="connsiteY11" fmla="*/ 439091 h 627432"/>
                <a:gd name="connsiteX12" fmla="*/ 640849 w 640869"/>
                <a:gd name="connsiteY12" fmla="*/ 312576 h 627432"/>
                <a:gd name="connsiteX13" fmla="*/ 616378 w 640869"/>
                <a:gd name="connsiteY13" fmla="*/ 186533 h 627432"/>
                <a:gd name="connsiteX14" fmla="*/ 548496 w 640869"/>
                <a:gd name="connsiteY14" fmla="*/ 87940 h 627432"/>
                <a:gd name="connsiteX15" fmla="*/ 491995 w 640869"/>
                <a:gd name="connsiteY15" fmla="*/ 389662 h 627432"/>
                <a:gd name="connsiteX16" fmla="*/ 456201 w 640869"/>
                <a:gd name="connsiteY16" fmla="*/ 453919 h 627432"/>
                <a:gd name="connsiteX17" fmla="*/ 398435 w 640869"/>
                <a:gd name="connsiteY17" fmla="*/ 498052 h 627432"/>
                <a:gd name="connsiteX18" fmla="*/ 319405 w 640869"/>
                <a:gd name="connsiteY18" fmla="*/ 514293 h 627432"/>
                <a:gd name="connsiteX19" fmla="*/ 240375 w 640869"/>
                <a:gd name="connsiteY19" fmla="*/ 498052 h 627432"/>
                <a:gd name="connsiteX20" fmla="*/ 182610 w 640869"/>
                <a:gd name="connsiteY20" fmla="*/ 453919 h 627432"/>
                <a:gd name="connsiteX21" fmla="*/ 146815 w 640869"/>
                <a:gd name="connsiteY21" fmla="*/ 389662 h 627432"/>
                <a:gd name="connsiteX22" fmla="*/ 146815 w 640869"/>
                <a:gd name="connsiteY22" fmla="*/ 236844 h 627432"/>
                <a:gd name="connsiteX23" fmla="*/ 182580 w 640869"/>
                <a:gd name="connsiteY23" fmla="*/ 173322 h 627432"/>
                <a:gd name="connsiteX24" fmla="*/ 240257 w 640869"/>
                <a:gd name="connsiteY24" fmla="*/ 129925 h 627432"/>
                <a:gd name="connsiteX25" fmla="*/ 319288 w 640869"/>
                <a:gd name="connsiteY25" fmla="*/ 113684 h 627432"/>
                <a:gd name="connsiteX26" fmla="*/ 398318 w 640869"/>
                <a:gd name="connsiteY26" fmla="*/ 129925 h 627432"/>
                <a:gd name="connsiteX27" fmla="*/ 456112 w 640869"/>
                <a:gd name="connsiteY27" fmla="*/ 173440 h 627432"/>
                <a:gd name="connsiteX28" fmla="*/ 491995 w 640869"/>
                <a:gd name="connsiteY28" fmla="*/ 236844 h 627432"/>
                <a:gd name="connsiteX29" fmla="*/ 491995 w 640869"/>
                <a:gd name="connsiteY29" fmla="*/ 389662 h 6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40869" h="627432">
                  <a:moveTo>
                    <a:pt x="548496" y="87940"/>
                  </a:moveTo>
                  <a:cubicBezTo>
                    <a:pt x="518960" y="59918"/>
                    <a:pt x="484242" y="37931"/>
                    <a:pt x="446289" y="23211"/>
                  </a:cubicBezTo>
                  <a:cubicBezTo>
                    <a:pt x="364811" y="-7737"/>
                    <a:pt x="274822" y="-7737"/>
                    <a:pt x="193345" y="23211"/>
                  </a:cubicBezTo>
                  <a:cubicBezTo>
                    <a:pt x="155510" y="37819"/>
                    <a:pt x="120965" y="59824"/>
                    <a:pt x="91727" y="87940"/>
                  </a:cubicBezTo>
                  <a:cubicBezTo>
                    <a:pt x="62988" y="116002"/>
                    <a:pt x="40138" y="149520"/>
                    <a:pt x="24520" y="186533"/>
                  </a:cubicBezTo>
                  <a:cubicBezTo>
                    <a:pt x="7876" y="226455"/>
                    <a:pt x="-463" y="269353"/>
                    <a:pt x="20" y="312606"/>
                  </a:cubicBezTo>
                  <a:cubicBezTo>
                    <a:pt x="-412" y="355994"/>
                    <a:pt x="7911" y="399024"/>
                    <a:pt x="24491" y="439120"/>
                  </a:cubicBezTo>
                  <a:cubicBezTo>
                    <a:pt x="40085" y="476492"/>
                    <a:pt x="62917" y="510409"/>
                    <a:pt x="91668" y="538919"/>
                  </a:cubicBezTo>
                  <a:cubicBezTo>
                    <a:pt x="120783" y="567376"/>
                    <a:pt x="155389" y="589602"/>
                    <a:pt x="193375" y="604236"/>
                  </a:cubicBezTo>
                  <a:cubicBezTo>
                    <a:pt x="274855" y="635164"/>
                    <a:pt x="364838" y="635164"/>
                    <a:pt x="446318" y="604236"/>
                  </a:cubicBezTo>
                  <a:cubicBezTo>
                    <a:pt x="484395" y="589484"/>
                    <a:pt x="519151" y="567291"/>
                    <a:pt x="548554" y="538949"/>
                  </a:cubicBezTo>
                  <a:cubicBezTo>
                    <a:pt x="577637" y="510557"/>
                    <a:pt x="600702" y="476595"/>
                    <a:pt x="616378" y="439091"/>
                  </a:cubicBezTo>
                  <a:cubicBezTo>
                    <a:pt x="632958" y="398994"/>
                    <a:pt x="641282" y="355965"/>
                    <a:pt x="640849" y="312576"/>
                  </a:cubicBezTo>
                  <a:cubicBezTo>
                    <a:pt x="641335" y="269335"/>
                    <a:pt x="633008" y="226449"/>
                    <a:pt x="616378" y="186533"/>
                  </a:cubicBezTo>
                  <a:cubicBezTo>
                    <a:pt x="600661" y="149408"/>
                    <a:pt x="577566" y="115864"/>
                    <a:pt x="548496" y="87940"/>
                  </a:cubicBezTo>
                  <a:close/>
                  <a:moveTo>
                    <a:pt x="491995" y="389662"/>
                  </a:moveTo>
                  <a:cubicBezTo>
                    <a:pt x="484154" y="413117"/>
                    <a:pt x="472015" y="434907"/>
                    <a:pt x="456201" y="453919"/>
                  </a:cubicBezTo>
                  <a:cubicBezTo>
                    <a:pt x="440383" y="472655"/>
                    <a:pt x="420668" y="487716"/>
                    <a:pt x="398435" y="498052"/>
                  </a:cubicBezTo>
                  <a:cubicBezTo>
                    <a:pt x="375641" y="508821"/>
                    <a:pt x="349053" y="514293"/>
                    <a:pt x="319405" y="514293"/>
                  </a:cubicBezTo>
                  <a:cubicBezTo>
                    <a:pt x="289758" y="514293"/>
                    <a:pt x="263140" y="508821"/>
                    <a:pt x="240375" y="498052"/>
                  </a:cubicBezTo>
                  <a:cubicBezTo>
                    <a:pt x="218134" y="487731"/>
                    <a:pt x="198419" y="472667"/>
                    <a:pt x="182610" y="453919"/>
                  </a:cubicBezTo>
                  <a:cubicBezTo>
                    <a:pt x="166798" y="434907"/>
                    <a:pt x="154660" y="413117"/>
                    <a:pt x="146815" y="389662"/>
                  </a:cubicBezTo>
                  <a:cubicBezTo>
                    <a:pt x="130262" y="340068"/>
                    <a:pt x="130262" y="286438"/>
                    <a:pt x="146815" y="236844"/>
                  </a:cubicBezTo>
                  <a:cubicBezTo>
                    <a:pt x="154592" y="213589"/>
                    <a:pt x="166730" y="192029"/>
                    <a:pt x="182580" y="173322"/>
                  </a:cubicBezTo>
                  <a:cubicBezTo>
                    <a:pt x="198498" y="154913"/>
                    <a:pt x="218163" y="140120"/>
                    <a:pt x="240257" y="129925"/>
                  </a:cubicBezTo>
                  <a:cubicBezTo>
                    <a:pt x="263081" y="119127"/>
                    <a:pt x="289670" y="113684"/>
                    <a:pt x="319288" y="113684"/>
                  </a:cubicBezTo>
                  <a:cubicBezTo>
                    <a:pt x="348905" y="113684"/>
                    <a:pt x="375523" y="119127"/>
                    <a:pt x="398318" y="129925"/>
                  </a:cubicBezTo>
                  <a:cubicBezTo>
                    <a:pt x="420465" y="140137"/>
                    <a:pt x="440171" y="154975"/>
                    <a:pt x="456112" y="173440"/>
                  </a:cubicBezTo>
                  <a:cubicBezTo>
                    <a:pt x="471980" y="192108"/>
                    <a:pt x="484160" y="213627"/>
                    <a:pt x="491995" y="236844"/>
                  </a:cubicBezTo>
                  <a:cubicBezTo>
                    <a:pt x="508525" y="286441"/>
                    <a:pt x="508525" y="340065"/>
                    <a:pt x="491995" y="389662"/>
                  </a:cubicBezTo>
                  <a:close/>
                </a:path>
              </a:pathLst>
            </a:custGeom>
            <a:solidFill>
              <a:srgbClr val="333333"/>
            </a:solidFill>
            <a:ln w="2941" cap="flat">
              <a:noFill/>
              <a:prstDash val="solid"/>
              <a:miter/>
            </a:ln>
          </p:spPr>
          <p:txBody>
            <a:bodyPr rtlCol="0" anchor="ctr"/>
            <a:lstStyle/>
            <a:p>
              <a:endParaRPr lang="en-US" dirty="0"/>
            </a:p>
          </p:txBody>
        </p:sp>
        <p:sp>
          <p:nvSpPr>
            <p:cNvPr id="10" name="TextBox 9">
              <a:extLst>
                <a:ext uri="{FF2B5EF4-FFF2-40B4-BE49-F238E27FC236}">
                  <a16:creationId xmlns:a16="http://schemas.microsoft.com/office/drawing/2014/main" id="{4329FAEA-C9BB-994B-8A5B-B6595E273457}"/>
                </a:ext>
              </a:extLst>
            </p:cNvPr>
            <p:cNvSpPr txBox="1"/>
            <p:nvPr/>
          </p:nvSpPr>
          <p:spPr>
            <a:xfrm>
              <a:off x="2774483" y="6319232"/>
              <a:ext cx="324057" cy="400370"/>
            </a:xfrm>
            <a:prstGeom prst="rect">
              <a:avLst/>
            </a:prstGeom>
            <a:noFill/>
          </p:spPr>
          <p:txBody>
            <a:bodyPr wrap="none" rtlCol="0">
              <a:spAutoFit/>
            </a:bodyPr>
            <a:lstStyle/>
            <a:p>
              <a:pPr algn="l"/>
              <a:r>
                <a:rPr lang="en-US" sz="1923" b="1" spc="-58" baseline="0" dirty="0">
                  <a:solidFill>
                    <a:srgbClr val="333333"/>
                  </a:solidFill>
                  <a:latin typeface="SourceSansPro-Semibold"/>
                  <a:sym typeface="SourceSansPro-Semibold"/>
                  <a:rtl val="0"/>
                </a:rPr>
                <a:t>C</a:t>
              </a:r>
            </a:p>
          </p:txBody>
        </p:sp>
        <p:sp>
          <p:nvSpPr>
            <p:cNvPr id="12" name="TextBox 11">
              <a:extLst>
                <a:ext uri="{FF2B5EF4-FFF2-40B4-BE49-F238E27FC236}">
                  <a16:creationId xmlns:a16="http://schemas.microsoft.com/office/drawing/2014/main" id="{255C3306-A977-C742-A2EC-171001831ACC}"/>
                </a:ext>
              </a:extLst>
            </p:cNvPr>
            <p:cNvSpPr txBox="1"/>
            <p:nvPr/>
          </p:nvSpPr>
          <p:spPr>
            <a:xfrm>
              <a:off x="2908190" y="6319232"/>
              <a:ext cx="489768" cy="400370"/>
            </a:xfrm>
            <a:prstGeom prst="rect">
              <a:avLst/>
            </a:prstGeom>
            <a:noFill/>
          </p:spPr>
          <p:txBody>
            <a:bodyPr wrap="none" rtlCol="0">
              <a:spAutoFit/>
            </a:bodyPr>
            <a:lstStyle/>
            <a:p>
              <a:pPr algn="l"/>
              <a:r>
                <a:rPr lang="en-US" sz="1923" b="1" spc="-19" baseline="0" dirty="0">
                  <a:solidFill>
                    <a:srgbClr val="333333"/>
                  </a:solidFill>
                  <a:latin typeface="SourceSansPro-Semibold"/>
                  <a:sym typeface="SourceSansPro-Semibold"/>
                  <a:rtl val="0"/>
                </a:rPr>
                <a:t>TV </a:t>
              </a:r>
            </a:p>
          </p:txBody>
        </p:sp>
        <p:sp>
          <p:nvSpPr>
            <p:cNvPr id="13" name="TextBox 12">
              <a:extLst>
                <a:ext uri="{FF2B5EF4-FFF2-40B4-BE49-F238E27FC236}">
                  <a16:creationId xmlns:a16="http://schemas.microsoft.com/office/drawing/2014/main" id="{AE12FDE7-83FB-EC40-9814-F254E0DFFF3A}"/>
                </a:ext>
              </a:extLst>
            </p:cNvPr>
            <p:cNvSpPr txBox="1"/>
            <p:nvPr/>
          </p:nvSpPr>
          <p:spPr>
            <a:xfrm>
              <a:off x="3213369" y="6319232"/>
              <a:ext cx="326998" cy="400370"/>
            </a:xfrm>
            <a:prstGeom prst="rect">
              <a:avLst/>
            </a:prstGeom>
            <a:noFill/>
          </p:spPr>
          <p:txBody>
            <a:bodyPr wrap="none" rtlCol="0">
              <a:spAutoFit/>
            </a:bodyPr>
            <a:lstStyle/>
            <a:p>
              <a:pPr algn="l"/>
              <a:r>
                <a:rPr lang="en-US" sz="1923" b="1" spc="-58" baseline="0" dirty="0">
                  <a:solidFill>
                    <a:srgbClr val="333333"/>
                  </a:solidFill>
                  <a:latin typeface="SourceSansPro-Semibold"/>
                  <a:sym typeface="SourceSansPro-Semibold"/>
                  <a:rtl val="0"/>
                </a:rPr>
                <a:t>P</a:t>
              </a:r>
            </a:p>
          </p:txBody>
        </p:sp>
        <p:sp>
          <p:nvSpPr>
            <p:cNvPr id="14" name="TextBox 13">
              <a:extLst>
                <a:ext uri="{FF2B5EF4-FFF2-40B4-BE49-F238E27FC236}">
                  <a16:creationId xmlns:a16="http://schemas.microsoft.com/office/drawing/2014/main" id="{4983F86E-5B8D-9746-9B75-6C05E01F14B2}"/>
                </a:ext>
              </a:extLst>
            </p:cNvPr>
            <p:cNvSpPr txBox="1"/>
            <p:nvPr/>
          </p:nvSpPr>
          <p:spPr>
            <a:xfrm>
              <a:off x="3349017" y="6319232"/>
              <a:ext cx="492709" cy="400370"/>
            </a:xfrm>
            <a:prstGeom prst="rect">
              <a:avLst/>
            </a:prstGeom>
            <a:noFill/>
          </p:spPr>
          <p:txBody>
            <a:bodyPr wrap="none" rtlCol="0">
              <a:spAutoFit/>
            </a:bodyPr>
            <a:lstStyle/>
            <a:p>
              <a:pPr algn="l"/>
              <a:r>
                <a:rPr lang="en-US" sz="1923" b="1" spc="-38" baseline="0" dirty="0">
                  <a:solidFill>
                    <a:srgbClr val="333333"/>
                  </a:solidFill>
                  <a:latin typeface="SourceSansPro-Semibold"/>
                  <a:sym typeface="SourceSansPro-Semibold"/>
                  <a:rtl val="0"/>
                </a:rPr>
                <a:t>ow</a:t>
              </a:r>
            </a:p>
          </p:txBody>
        </p:sp>
        <p:sp>
          <p:nvSpPr>
            <p:cNvPr id="15" name="TextBox 14">
              <a:extLst>
                <a:ext uri="{FF2B5EF4-FFF2-40B4-BE49-F238E27FC236}">
                  <a16:creationId xmlns:a16="http://schemas.microsoft.com/office/drawing/2014/main" id="{9B30E740-2537-8548-BACB-05ADC512F5D7}"/>
                </a:ext>
              </a:extLst>
            </p:cNvPr>
            <p:cNvSpPr txBox="1"/>
            <p:nvPr/>
          </p:nvSpPr>
          <p:spPr>
            <a:xfrm>
              <a:off x="3657638" y="6319232"/>
              <a:ext cx="306410" cy="400370"/>
            </a:xfrm>
            <a:prstGeom prst="rect">
              <a:avLst/>
            </a:prstGeom>
            <a:noFill/>
          </p:spPr>
          <p:txBody>
            <a:bodyPr wrap="none" rtlCol="0">
              <a:spAutoFit/>
            </a:bodyPr>
            <a:lstStyle/>
            <a:p>
              <a:pPr algn="l"/>
              <a:r>
                <a:rPr lang="en-US" sz="1923" b="1" spc="-19" baseline="0" dirty="0">
                  <a:solidFill>
                    <a:srgbClr val="333333"/>
                  </a:solidFill>
                  <a:latin typeface="SourceSansPro-Semibold"/>
                  <a:sym typeface="SourceSansPro-Semibold"/>
                  <a:rtl val="0"/>
                </a:rPr>
                <a:t>e</a:t>
              </a:r>
            </a:p>
          </p:txBody>
        </p:sp>
        <p:sp>
          <p:nvSpPr>
            <p:cNvPr id="18" name="TextBox 17">
              <a:extLst>
                <a:ext uri="{FF2B5EF4-FFF2-40B4-BE49-F238E27FC236}">
                  <a16:creationId xmlns:a16="http://schemas.microsoft.com/office/drawing/2014/main" id="{15E89F38-C48E-DC46-83E2-1BD6598C1D04}"/>
                </a:ext>
              </a:extLst>
            </p:cNvPr>
            <p:cNvSpPr txBox="1"/>
            <p:nvPr/>
          </p:nvSpPr>
          <p:spPr>
            <a:xfrm>
              <a:off x="3778874" y="6319232"/>
              <a:ext cx="274057" cy="400370"/>
            </a:xfrm>
            <a:prstGeom prst="rect">
              <a:avLst/>
            </a:prstGeom>
            <a:noFill/>
          </p:spPr>
          <p:txBody>
            <a:bodyPr wrap="none" rtlCol="0">
              <a:spAutoFit/>
            </a:bodyPr>
            <a:lstStyle/>
            <a:p>
              <a:pPr algn="l"/>
              <a:r>
                <a:rPr lang="en-US" sz="1923" b="1" spc="-38" baseline="0" dirty="0">
                  <a:solidFill>
                    <a:srgbClr val="333333"/>
                  </a:solidFill>
                  <a:latin typeface="SourceSansPro-Semibold"/>
                  <a:sym typeface="SourceSansPro-Semibold"/>
                  <a:rtl val="0"/>
                </a:rPr>
                <a:t>r</a:t>
              </a:r>
            </a:p>
          </p:txBody>
        </p:sp>
        <p:sp>
          <p:nvSpPr>
            <p:cNvPr id="20" name="TextBox 19">
              <a:extLst>
                <a:ext uri="{FF2B5EF4-FFF2-40B4-BE49-F238E27FC236}">
                  <a16:creationId xmlns:a16="http://schemas.microsoft.com/office/drawing/2014/main" id="{1C4C3EF4-4CD0-374F-936A-374D98DEBF7E}"/>
                </a:ext>
              </a:extLst>
            </p:cNvPr>
            <p:cNvSpPr txBox="1"/>
            <p:nvPr/>
          </p:nvSpPr>
          <p:spPr>
            <a:xfrm>
              <a:off x="3864993" y="6319232"/>
              <a:ext cx="489768" cy="400370"/>
            </a:xfrm>
            <a:prstGeom prst="rect">
              <a:avLst/>
            </a:prstGeom>
            <a:noFill/>
          </p:spPr>
          <p:txBody>
            <a:bodyPr wrap="none" rtlCol="0">
              <a:spAutoFit/>
            </a:bodyPr>
            <a:lstStyle/>
            <a:p>
              <a:pPr algn="l"/>
              <a:r>
                <a:rPr lang="en-US" sz="1923" b="1" spc="-19" baseline="0" dirty="0">
                  <a:solidFill>
                    <a:srgbClr val="333333"/>
                  </a:solidFill>
                  <a:latin typeface="SourceSansPro-Semibold"/>
                  <a:sym typeface="SourceSansPro-Semibold"/>
                  <a:rtl val="0"/>
                </a:rPr>
                <a:t>ed </a:t>
              </a:r>
            </a:p>
          </p:txBody>
        </p:sp>
        <p:sp>
          <p:nvSpPr>
            <p:cNvPr id="21" name="TextBox 20">
              <a:extLst>
                <a:ext uri="{FF2B5EF4-FFF2-40B4-BE49-F238E27FC236}">
                  <a16:creationId xmlns:a16="http://schemas.microsoft.com/office/drawing/2014/main" id="{82505917-C7E2-E543-B569-A44E149FBBF1}"/>
                </a:ext>
              </a:extLst>
            </p:cNvPr>
            <p:cNvSpPr txBox="1"/>
            <p:nvPr/>
          </p:nvSpPr>
          <p:spPr>
            <a:xfrm>
              <a:off x="4168966" y="6319232"/>
              <a:ext cx="321116" cy="400370"/>
            </a:xfrm>
            <a:prstGeom prst="rect">
              <a:avLst/>
            </a:prstGeom>
            <a:noFill/>
          </p:spPr>
          <p:txBody>
            <a:bodyPr wrap="none" rtlCol="0">
              <a:spAutoFit/>
            </a:bodyPr>
            <a:lstStyle/>
            <a:p>
              <a:pPr algn="l"/>
              <a:r>
                <a:rPr lang="en-US" sz="1923" b="1" spc="-38" baseline="0" dirty="0">
                  <a:solidFill>
                    <a:srgbClr val="333333"/>
                  </a:solidFill>
                  <a:latin typeface="SourceSansPro-Semibold"/>
                  <a:sym typeface="SourceSansPro-Semibold"/>
                  <a:rtl val="0"/>
                </a:rPr>
                <a:t>b</a:t>
              </a:r>
            </a:p>
          </p:txBody>
        </p:sp>
        <p:sp>
          <p:nvSpPr>
            <p:cNvPr id="22" name="TextBox 21">
              <a:extLst>
                <a:ext uri="{FF2B5EF4-FFF2-40B4-BE49-F238E27FC236}">
                  <a16:creationId xmlns:a16="http://schemas.microsoft.com/office/drawing/2014/main" id="{D1FA2904-9A88-6F42-B326-21A0DE4E1503}"/>
                </a:ext>
              </a:extLst>
            </p:cNvPr>
            <p:cNvSpPr txBox="1"/>
            <p:nvPr/>
          </p:nvSpPr>
          <p:spPr>
            <a:xfrm>
              <a:off x="4302673" y="6319232"/>
              <a:ext cx="1369255" cy="400370"/>
            </a:xfrm>
            <a:prstGeom prst="rect">
              <a:avLst/>
            </a:prstGeom>
            <a:noFill/>
          </p:spPr>
          <p:txBody>
            <a:bodyPr wrap="none" rtlCol="0">
              <a:spAutoFit/>
            </a:bodyPr>
            <a:lstStyle/>
            <a:p>
              <a:pPr algn="l"/>
              <a:r>
                <a:rPr lang="en-US" sz="1923" b="1" spc="-19" baseline="0" dirty="0">
                  <a:solidFill>
                    <a:srgbClr val="333333"/>
                  </a:solidFill>
                  <a:latin typeface="SourceSansPro-Semibold"/>
                  <a:sym typeface="SourceSansPro-Semibold"/>
                  <a:rtl val="0"/>
                </a:rPr>
                <a:t>y Mobile Da</a:t>
              </a:r>
            </a:p>
          </p:txBody>
        </p:sp>
        <p:sp>
          <p:nvSpPr>
            <p:cNvPr id="23" name="TextBox 22">
              <a:extLst>
                <a:ext uri="{FF2B5EF4-FFF2-40B4-BE49-F238E27FC236}">
                  <a16:creationId xmlns:a16="http://schemas.microsoft.com/office/drawing/2014/main" id="{8DDD017B-D3F2-0D47-9E34-0F38C9655F7F}"/>
                </a:ext>
              </a:extLst>
            </p:cNvPr>
            <p:cNvSpPr txBox="1"/>
            <p:nvPr/>
          </p:nvSpPr>
          <p:spPr>
            <a:xfrm>
              <a:off x="5482478" y="6319232"/>
              <a:ext cx="271116" cy="400370"/>
            </a:xfrm>
            <a:prstGeom prst="rect">
              <a:avLst/>
            </a:prstGeom>
            <a:noFill/>
          </p:spPr>
          <p:txBody>
            <a:bodyPr wrap="none" rtlCol="0">
              <a:spAutoFit/>
            </a:bodyPr>
            <a:lstStyle/>
            <a:p>
              <a:pPr algn="l"/>
              <a:r>
                <a:rPr lang="en-US" sz="1923" b="1" spc="-38" baseline="0" dirty="0">
                  <a:solidFill>
                    <a:srgbClr val="333333"/>
                  </a:solidFill>
                  <a:latin typeface="SourceSansPro-Semibold"/>
                  <a:sym typeface="SourceSansPro-Semibold"/>
                  <a:rtl val="0"/>
                </a:rPr>
                <a:t>t</a:t>
              </a:r>
            </a:p>
          </p:txBody>
        </p:sp>
        <p:sp>
          <p:nvSpPr>
            <p:cNvPr id="24" name="TextBox 23">
              <a:extLst>
                <a:ext uri="{FF2B5EF4-FFF2-40B4-BE49-F238E27FC236}">
                  <a16:creationId xmlns:a16="http://schemas.microsoft.com/office/drawing/2014/main" id="{270414DD-7EF6-C34C-A299-A8B3E1FCAD1C}"/>
                </a:ext>
              </a:extLst>
            </p:cNvPr>
            <p:cNvSpPr txBox="1"/>
            <p:nvPr/>
          </p:nvSpPr>
          <p:spPr>
            <a:xfrm>
              <a:off x="5564450" y="6319232"/>
              <a:ext cx="309351" cy="400370"/>
            </a:xfrm>
            <a:prstGeom prst="rect">
              <a:avLst/>
            </a:prstGeom>
            <a:noFill/>
          </p:spPr>
          <p:txBody>
            <a:bodyPr wrap="none" rtlCol="0">
              <a:spAutoFit/>
            </a:bodyPr>
            <a:lstStyle/>
            <a:p>
              <a:pPr algn="l"/>
              <a:r>
                <a:rPr lang="en-US" sz="1923" b="1" spc="-19" baseline="0" dirty="0">
                  <a:solidFill>
                    <a:srgbClr val="333333"/>
                  </a:solidFill>
                  <a:latin typeface="SourceSansPro-Semibold"/>
                  <a:sym typeface="SourceSansPro-Semibold"/>
                  <a:rtl val="0"/>
                </a:rPr>
                <a:t>a</a:t>
              </a:r>
            </a:p>
          </p:txBody>
        </p:sp>
      </p:grpSp>
    </p:spTree>
    <p:extLst>
      <p:ext uri="{BB962C8B-B14F-4D97-AF65-F5344CB8AC3E}">
        <p14:creationId xmlns:p14="http://schemas.microsoft.com/office/powerpoint/2010/main" val="2178500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Divider_Slide">
    <p:spTree>
      <p:nvGrpSpPr>
        <p:cNvPr id="1" name=""/>
        <p:cNvGrpSpPr/>
        <p:nvPr/>
      </p:nvGrpSpPr>
      <p:grpSpPr>
        <a:xfrm>
          <a:off x="0" y="0"/>
          <a:ext cx="0" cy="0"/>
          <a:chOff x="0" y="0"/>
          <a:chExt cx="0" cy="0"/>
        </a:xfrm>
      </p:grpSpPr>
      <p:sp>
        <p:nvSpPr>
          <p:cNvPr id="23" name="Rectangle 22"/>
          <p:cNvSpPr/>
          <p:nvPr userDrawn="1"/>
        </p:nvSpPr>
        <p:spPr>
          <a:xfrm>
            <a:off x="0" y="7495"/>
            <a:ext cx="12192000" cy="6850505"/>
          </a:xfrm>
          <a:prstGeom prst="rect">
            <a:avLst/>
          </a:prstGeom>
          <a:solidFill>
            <a:schemeClr val="tx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2">
            <a:extLst>
              <a:ext uri="{FF2B5EF4-FFF2-40B4-BE49-F238E27FC236}">
                <a16:creationId xmlns:a16="http://schemas.microsoft.com/office/drawing/2014/main" id="{F70C737A-7485-4E40-A4B8-79297EF0FCA9}"/>
              </a:ext>
            </a:extLst>
          </p:cNvPr>
          <p:cNvSpPr txBox="1">
            <a:spLocks/>
          </p:cNvSpPr>
          <p:nvPr userDrawn="1"/>
        </p:nvSpPr>
        <p:spPr>
          <a:xfrm>
            <a:off x="-1" y="0"/>
            <a:ext cx="12191999" cy="6858000"/>
          </a:xfrm>
          <a:prstGeom prst="rect">
            <a:avLst/>
          </a:prstGeom>
          <a:solidFill>
            <a:srgbClr val="1A1A1A"/>
          </a:solidFill>
          <a:effectLst/>
        </p:spPr>
        <p:txBody>
          <a:bodyPr anchor="ctr"/>
          <a:lstStyle>
            <a:lvl1pPr marL="0" indent="0" algn="ctr" defTabSz="914400" rtl="0" eaLnBrk="1" latinLnBrk="0" hangingPunct="1">
              <a:lnSpc>
                <a:spcPct val="90000"/>
              </a:lnSpc>
              <a:spcBef>
                <a:spcPts val="1000"/>
              </a:spcBef>
              <a:buFont typeface="Arial"/>
              <a:buNone/>
              <a:defRPr sz="1600" b="0" i="0" kern="1200">
                <a:solidFill>
                  <a:schemeClr val="tx1"/>
                </a:solidFill>
                <a:latin typeface="Source Sans Pro" charset="0"/>
                <a:ea typeface="Source Sans Pro" charset="0"/>
                <a:cs typeface="Source Sans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b="0" i="0">
              <a:latin typeface="Tahoma" panose="020B0604030504040204" pitchFamily="34" charset="0"/>
              <a:ea typeface="Tahoma" panose="020B0604030504040204" pitchFamily="34" charset="0"/>
              <a:cs typeface="Tahoma" panose="020B0604030504040204" pitchFamily="34" charset="0"/>
            </a:endParaRPr>
          </a:p>
        </p:txBody>
      </p:sp>
      <p:cxnSp>
        <p:nvCxnSpPr>
          <p:cNvPr id="22" name="Straight Connector 21">
            <a:extLst>
              <a:ext uri="{FF2B5EF4-FFF2-40B4-BE49-F238E27FC236}">
                <a16:creationId xmlns:a16="http://schemas.microsoft.com/office/drawing/2014/main" id="{C50A24FB-8884-0F47-89CB-F72813D04002}"/>
              </a:ext>
            </a:extLst>
          </p:cNvPr>
          <p:cNvCxnSpPr/>
          <p:nvPr userDrawn="1"/>
        </p:nvCxnSpPr>
        <p:spPr>
          <a:xfrm>
            <a:off x="685800" y="6089073"/>
            <a:ext cx="436418" cy="0"/>
          </a:xfrm>
          <a:prstGeom prst="line">
            <a:avLst/>
          </a:prstGeom>
          <a:ln w="38100">
            <a:solidFill>
              <a:srgbClr val="FEC43E"/>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F9C93B6C-3156-3D4B-98A6-7BB88D9AE5F0}"/>
              </a:ext>
            </a:extLst>
          </p:cNvPr>
          <p:cNvSpPr txBox="1"/>
          <p:nvPr userDrawn="1"/>
        </p:nvSpPr>
        <p:spPr>
          <a:xfrm>
            <a:off x="602673" y="6160735"/>
            <a:ext cx="689612" cy="338554"/>
          </a:xfrm>
          <a:prstGeom prst="rect">
            <a:avLst/>
          </a:prstGeom>
          <a:noFill/>
        </p:spPr>
        <p:txBody>
          <a:bodyPr wrap="none" rtlCol="0">
            <a:spAutoFit/>
          </a:bodyPr>
          <a:lstStyle/>
          <a:p>
            <a:r>
              <a:rPr lang="en-US" sz="1600" b="1" i="0">
                <a:solidFill>
                  <a:schemeClr val="bg1"/>
                </a:solidFill>
                <a:latin typeface="Tw Cen MT Condensed" panose="020B0606020104020203" pitchFamily="34" charset="77"/>
                <a:ea typeface="Bebas Neue Bold" charset="0"/>
                <a:cs typeface="Bebas Neue Bold" charset="0"/>
              </a:rPr>
              <a:t>SLIDE /</a:t>
            </a:r>
          </a:p>
        </p:txBody>
      </p:sp>
      <p:sp>
        <p:nvSpPr>
          <p:cNvPr id="45" name="Slide Number Placeholder 5">
            <a:extLst>
              <a:ext uri="{FF2B5EF4-FFF2-40B4-BE49-F238E27FC236}">
                <a16:creationId xmlns:a16="http://schemas.microsoft.com/office/drawing/2014/main" id="{90D33475-4A56-2B4A-8C0D-3C228F372C48}"/>
              </a:ext>
            </a:extLst>
          </p:cNvPr>
          <p:cNvSpPr txBox="1">
            <a:spLocks/>
          </p:cNvSpPr>
          <p:nvPr userDrawn="1"/>
        </p:nvSpPr>
        <p:spPr>
          <a:xfrm>
            <a:off x="1109381" y="6158290"/>
            <a:ext cx="647753"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400" b="0" i="0" smtClean="0">
                <a:solidFill>
                  <a:schemeClr val="bg1"/>
                </a:solidFill>
                <a:latin typeface="Tahoma" panose="020B0604030504040204" pitchFamily="34" charset="0"/>
                <a:ea typeface="Tahoma" panose="020B0604030504040204" pitchFamily="34" charset="0"/>
                <a:cs typeface="Tahoma" panose="020B0604030504040204" pitchFamily="34" charset="0"/>
              </a:rPr>
              <a:pPr algn="l"/>
              <a:t>‹#›</a:t>
            </a:fld>
            <a:endParaRPr lang="en-US" sz="1400" b="0" i="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descr="A picture containing text, clipart, vector graphics&#10;&#10;Description automatically generated">
            <a:extLst>
              <a:ext uri="{FF2B5EF4-FFF2-40B4-BE49-F238E27FC236}">
                <a16:creationId xmlns:a16="http://schemas.microsoft.com/office/drawing/2014/main" id="{C8CB5E0F-0668-61EC-12A9-A97157F1165C}"/>
              </a:ext>
            </a:extLst>
          </p:cNvPr>
          <p:cNvPicPr>
            <a:picLocks noChangeAspect="1"/>
          </p:cNvPicPr>
          <p:nvPr userDrawn="1"/>
        </p:nvPicPr>
        <p:blipFill>
          <a:blip r:embed="rId2"/>
          <a:stretch>
            <a:fillRect/>
          </a:stretch>
        </p:blipFill>
        <p:spPr>
          <a:xfrm>
            <a:off x="542485" y="286563"/>
            <a:ext cx="1256217" cy="579792"/>
          </a:xfrm>
          <a:prstGeom prst="rect">
            <a:avLst/>
          </a:prstGeom>
        </p:spPr>
      </p:pic>
    </p:spTree>
    <p:extLst>
      <p:ext uri="{BB962C8B-B14F-4D97-AF65-F5344CB8AC3E}">
        <p14:creationId xmlns:p14="http://schemas.microsoft.com/office/powerpoint/2010/main" val="131660185"/>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Cover_and_Thank You">
    <p:spTree>
      <p:nvGrpSpPr>
        <p:cNvPr id="1" name=""/>
        <p:cNvGrpSpPr/>
        <p:nvPr/>
      </p:nvGrpSpPr>
      <p:grpSpPr>
        <a:xfrm>
          <a:off x="0" y="0"/>
          <a:ext cx="0" cy="0"/>
          <a:chOff x="0" y="0"/>
          <a:chExt cx="0" cy="0"/>
        </a:xfrm>
      </p:grpSpPr>
      <p:sp>
        <p:nvSpPr>
          <p:cNvPr id="16" name="Slide Number Placeholder 5"/>
          <p:cNvSpPr txBox="1">
            <a:spLocks/>
          </p:cNvSpPr>
          <p:nvPr userDrawn="1"/>
        </p:nvSpPr>
        <p:spPr>
          <a:xfrm>
            <a:off x="1025561" y="6158290"/>
            <a:ext cx="647753"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400" b="1" i="0" smtClean="0">
                <a:solidFill>
                  <a:schemeClr val="tx1"/>
                </a:solidFill>
                <a:latin typeface="Tw Cen MT Condensed" panose="020B0606020104020203" pitchFamily="34" charset="77"/>
                <a:ea typeface="Bebas Neue Bold" charset="0"/>
                <a:cs typeface="Bebas Neue Bold" charset="0"/>
              </a:rPr>
              <a:pPr algn="l"/>
              <a:t>‹#›</a:t>
            </a:fld>
            <a:endParaRPr lang="en-US" sz="1400" b="1" i="0" dirty="0">
              <a:solidFill>
                <a:schemeClr val="tx1"/>
              </a:solidFill>
              <a:latin typeface="Tw Cen MT Condensed" panose="020B0606020104020203" pitchFamily="34" charset="77"/>
              <a:ea typeface="Bebas Neue Bold" charset="0"/>
              <a:cs typeface="Bebas Neue Bold" charset="0"/>
            </a:endParaRPr>
          </a:p>
        </p:txBody>
      </p:sp>
      <p:sp>
        <p:nvSpPr>
          <p:cNvPr id="17" name="TextBox 16"/>
          <p:cNvSpPr txBox="1"/>
          <p:nvPr userDrawn="1"/>
        </p:nvSpPr>
        <p:spPr>
          <a:xfrm>
            <a:off x="602673" y="6168550"/>
            <a:ext cx="622286" cy="307777"/>
          </a:xfrm>
          <a:prstGeom prst="rect">
            <a:avLst/>
          </a:prstGeom>
          <a:noFill/>
        </p:spPr>
        <p:txBody>
          <a:bodyPr wrap="none" rtlCol="0">
            <a:spAutoFit/>
          </a:bodyPr>
          <a:lstStyle/>
          <a:p>
            <a:r>
              <a:rPr lang="en-US" sz="1400" b="1" i="0" dirty="0">
                <a:latin typeface="Tw Cen MT Condensed" panose="020B0606020104020203" pitchFamily="34" charset="77"/>
                <a:ea typeface="Bebas Neue Bold" charset="0"/>
                <a:cs typeface="Bebas Neue Bold" charset="0"/>
              </a:rPr>
              <a:t>Slide  /</a:t>
            </a:r>
          </a:p>
        </p:txBody>
      </p:sp>
      <p:cxnSp>
        <p:nvCxnSpPr>
          <p:cNvPr id="19" name="Straight Connector 18"/>
          <p:cNvCxnSpPr/>
          <p:nvPr userDrawn="1"/>
        </p:nvCxnSpPr>
        <p:spPr>
          <a:xfrm>
            <a:off x="685800" y="6089073"/>
            <a:ext cx="436418" cy="0"/>
          </a:xfrm>
          <a:prstGeom prst="line">
            <a:avLst/>
          </a:prstGeom>
          <a:ln w="38100">
            <a:solidFill>
              <a:srgbClr val="F95B5A"/>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4807E63-C0A7-6545-83D1-5D497B85EC8F}"/>
              </a:ext>
            </a:extLst>
          </p:cNvPr>
          <p:cNvSpPr/>
          <p:nvPr userDrawn="1"/>
        </p:nvSpPr>
        <p:spPr>
          <a:xfrm>
            <a:off x="3150824" y="0"/>
            <a:ext cx="9041176" cy="6858000"/>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42">
            <a:extLst>
              <a:ext uri="{FF2B5EF4-FFF2-40B4-BE49-F238E27FC236}">
                <a16:creationId xmlns:a16="http://schemas.microsoft.com/office/drawing/2014/main" id="{C0055341-5CD0-1045-B0F0-869240B87712}"/>
              </a:ext>
            </a:extLst>
          </p:cNvPr>
          <p:cNvGrpSpPr/>
          <p:nvPr userDrawn="1"/>
        </p:nvGrpSpPr>
        <p:grpSpPr>
          <a:xfrm>
            <a:off x="0" y="0"/>
            <a:ext cx="4894020" cy="6867921"/>
            <a:chOff x="26339" y="1368"/>
            <a:chExt cx="4894020" cy="6867921"/>
          </a:xfrm>
        </p:grpSpPr>
        <p:sp>
          <p:nvSpPr>
            <p:cNvPr id="44" name="Oval 43">
              <a:extLst>
                <a:ext uri="{FF2B5EF4-FFF2-40B4-BE49-F238E27FC236}">
                  <a16:creationId xmlns:a16="http://schemas.microsoft.com/office/drawing/2014/main" id="{ABBC05FC-6FBC-634A-BAD5-BB7B13F43F3D}"/>
                </a:ext>
              </a:extLst>
            </p:cNvPr>
            <p:cNvSpPr/>
            <p:nvPr userDrawn="1"/>
          </p:nvSpPr>
          <p:spPr bwMode="auto">
            <a:xfrm>
              <a:off x="449249" y="354330"/>
              <a:ext cx="4217670" cy="3383280"/>
            </a:xfrm>
            <a:prstGeom prst="ellipse">
              <a:avLst/>
            </a:prstGeom>
            <a:solidFill>
              <a:schemeClr val="bg1"/>
            </a:solidFill>
            <a:ln>
              <a:noFill/>
            </a:ln>
            <a:effectLst/>
          </p:spPr>
          <p:txBody>
            <a:bodyPr wrap="none" rtlCol="0" anchor="ctr"/>
            <a:lstStyle/>
            <a:p>
              <a:pPr algn="l"/>
              <a:r>
                <a:rPr lang="en-US" dirty="0"/>
                <a:t> </a:t>
              </a:r>
            </a:p>
          </p:txBody>
        </p:sp>
        <p:sp>
          <p:nvSpPr>
            <p:cNvPr id="45" name="Oval 44">
              <a:extLst>
                <a:ext uri="{FF2B5EF4-FFF2-40B4-BE49-F238E27FC236}">
                  <a16:creationId xmlns:a16="http://schemas.microsoft.com/office/drawing/2014/main" id="{E7358810-8C1E-D64D-8FA3-A5509F6AC054}"/>
                </a:ext>
              </a:extLst>
            </p:cNvPr>
            <p:cNvSpPr/>
            <p:nvPr userDrawn="1"/>
          </p:nvSpPr>
          <p:spPr bwMode="auto">
            <a:xfrm>
              <a:off x="26339" y="3429000"/>
              <a:ext cx="1792595" cy="2640330"/>
            </a:xfrm>
            <a:prstGeom prst="ellipse">
              <a:avLst/>
            </a:prstGeom>
            <a:solidFill>
              <a:schemeClr val="bg1"/>
            </a:solidFill>
            <a:ln>
              <a:noFill/>
            </a:ln>
            <a:effectLst/>
          </p:spPr>
          <p:txBody>
            <a:bodyPr wrap="none" rtlCol="0" anchor="ctr"/>
            <a:lstStyle/>
            <a:p>
              <a:pPr algn="l"/>
              <a:r>
                <a:rPr lang="en-US" dirty="0"/>
                <a:t> </a:t>
              </a:r>
            </a:p>
          </p:txBody>
        </p:sp>
        <p:sp>
          <p:nvSpPr>
            <p:cNvPr id="46" name="Freeform 45">
              <a:extLst>
                <a:ext uri="{FF2B5EF4-FFF2-40B4-BE49-F238E27FC236}">
                  <a16:creationId xmlns:a16="http://schemas.microsoft.com/office/drawing/2014/main" id="{8664732D-D459-E144-A4AD-8155C9CF2174}"/>
                </a:ext>
              </a:extLst>
            </p:cNvPr>
            <p:cNvSpPr/>
            <p:nvPr userDrawn="1"/>
          </p:nvSpPr>
          <p:spPr>
            <a:xfrm>
              <a:off x="26339" y="1368"/>
              <a:ext cx="4894020" cy="6867921"/>
            </a:xfrm>
            <a:custGeom>
              <a:avLst/>
              <a:gdLst>
                <a:gd name="connsiteX0" fmla="*/ 781761 w 4894020"/>
                <a:gd name="connsiteY0" fmla="*/ 3664912 h 6867921"/>
                <a:gd name="connsiteX1" fmla="*/ 543641 w 4894020"/>
                <a:gd name="connsiteY1" fmla="*/ 3760646 h 6867921"/>
                <a:gd name="connsiteX2" fmla="*/ 447948 w 4894020"/>
                <a:gd name="connsiteY2" fmla="*/ 3964360 h 6867921"/>
                <a:gd name="connsiteX3" fmla="*/ 447948 w 4894020"/>
                <a:gd name="connsiteY3" fmla="*/ 3965473 h 6867921"/>
                <a:gd name="connsiteX4" fmla="*/ 446835 w 4894020"/>
                <a:gd name="connsiteY4" fmla="*/ 3993302 h 6867921"/>
                <a:gd name="connsiteX5" fmla="*/ 446835 w 4894020"/>
                <a:gd name="connsiteY5" fmla="*/ 3996643 h 6867921"/>
                <a:gd name="connsiteX6" fmla="*/ 469089 w 4894020"/>
                <a:gd name="connsiteY6" fmla="*/ 4119093 h 6867921"/>
                <a:gd name="connsiteX7" fmla="*/ 469089 w 4894020"/>
                <a:gd name="connsiteY7" fmla="*/ 4121319 h 6867921"/>
                <a:gd name="connsiteX8" fmla="*/ 471315 w 4894020"/>
                <a:gd name="connsiteY8" fmla="*/ 4126886 h 6867921"/>
                <a:gd name="connsiteX9" fmla="*/ 582587 w 4894020"/>
                <a:gd name="connsiteY9" fmla="*/ 4808158 h 6867921"/>
                <a:gd name="connsiteX10" fmla="*/ 469089 w 4894020"/>
                <a:gd name="connsiteY10" fmla="*/ 5484977 h 6867921"/>
                <a:gd name="connsiteX11" fmla="*/ 469089 w 4894020"/>
                <a:gd name="connsiteY11" fmla="*/ 5486090 h 6867921"/>
                <a:gd name="connsiteX12" fmla="*/ 467977 w 4894020"/>
                <a:gd name="connsiteY12" fmla="*/ 5489430 h 6867921"/>
                <a:gd name="connsiteX13" fmla="*/ 445722 w 4894020"/>
                <a:gd name="connsiteY13" fmla="*/ 5615221 h 6867921"/>
                <a:gd name="connsiteX14" fmla="*/ 445722 w 4894020"/>
                <a:gd name="connsiteY14" fmla="*/ 5620786 h 6867921"/>
                <a:gd name="connsiteX15" fmla="*/ 445722 w 4894020"/>
                <a:gd name="connsiteY15" fmla="*/ 5623013 h 6867921"/>
                <a:gd name="connsiteX16" fmla="*/ 445722 w 4894020"/>
                <a:gd name="connsiteY16" fmla="*/ 5625239 h 6867921"/>
                <a:gd name="connsiteX17" fmla="*/ 542529 w 4894020"/>
                <a:gd name="connsiteY17" fmla="*/ 5846763 h 6867921"/>
                <a:gd name="connsiteX18" fmla="*/ 781761 w 4894020"/>
                <a:gd name="connsiteY18" fmla="*/ 5945838 h 6867921"/>
                <a:gd name="connsiteX19" fmla="*/ 786212 w 4894020"/>
                <a:gd name="connsiteY19" fmla="*/ 5945838 h 6867921"/>
                <a:gd name="connsiteX20" fmla="*/ 801790 w 4894020"/>
                <a:gd name="connsiteY20" fmla="*/ 5945838 h 6867921"/>
                <a:gd name="connsiteX21" fmla="*/ 818481 w 4894020"/>
                <a:gd name="connsiteY21" fmla="*/ 5945838 h 6867921"/>
                <a:gd name="connsiteX22" fmla="*/ 847411 w 4894020"/>
                <a:gd name="connsiteY22" fmla="*/ 5942498 h 6867921"/>
                <a:gd name="connsiteX23" fmla="*/ 849637 w 4894020"/>
                <a:gd name="connsiteY23" fmla="*/ 5942498 h 6867921"/>
                <a:gd name="connsiteX24" fmla="*/ 1058827 w 4894020"/>
                <a:gd name="connsiteY24" fmla="*/ 5822274 h 6867921"/>
                <a:gd name="connsiteX25" fmla="*/ 1066616 w 4894020"/>
                <a:gd name="connsiteY25" fmla="*/ 5811142 h 6867921"/>
                <a:gd name="connsiteX26" fmla="*/ 1067728 w 4894020"/>
                <a:gd name="connsiteY26" fmla="*/ 5810029 h 6867921"/>
                <a:gd name="connsiteX27" fmla="*/ 1690846 w 4894020"/>
                <a:gd name="connsiteY27" fmla="*/ 4990721 h 6867921"/>
                <a:gd name="connsiteX28" fmla="*/ 1678606 w 4894020"/>
                <a:gd name="connsiteY28" fmla="*/ 4613350 h 6867921"/>
                <a:gd name="connsiteX29" fmla="*/ 1679719 w 4894020"/>
                <a:gd name="connsiteY29" fmla="*/ 4610010 h 6867921"/>
                <a:gd name="connsiteX30" fmla="*/ 1068841 w 4894020"/>
                <a:gd name="connsiteY30" fmla="*/ 3814079 h 6867921"/>
                <a:gd name="connsiteX31" fmla="*/ 1067728 w 4894020"/>
                <a:gd name="connsiteY31" fmla="*/ 3811852 h 6867921"/>
                <a:gd name="connsiteX32" fmla="*/ 1059939 w 4894020"/>
                <a:gd name="connsiteY32" fmla="*/ 3801834 h 6867921"/>
                <a:gd name="connsiteX33" fmla="*/ 1052150 w 4894020"/>
                <a:gd name="connsiteY33" fmla="*/ 3794041 h 6867921"/>
                <a:gd name="connsiteX34" fmla="*/ 1022106 w 4894020"/>
                <a:gd name="connsiteY34" fmla="*/ 3760646 h 6867921"/>
                <a:gd name="connsiteX35" fmla="*/ 781761 w 4894020"/>
                <a:gd name="connsiteY35" fmla="*/ 3664912 h 6867921"/>
                <a:gd name="connsiteX36" fmla="*/ 1612831 w 4894020"/>
                <a:gd name="connsiteY36" fmla="*/ 1479626 h 6867921"/>
                <a:gd name="connsiteX37" fmla="*/ 1794235 w 4894020"/>
                <a:gd name="connsiteY37" fmla="*/ 1511382 h 6867921"/>
                <a:gd name="connsiteX38" fmla="*/ 2053902 w 4894020"/>
                <a:gd name="connsiteY38" fmla="*/ 1897858 h 6867921"/>
                <a:gd name="connsiteX39" fmla="*/ 1635982 w 4894020"/>
                <a:gd name="connsiteY39" fmla="*/ 2316634 h 6867921"/>
                <a:gd name="connsiteX40" fmla="*/ 1634867 w 4894020"/>
                <a:gd name="connsiteY40" fmla="*/ 2316634 h 6867921"/>
                <a:gd name="connsiteX41" fmla="*/ 1247037 w 4894020"/>
                <a:gd name="connsiteY41" fmla="*/ 2058240 h 6867921"/>
                <a:gd name="connsiteX42" fmla="*/ 1337309 w 4894020"/>
                <a:gd name="connsiteY42" fmla="*/ 1601596 h 6867921"/>
                <a:gd name="connsiteX43" fmla="*/ 1612831 w 4894020"/>
                <a:gd name="connsiteY43" fmla="*/ 1479626 h 6867921"/>
                <a:gd name="connsiteX44" fmla="*/ 3444740 w 4894020"/>
                <a:gd name="connsiteY44" fmla="*/ 1479082 h 6867921"/>
                <a:gd name="connsiteX45" fmla="*/ 3831457 w 4894020"/>
                <a:gd name="connsiteY45" fmla="*/ 1737475 h 6867921"/>
                <a:gd name="connsiteX46" fmla="*/ 3741185 w 4894020"/>
                <a:gd name="connsiteY46" fmla="*/ 2194120 h 6867921"/>
                <a:gd name="connsiteX47" fmla="*/ 3284259 w 4894020"/>
                <a:gd name="connsiteY47" fmla="*/ 2285449 h 6867921"/>
                <a:gd name="connsiteX48" fmla="*/ 3025706 w 4894020"/>
                <a:gd name="connsiteY48" fmla="*/ 1897858 h 6867921"/>
                <a:gd name="connsiteX49" fmla="*/ 3444740 w 4894020"/>
                <a:gd name="connsiteY49" fmla="*/ 1479082 h 6867921"/>
                <a:gd name="connsiteX50" fmla="*/ 3484924 w 4894020"/>
                <a:gd name="connsiteY50" fmla="*/ 821944 h 6867921"/>
                <a:gd name="connsiteX51" fmla="*/ 3372190 w 4894020"/>
                <a:gd name="connsiteY51" fmla="*/ 823091 h 6867921"/>
                <a:gd name="connsiteX52" fmla="*/ 2700285 w 4894020"/>
                <a:gd name="connsiteY52" fmla="*/ 1133815 h 6867921"/>
                <a:gd name="connsiteX53" fmla="*/ 2544262 w 4894020"/>
                <a:gd name="connsiteY53" fmla="*/ 1201755 h 6867921"/>
                <a:gd name="connsiteX54" fmla="*/ 2383780 w 4894020"/>
                <a:gd name="connsiteY54" fmla="*/ 1130474 h 6867921"/>
                <a:gd name="connsiteX55" fmla="*/ 1264869 w 4894020"/>
                <a:gd name="connsiteY55" fmla="*/ 895469 h 6867921"/>
                <a:gd name="connsiteX56" fmla="*/ 621829 w 4894020"/>
                <a:gd name="connsiteY56" fmla="*/ 1839943 h 6867921"/>
                <a:gd name="connsiteX57" fmla="*/ 621829 w 4894020"/>
                <a:gd name="connsiteY57" fmla="*/ 1848852 h 6867921"/>
                <a:gd name="connsiteX58" fmla="*/ 624058 w 4894020"/>
                <a:gd name="connsiteY58" fmla="*/ 1911223 h 6867921"/>
                <a:gd name="connsiteX59" fmla="*/ 1895650 w 4894020"/>
                <a:gd name="connsiteY59" fmla="*/ 2952595 h 6867921"/>
                <a:gd name="connsiteX60" fmla="*/ 1992608 w 4894020"/>
                <a:gd name="connsiteY60" fmla="*/ 2981553 h 6867921"/>
                <a:gd name="connsiteX61" fmla="*/ 2051673 w 4894020"/>
                <a:gd name="connsiteY61" fmla="*/ 3033899 h 6867921"/>
                <a:gd name="connsiteX62" fmla="*/ 2543148 w 4894020"/>
                <a:gd name="connsiteY62" fmla="*/ 3574076 h 6867921"/>
                <a:gd name="connsiteX63" fmla="*/ 3015676 w 4894020"/>
                <a:gd name="connsiteY63" fmla="*/ 3031671 h 6867921"/>
                <a:gd name="connsiteX64" fmla="*/ 3073627 w 4894020"/>
                <a:gd name="connsiteY64" fmla="*/ 2981553 h 6867921"/>
                <a:gd name="connsiteX65" fmla="*/ 3160555 w 4894020"/>
                <a:gd name="connsiteY65" fmla="*/ 2954822 h 6867921"/>
                <a:gd name="connsiteX66" fmla="*/ 4463351 w 4894020"/>
                <a:gd name="connsiteY66" fmla="*/ 1910110 h 6867921"/>
                <a:gd name="connsiteX67" fmla="*/ 4465580 w 4894020"/>
                <a:gd name="connsiteY67" fmla="*/ 1848852 h 6867921"/>
                <a:gd name="connsiteX68" fmla="*/ 4465580 w 4894020"/>
                <a:gd name="connsiteY68" fmla="*/ 1838828 h 6867921"/>
                <a:gd name="connsiteX69" fmla="*/ 3820312 w 4894020"/>
                <a:gd name="connsiteY69" fmla="*/ 894355 h 6867921"/>
                <a:gd name="connsiteX70" fmla="*/ 3484924 w 4894020"/>
                <a:gd name="connsiteY70" fmla="*/ 821944 h 6867921"/>
                <a:gd name="connsiteX71" fmla="*/ 2935248 w 4894020"/>
                <a:gd name="connsiteY71" fmla="*/ 6 h 6867921"/>
                <a:gd name="connsiteX72" fmla="*/ 3943536 w 4894020"/>
                <a:gd name="connsiteY72" fmla="*/ 1066 h 6867921"/>
                <a:gd name="connsiteX73" fmla="*/ 4104379 w 4894020"/>
                <a:gd name="connsiteY73" fmla="*/ 127755 h 6867921"/>
                <a:gd name="connsiteX74" fmla="*/ 4894020 w 4894020"/>
                <a:gd name="connsiteY74" fmla="*/ 1890489 h 6867921"/>
                <a:gd name="connsiteX75" fmla="*/ 4377989 w 4894020"/>
                <a:gd name="connsiteY75" fmla="*/ 3366755 h 6867921"/>
                <a:gd name="connsiteX76" fmla="*/ 4024956 w 4894020"/>
                <a:gd name="connsiteY76" fmla="*/ 3860787 h 6867921"/>
                <a:gd name="connsiteX77" fmla="*/ 1975140 w 4894020"/>
                <a:gd name="connsiteY77" fmla="*/ 6756485 h 6867921"/>
                <a:gd name="connsiteX78" fmla="*/ 1938862 w 4894020"/>
                <a:gd name="connsiteY78" fmla="*/ 6867605 h 6867921"/>
                <a:gd name="connsiteX79" fmla="*/ 1938894 w 4894020"/>
                <a:gd name="connsiteY79" fmla="*/ 6867921 h 6867921"/>
                <a:gd name="connsiteX80" fmla="*/ 0 w 4894020"/>
                <a:gd name="connsiteY80" fmla="*/ 6859850 h 6867921"/>
                <a:gd name="connsiteX81" fmla="*/ 0 w 4894020"/>
                <a:gd name="connsiteY81" fmla="*/ 1500 h 6867921"/>
                <a:gd name="connsiteX82" fmla="*/ 91653 w 4894020"/>
                <a:gd name="connsiteY82" fmla="*/ 1518 h 6867921"/>
                <a:gd name="connsiteX83" fmla="*/ 2935248 w 4894020"/>
                <a:gd name="connsiteY83" fmla="*/ 6 h 6867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894020" h="6867921">
                  <a:moveTo>
                    <a:pt x="781761" y="3664912"/>
                  </a:moveTo>
                  <a:cubicBezTo>
                    <a:pt x="692745" y="3663798"/>
                    <a:pt x="607066" y="3697195"/>
                    <a:pt x="543641" y="3760646"/>
                  </a:cubicBezTo>
                  <a:cubicBezTo>
                    <a:pt x="488006" y="3814079"/>
                    <a:pt x="453512" y="3886436"/>
                    <a:pt x="447948" y="3964360"/>
                  </a:cubicBezTo>
                  <a:lnTo>
                    <a:pt x="447948" y="3965473"/>
                  </a:lnTo>
                  <a:cubicBezTo>
                    <a:pt x="447948" y="3974379"/>
                    <a:pt x="447948" y="3984397"/>
                    <a:pt x="446835" y="3993302"/>
                  </a:cubicBezTo>
                  <a:lnTo>
                    <a:pt x="446835" y="3996643"/>
                  </a:lnTo>
                  <a:cubicBezTo>
                    <a:pt x="445722" y="4038943"/>
                    <a:pt x="453512" y="4080131"/>
                    <a:pt x="469089" y="4119093"/>
                  </a:cubicBezTo>
                  <a:lnTo>
                    <a:pt x="469089" y="4121319"/>
                  </a:lnTo>
                  <a:lnTo>
                    <a:pt x="471315" y="4126886"/>
                  </a:lnTo>
                  <a:cubicBezTo>
                    <a:pt x="489118" y="4169187"/>
                    <a:pt x="575910" y="4390712"/>
                    <a:pt x="582587" y="4808158"/>
                  </a:cubicBezTo>
                  <a:cubicBezTo>
                    <a:pt x="589262" y="5186642"/>
                    <a:pt x="499133" y="5411507"/>
                    <a:pt x="469089" y="5484977"/>
                  </a:cubicBezTo>
                  <a:lnTo>
                    <a:pt x="469089" y="5486090"/>
                  </a:lnTo>
                  <a:lnTo>
                    <a:pt x="467977" y="5489430"/>
                  </a:lnTo>
                  <a:cubicBezTo>
                    <a:pt x="452399" y="5529505"/>
                    <a:pt x="444610" y="5572919"/>
                    <a:pt x="445722" y="5615221"/>
                  </a:cubicBezTo>
                  <a:lnTo>
                    <a:pt x="445722" y="5620786"/>
                  </a:lnTo>
                  <a:lnTo>
                    <a:pt x="445722" y="5623013"/>
                  </a:lnTo>
                  <a:lnTo>
                    <a:pt x="445722" y="5625239"/>
                  </a:lnTo>
                  <a:cubicBezTo>
                    <a:pt x="445722" y="5709842"/>
                    <a:pt x="481329" y="5789991"/>
                    <a:pt x="542529" y="5846763"/>
                  </a:cubicBezTo>
                  <a:cubicBezTo>
                    <a:pt x="604840" y="5911329"/>
                    <a:pt x="691631" y="5946951"/>
                    <a:pt x="781761" y="5945838"/>
                  </a:cubicBezTo>
                  <a:lnTo>
                    <a:pt x="786212" y="5945838"/>
                  </a:lnTo>
                  <a:lnTo>
                    <a:pt x="801790" y="5945838"/>
                  </a:lnTo>
                  <a:lnTo>
                    <a:pt x="818481" y="5945838"/>
                  </a:lnTo>
                  <a:cubicBezTo>
                    <a:pt x="828496" y="5945838"/>
                    <a:pt x="837397" y="5943611"/>
                    <a:pt x="847411" y="5942498"/>
                  </a:cubicBezTo>
                  <a:lnTo>
                    <a:pt x="849637" y="5942498"/>
                  </a:lnTo>
                  <a:cubicBezTo>
                    <a:pt x="930865" y="5929140"/>
                    <a:pt x="1005416" y="5886839"/>
                    <a:pt x="1058827" y="5822274"/>
                  </a:cubicBezTo>
                  <a:lnTo>
                    <a:pt x="1066616" y="5811142"/>
                  </a:lnTo>
                  <a:lnTo>
                    <a:pt x="1067728" y="5810029"/>
                  </a:lnTo>
                  <a:lnTo>
                    <a:pt x="1690846" y="4990721"/>
                  </a:lnTo>
                  <a:cubicBezTo>
                    <a:pt x="1777638" y="4878289"/>
                    <a:pt x="1772074" y="4720216"/>
                    <a:pt x="1678606" y="4613350"/>
                  </a:cubicBezTo>
                  <a:lnTo>
                    <a:pt x="1679719" y="4610010"/>
                  </a:lnTo>
                  <a:lnTo>
                    <a:pt x="1068841" y="3814079"/>
                  </a:lnTo>
                  <a:lnTo>
                    <a:pt x="1067728" y="3811852"/>
                  </a:lnTo>
                  <a:lnTo>
                    <a:pt x="1059939" y="3801834"/>
                  </a:lnTo>
                  <a:cubicBezTo>
                    <a:pt x="1057713" y="3798494"/>
                    <a:pt x="1055488" y="3796268"/>
                    <a:pt x="1052150" y="3794041"/>
                  </a:cubicBezTo>
                  <a:cubicBezTo>
                    <a:pt x="1043249" y="3781797"/>
                    <a:pt x="1033234" y="3770665"/>
                    <a:pt x="1022106" y="3760646"/>
                  </a:cubicBezTo>
                  <a:cubicBezTo>
                    <a:pt x="957569" y="3698308"/>
                    <a:pt x="870778" y="3663798"/>
                    <a:pt x="781761" y="3664912"/>
                  </a:cubicBezTo>
                  <a:close/>
                  <a:moveTo>
                    <a:pt x="1612831" y="1479626"/>
                  </a:moveTo>
                  <a:cubicBezTo>
                    <a:pt x="1673769" y="1476507"/>
                    <a:pt x="1735726" y="1486739"/>
                    <a:pt x="1794235" y="1511382"/>
                  </a:cubicBezTo>
                  <a:cubicBezTo>
                    <a:pt x="1951374" y="1575980"/>
                    <a:pt x="2053902" y="1728566"/>
                    <a:pt x="2053902" y="1897858"/>
                  </a:cubicBezTo>
                  <a:cubicBezTo>
                    <a:pt x="2053902" y="2128408"/>
                    <a:pt x="1866674" y="2315520"/>
                    <a:pt x="1635982" y="2316634"/>
                  </a:cubicBezTo>
                  <a:lnTo>
                    <a:pt x="1634867" y="2316634"/>
                  </a:lnTo>
                  <a:cubicBezTo>
                    <a:pt x="1465471" y="2316634"/>
                    <a:pt x="1311677" y="2215282"/>
                    <a:pt x="1247037" y="2058240"/>
                  </a:cubicBezTo>
                  <a:cubicBezTo>
                    <a:pt x="1182400" y="1902313"/>
                    <a:pt x="1218062" y="1721883"/>
                    <a:pt x="1337309" y="1601596"/>
                  </a:cubicBezTo>
                  <a:cubicBezTo>
                    <a:pt x="1412534" y="1527113"/>
                    <a:pt x="1511268" y="1484825"/>
                    <a:pt x="1612831" y="1479626"/>
                  </a:cubicBezTo>
                  <a:close/>
                  <a:moveTo>
                    <a:pt x="3444740" y="1479082"/>
                  </a:moveTo>
                  <a:cubicBezTo>
                    <a:pt x="3614137" y="1479082"/>
                    <a:pt x="3766818" y="1581548"/>
                    <a:pt x="3831457" y="1737475"/>
                  </a:cubicBezTo>
                  <a:cubicBezTo>
                    <a:pt x="3897209" y="1894517"/>
                    <a:pt x="3860431" y="2073833"/>
                    <a:pt x="3741185" y="2194120"/>
                  </a:cubicBezTo>
                  <a:cubicBezTo>
                    <a:pt x="3620824" y="2314407"/>
                    <a:pt x="3441397" y="2350048"/>
                    <a:pt x="3284259" y="2285449"/>
                  </a:cubicBezTo>
                  <a:cubicBezTo>
                    <a:pt x="3127121" y="2219736"/>
                    <a:pt x="3025706" y="2067151"/>
                    <a:pt x="3025706" y="1897858"/>
                  </a:cubicBezTo>
                  <a:cubicBezTo>
                    <a:pt x="3025706" y="1667309"/>
                    <a:pt x="3212934" y="1479082"/>
                    <a:pt x="3444740" y="1479082"/>
                  </a:cubicBezTo>
                  <a:close/>
                  <a:moveTo>
                    <a:pt x="3484924" y="821944"/>
                  </a:moveTo>
                  <a:cubicBezTo>
                    <a:pt x="3447256" y="820256"/>
                    <a:pt x="3409623" y="820651"/>
                    <a:pt x="3372190" y="823091"/>
                  </a:cubicBezTo>
                  <a:cubicBezTo>
                    <a:pt x="3122646" y="839363"/>
                    <a:pt x="2882082" y="946563"/>
                    <a:pt x="2700285" y="1133815"/>
                  </a:cubicBezTo>
                  <a:cubicBezTo>
                    <a:pt x="2660165" y="1176138"/>
                    <a:pt x="2603328" y="1201755"/>
                    <a:pt x="2544262" y="1201755"/>
                  </a:cubicBezTo>
                  <a:cubicBezTo>
                    <a:pt x="2482968" y="1200641"/>
                    <a:pt x="2425015" y="1175024"/>
                    <a:pt x="2383780" y="1130474"/>
                  </a:cubicBezTo>
                  <a:cubicBezTo>
                    <a:pt x="2092908" y="833098"/>
                    <a:pt x="1651584" y="740655"/>
                    <a:pt x="1264869" y="895469"/>
                  </a:cubicBezTo>
                  <a:cubicBezTo>
                    <a:pt x="879268" y="1051396"/>
                    <a:pt x="625173" y="1423393"/>
                    <a:pt x="621829" y="1839943"/>
                  </a:cubicBezTo>
                  <a:lnTo>
                    <a:pt x="621829" y="1848852"/>
                  </a:lnTo>
                  <a:cubicBezTo>
                    <a:pt x="621829" y="1870014"/>
                    <a:pt x="621829" y="1891176"/>
                    <a:pt x="624058" y="1911223"/>
                  </a:cubicBezTo>
                  <a:cubicBezTo>
                    <a:pt x="657492" y="2710908"/>
                    <a:pt x="1175713" y="2862379"/>
                    <a:pt x="1895650" y="2952595"/>
                  </a:cubicBezTo>
                  <a:cubicBezTo>
                    <a:pt x="1929084" y="2955936"/>
                    <a:pt x="1962517" y="2965960"/>
                    <a:pt x="1992608" y="2981553"/>
                  </a:cubicBezTo>
                  <a:cubicBezTo>
                    <a:pt x="2014897" y="2994917"/>
                    <a:pt x="2034956" y="3012738"/>
                    <a:pt x="2051673" y="3033899"/>
                  </a:cubicBezTo>
                  <a:cubicBezTo>
                    <a:pt x="2188752" y="3189826"/>
                    <a:pt x="2423901" y="3574076"/>
                    <a:pt x="2543148" y="3574076"/>
                  </a:cubicBezTo>
                  <a:cubicBezTo>
                    <a:pt x="2662393" y="3574076"/>
                    <a:pt x="2893086" y="3185372"/>
                    <a:pt x="3015676" y="3031671"/>
                  </a:cubicBezTo>
                  <a:cubicBezTo>
                    <a:pt x="3032393" y="3011624"/>
                    <a:pt x="3052452" y="2994917"/>
                    <a:pt x="3073627" y="2981553"/>
                  </a:cubicBezTo>
                  <a:cubicBezTo>
                    <a:pt x="3100374" y="2965960"/>
                    <a:pt x="3130464" y="2957049"/>
                    <a:pt x="3160555" y="2954822"/>
                  </a:cubicBezTo>
                  <a:cubicBezTo>
                    <a:pt x="3899438" y="2866835"/>
                    <a:pt x="4429918" y="2724272"/>
                    <a:pt x="4463351" y="1910110"/>
                  </a:cubicBezTo>
                  <a:cubicBezTo>
                    <a:pt x="4463351" y="1890062"/>
                    <a:pt x="4465580" y="1868900"/>
                    <a:pt x="4465580" y="1848852"/>
                  </a:cubicBezTo>
                  <a:lnTo>
                    <a:pt x="4465580" y="1838828"/>
                  </a:lnTo>
                  <a:cubicBezTo>
                    <a:pt x="4462236" y="1422280"/>
                    <a:pt x="4207026" y="1049169"/>
                    <a:pt x="3820312" y="894355"/>
                  </a:cubicBezTo>
                  <a:cubicBezTo>
                    <a:pt x="3711234" y="850814"/>
                    <a:pt x="3597926" y="827007"/>
                    <a:pt x="3484924" y="821944"/>
                  </a:cubicBezTo>
                  <a:close/>
                  <a:moveTo>
                    <a:pt x="2935248" y="6"/>
                  </a:moveTo>
                  <a:cubicBezTo>
                    <a:pt x="3298507" y="50"/>
                    <a:pt x="3642809" y="342"/>
                    <a:pt x="3943536" y="1066"/>
                  </a:cubicBezTo>
                  <a:lnTo>
                    <a:pt x="4104379" y="127755"/>
                  </a:lnTo>
                  <a:cubicBezTo>
                    <a:pt x="4603641" y="572934"/>
                    <a:pt x="4894020" y="1212744"/>
                    <a:pt x="4894020" y="1890489"/>
                  </a:cubicBezTo>
                  <a:cubicBezTo>
                    <a:pt x="4894020" y="2449372"/>
                    <a:pt x="4669797" y="2936846"/>
                    <a:pt x="4377989" y="3366755"/>
                  </a:cubicBezTo>
                  <a:lnTo>
                    <a:pt x="4024956" y="3860787"/>
                  </a:lnTo>
                  <a:lnTo>
                    <a:pt x="1975140" y="6756485"/>
                  </a:lnTo>
                  <a:cubicBezTo>
                    <a:pt x="1952479" y="6790003"/>
                    <a:pt x="1940353" y="6828622"/>
                    <a:pt x="1938862" y="6867605"/>
                  </a:cubicBezTo>
                  <a:cubicBezTo>
                    <a:pt x="1938873" y="6867710"/>
                    <a:pt x="1938883" y="6867816"/>
                    <a:pt x="1938894" y="6867921"/>
                  </a:cubicBezTo>
                  <a:lnTo>
                    <a:pt x="0" y="6859850"/>
                  </a:lnTo>
                  <a:lnTo>
                    <a:pt x="0" y="1500"/>
                  </a:lnTo>
                  <a:lnTo>
                    <a:pt x="91653" y="1518"/>
                  </a:lnTo>
                  <a:cubicBezTo>
                    <a:pt x="863071" y="1549"/>
                    <a:pt x="1966559" y="-109"/>
                    <a:pt x="2935248" y="6"/>
                  </a:cubicBezTo>
                  <a:close/>
                </a:path>
              </a:pathLst>
            </a:custGeom>
            <a:solidFill>
              <a:srgbClr val="FEC43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1" name="Picture 4">
            <a:extLst>
              <a:ext uri="{FF2B5EF4-FFF2-40B4-BE49-F238E27FC236}">
                <a16:creationId xmlns:a16="http://schemas.microsoft.com/office/drawing/2014/main" id="{91500B1D-2D55-7D4F-8C46-7AA04222293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865923" y="5373433"/>
            <a:ext cx="2914733" cy="1318103"/>
          </a:xfrm>
          <a:prstGeom prst="rect">
            <a:avLst/>
          </a:prstGeom>
        </p:spPr>
      </p:pic>
      <p:sp>
        <p:nvSpPr>
          <p:cNvPr id="3" name="Picture Placeholder 2">
            <a:extLst>
              <a:ext uri="{FF2B5EF4-FFF2-40B4-BE49-F238E27FC236}">
                <a16:creationId xmlns:a16="http://schemas.microsoft.com/office/drawing/2014/main" id="{854D6A79-6872-B44B-B48B-4FA9970E9536}"/>
              </a:ext>
            </a:extLst>
          </p:cNvPr>
          <p:cNvSpPr>
            <a:spLocks noGrp="1"/>
          </p:cNvSpPr>
          <p:nvPr>
            <p:ph type="pic" sz="quarter" idx="10" hasCustomPrompt="1"/>
          </p:nvPr>
        </p:nvSpPr>
        <p:spPr>
          <a:xfrm>
            <a:off x="8792925" y="4419600"/>
            <a:ext cx="2914734" cy="2057400"/>
          </a:xfrm>
        </p:spPr>
        <p:txBody>
          <a:bodyPr/>
          <a:lstStyle/>
          <a:p>
            <a:r>
              <a:rPr lang="en-US" dirty="0"/>
              <a:t>Tap icon to insert logo</a:t>
            </a:r>
          </a:p>
        </p:txBody>
      </p:sp>
    </p:spTree>
    <p:extLst>
      <p:ext uri="{BB962C8B-B14F-4D97-AF65-F5344CB8AC3E}">
        <p14:creationId xmlns:p14="http://schemas.microsoft.com/office/powerpoint/2010/main" val="1870908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Side_Headline_with_Pic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C1303F-9DD4-1121-1EA1-F5FDED08875E}"/>
              </a:ext>
            </a:extLst>
          </p:cNvPr>
          <p:cNvSpPr/>
          <p:nvPr userDrawn="1"/>
        </p:nvSpPr>
        <p:spPr>
          <a:xfrm>
            <a:off x="0" y="0"/>
            <a:ext cx="3027405" cy="6858000"/>
          </a:xfrm>
          <a:prstGeom prst="rect">
            <a:avLst/>
          </a:prstGeom>
          <a:solidFill>
            <a:srgbClr val="1A1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29C716E-EA90-F746-94F4-470F28D1552A}"/>
              </a:ext>
            </a:extLst>
          </p:cNvPr>
          <p:cNvSpPr/>
          <p:nvPr userDrawn="1"/>
        </p:nvSpPr>
        <p:spPr>
          <a:xfrm>
            <a:off x="0" y="0"/>
            <a:ext cx="3027405" cy="6858000"/>
          </a:xfrm>
          <a:prstGeom prst="rect">
            <a:avLst/>
          </a:prstGeom>
          <a:solidFill>
            <a:srgbClr val="1A1A1A">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p:cNvCxnSpPr/>
          <p:nvPr userDrawn="1"/>
        </p:nvCxnSpPr>
        <p:spPr>
          <a:xfrm>
            <a:off x="685800" y="6089073"/>
            <a:ext cx="436418" cy="0"/>
          </a:xfrm>
          <a:prstGeom prst="line">
            <a:avLst/>
          </a:prstGeom>
          <a:ln w="38100">
            <a:solidFill>
              <a:srgbClr val="FEC43E"/>
            </a:solidFill>
          </a:ln>
        </p:spPr>
        <p:style>
          <a:lnRef idx="1">
            <a:schemeClr val="accent1"/>
          </a:lnRef>
          <a:fillRef idx="0">
            <a:schemeClr val="accent1"/>
          </a:fillRef>
          <a:effectRef idx="0">
            <a:schemeClr val="accent1"/>
          </a:effectRef>
          <a:fontRef idx="minor">
            <a:schemeClr val="tx1"/>
          </a:fontRef>
        </p:style>
      </p:cxnSp>
      <p:sp>
        <p:nvSpPr>
          <p:cNvPr id="7" name="Picture Placeholder 2"/>
          <p:cNvSpPr>
            <a:spLocks noGrp="1"/>
          </p:cNvSpPr>
          <p:nvPr>
            <p:ph type="pic" sz="quarter" idx="10" hasCustomPrompt="1"/>
          </p:nvPr>
        </p:nvSpPr>
        <p:spPr>
          <a:xfrm>
            <a:off x="3027405" y="0"/>
            <a:ext cx="3080083" cy="6858000"/>
          </a:xfrm>
          <a:prstGeom prst="rect">
            <a:avLst/>
          </a:prstGeom>
          <a:pattFill prst="lgCheck">
            <a:fgClr>
              <a:schemeClr val="bg2">
                <a:lumMod val="90000"/>
              </a:schemeClr>
            </a:fgClr>
            <a:bgClr>
              <a:schemeClr val="bg1"/>
            </a:bgClr>
          </a:pattFill>
        </p:spPr>
        <p:txBody>
          <a:bodyPr anchor="ctr"/>
          <a:lstStyle>
            <a:lvl1pPr marL="0" indent="0" algn="ctr">
              <a:buNone/>
              <a:defRPr sz="1600" b="0" i="0" baseline="0">
                <a:latin typeface="Tahoma" panose="020B0604030504040204" pitchFamily="34" charset="0"/>
                <a:ea typeface="Tahoma" panose="020B0604030504040204" pitchFamily="34" charset="0"/>
                <a:cs typeface="Tahoma" panose="020B0604030504040204" pitchFamily="34" charset="0"/>
              </a:defRPr>
            </a:lvl1pPr>
          </a:lstStyle>
          <a:p>
            <a:r>
              <a:rPr lang="en-US" dirty="0"/>
              <a:t>Drag &amp; Drop picture</a:t>
            </a:r>
          </a:p>
        </p:txBody>
      </p:sp>
      <p:sp>
        <p:nvSpPr>
          <p:cNvPr id="8" name="Title 13"/>
          <p:cNvSpPr>
            <a:spLocks noGrp="1"/>
          </p:cNvSpPr>
          <p:nvPr>
            <p:ph type="title" hasCustomPrompt="1"/>
          </p:nvPr>
        </p:nvSpPr>
        <p:spPr>
          <a:xfrm>
            <a:off x="566928" y="3414518"/>
            <a:ext cx="2468880" cy="2170257"/>
          </a:xfrm>
          <a:prstGeom prst="rect">
            <a:avLst/>
          </a:prstGeom>
        </p:spPr>
        <p:txBody>
          <a:bodyPr anchor="t">
            <a:noAutofit/>
          </a:bodyPr>
          <a:lstStyle>
            <a:lvl1pPr>
              <a:lnSpc>
                <a:spcPct val="65000"/>
              </a:lnSpc>
              <a:defRPr sz="4400" b="1" i="0">
                <a:solidFill>
                  <a:schemeClr val="bg1"/>
                </a:solidFill>
                <a:latin typeface="Tw Cen MT Condensed" panose="020B0606020104020203" pitchFamily="34" charset="77"/>
                <a:ea typeface="Tw Cen MT Condensed" panose="020B0606020104020203" pitchFamily="34" charset="77"/>
                <a:cs typeface="Tw Cen MT Condensed" panose="020B0606020104020203" pitchFamily="34" charset="77"/>
              </a:defRPr>
            </a:lvl1pPr>
          </a:lstStyle>
          <a:p>
            <a:r>
              <a:rPr lang="en-US"/>
              <a:t>CLICK </a:t>
            </a:r>
            <a:br>
              <a:rPr lang="en-US"/>
            </a:br>
            <a:r>
              <a:rPr lang="en-US"/>
              <a:t>TO EDIT MASTER TITLE SLIDE</a:t>
            </a:r>
          </a:p>
        </p:txBody>
      </p:sp>
      <p:sp>
        <p:nvSpPr>
          <p:cNvPr id="79" name="Slide Number Placeholder 5">
            <a:extLst>
              <a:ext uri="{FF2B5EF4-FFF2-40B4-BE49-F238E27FC236}">
                <a16:creationId xmlns:a16="http://schemas.microsoft.com/office/drawing/2014/main" id="{8A89D889-8068-984F-9C03-4E7AD70E6920}"/>
              </a:ext>
            </a:extLst>
          </p:cNvPr>
          <p:cNvSpPr txBox="1">
            <a:spLocks/>
          </p:cNvSpPr>
          <p:nvPr userDrawn="1"/>
        </p:nvSpPr>
        <p:spPr>
          <a:xfrm>
            <a:off x="1109381" y="6158290"/>
            <a:ext cx="647753"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400" b="0" i="0" smtClean="0">
                <a:solidFill>
                  <a:schemeClr val="bg1"/>
                </a:solidFill>
                <a:latin typeface="Tahoma" panose="020B0604030504040204" pitchFamily="34" charset="0"/>
                <a:ea typeface="Tahoma" panose="020B0604030504040204" pitchFamily="34" charset="0"/>
                <a:cs typeface="Tahoma" panose="020B0604030504040204" pitchFamily="34" charset="0"/>
              </a:rPr>
              <a:pPr algn="l"/>
              <a:t>‹#›</a:t>
            </a:fld>
            <a:endParaRPr lang="en-US" sz="1400" b="0" i="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0" name="TextBox 79">
            <a:extLst>
              <a:ext uri="{FF2B5EF4-FFF2-40B4-BE49-F238E27FC236}">
                <a16:creationId xmlns:a16="http://schemas.microsoft.com/office/drawing/2014/main" id="{B4C0D4DF-08CC-A940-94BC-616765C29461}"/>
              </a:ext>
            </a:extLst>
          </p:cNvPr>
          <p:cNvSpPr txBox="1"/>
          <p:nvPr userDrawn="1"/>
        </p:nvSpPr>
        <p:spPr>
          <a:xfrm>
            <a:off x="602673" y="6160735"/>
            <a:ext cx="689612" cy="338554"/>
          </a:xfrm>
          <a:prstGeom prst="rect">
            <a:avLst/>
          </a:prstGeom>
          <a:noFill/>
        </p:spPr>
        <p:txBody>
          <a:bodyPr wrap="none" rtlCol="0">
            <a:spAutoFit/>
          </a:bodyPr>
          <a:lstStyle/>
          <a:p>
            <a:r>
              <a:rPr lang="en-US" sz="1600" b="1" i="0" dirty="0">
                <a:solidFill>
                  <a:schemeClr val="bg1"/>
                </a:solidFill>
                <a:latin typeface="Tw Cen MT Condensed" panose="020B0606020104020203" pitchFamily="34" charset="77"/>
                <a:ea typeface="Bebas Neue Bold" charset="0"/>
                <a:cs typeface="Bebas Neue Bold" charset="0"/>
              </a:rPr>
              <a:t>SLIDE /</a:t>
            </a:r>
          </a:p>
        </p:txBody>
      </p:sp>
      <p:pic>
        <p:nvPicPr>
          <p:cNvPr id="4" name="Graphic 21">
            <a:extLst>
              <a:ext uri="{FF2B5EF4-FFF2-40B4-BE49-F238E27FC236}">
                <a16:creationId xmlns:a16="http://schemas.microsoft.com/office/drawing/2014/main" id="{9F51DDB8-DB82-48D1-5A86-62B95AA926F2}"/>
              </a:ext>
            </a:extLst>
          </p:cNvPr>
          <p:cNvPicPr>
            <a:picLocks noChangeAspect="1"/>
          </p:cNvPicPr>
          <p:nvPr userDrawn="1"/>
        </p:nvPicPr>
        <p:blipFill>
          <a:blip r:embed="rId2"/>
          <a:srcRect/>
          <a:stretch/>
        </p:blipFill>
        <p:spPr>
          <a:xfrm>
            <a:off x="681458" y="457677"/>
            <a:ext cx="1500456" cy="291654"/>
          </a:xfrm>
          <a:prstGeom prst="rect">
            <a:avLst/>
          </a:prstGeom>
        </p:spPr>
      </p:pic>
    </p:spTree>
    <p:extLst>
      <p:ext uri="{BB962C8B-B14F-4D97-AF65-F5344CB8AC3E}">
        <p14:creationId xmlns:p14="http://schemas.microsoft.com/office/powerpoint/2010/main" val="3590950384"/>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2D601-D574-D4BA-2E2C-8F7A1A02BE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3D3927-6E07-1CB3-8FC9-BB0FB46EC4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9BB9B5-1AD8-6A2B-BEA9-3FE80B53A299}"/>
              </a:ext>
            </a:extLst>
          </p:cNvPr>
          <p:cNvSpPr>
            <a:spLocks noGrp="1"/>
          </p:cNvSpPr>
          <p:nvPr>
            <p:ph type="dt" sz="half" idx="10"/>
          </p:nvPr>
        </p:nvSpPr>
        <p:spPr/>
        <p:txBody>
          <a:bodyPr/>
          <a:lstStyle/>
          <a:p>
            <a:fld id="{41E0646C-6884-144E-870C-2DF8099CA134}" type="datetimeFigureOut">
              <a:rPr lang="en-US" smtClean="0"/>
              <a:t>1/23/24</a:t>
            </a:fld>
            <a:endParaRPr lang="en-US" dirty="0"/>
          </a:p>
        </p:txBody>
      </p:sp>
      <p:sp>
        <p:nvSpPr>
          <p:cNvPr id="5" name="Footer Placeholder 4">
            <a:extLst>
              <a:ext uri="{FF2B5EF4-FFF2-40B4-BE49-F238E27FC236}">
                <a16:creationId xmlns:a16="http://schemas.microsoft.com/office/drawing/2014/main" id="{1B60BA82-BF6E-CABB-A673-8A2CD34A09A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D3565C0-AE32-E73C-5642-095942512A58}"/>
              </a:ext>
            </a:extLst>
          </p:cNvPr>
          <p:cNvSpPr>
            <a:spLocks noGrp="1"/>
          </p:cNvSpPr>
          <p:nvPr>
            <p:ph type="sldNum" sz="quarter" idx="12"/>
          </p:nvPr>
        </p:nvSpPr>
        <p:spPr/>
        <p:txBody>
          <a:bodyPr/>
          <a:lstStyle/>
          <a:p>
            <a:fld id="{279A7923-A033-5245-8992-C5613A450C61}" type="slidenum">
              <a:rPr lang="en-US" smtClean="0"/>
              <a:t>‹#›</a:t>
            </a:fld>
            <a:endParaRPr lang="en-US" dirty="0"/>
          </a:p>
        </p:txBody>
      </p:sp>
    </p:spTree>
    <p:extLst>
      <p:ext uri="{BB962C8B-B14F-4D97-AF65-F5344CB8AC3E}">
        <p14:creationId xmlns:p14="http://schemas.microsoft.com/office/powerpoint/2010/main" val="3421734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48016-59AF-3222-9F25-4503C5752C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1DC3B0-1A3B-75B5-D81F-8E2DC00DF7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518419-6C1D-BC74-6595-79A34DAF044C}"/>
              </a:ext>
            </a:extLst>
          </p:cNvPr>
          <p:cNvSpPr>
            <a:spLocks noGrp="1"/>
          </p:cNvSpPr>
          <p:nvPr>
            <p:ph type="dt" sz="half" idx="10"/>
          </p:nvPr>
        </p:nvSpPr>
        <p:spPr/>
        <p:txBody>
          <a:bodyPr/>
          <a:lstStyle/>
          <a:p>
            <a:fld id="{41E0646C-6884-144E-870C-2DF8099CA134}" type="datetimeFigureOut">
              <a:rPr lang="en-US" smtClean="0"/>
              <a:t>1/23/24</a:t>
            </a:fld>
            <a:endParaRPr lang="en-US" dirty="0"/>
          </a:p>
        </p:txBody>
      </p:sp>
      <p:sp>
        <p:nvSpPr>
          <p:cNvPr id="5" name="Footer Placeholder 4">
            <a:extLst>
              <a:ext uri="{FF2B5EF4-FFF2-40B4-BE49-F238E27FC236}">
                <a16:creationId xmlns:a16="http://schemas.microsoft.com/office/drawing/2014/main" id="{D301DF56-BD79-1509-B24E-E0C04353320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0F54E57-2632-8275-903A-FE48DBBB0EEB}"/>
              </a:ext>
            </a:extLst>
          </p:cNvPr>
          <p:cNvSpPr>
            <a:spLocks noGrp="1"/>
          </p:cNvSpPr>
          <p:nvPr>
            <p:ph type="sldNum" sz="quarter" idx="12"/>
          </p:nvPr>
        </p:nvSpPr>
        <p:spPr/>
        <p:txBody>
          <a:bodyPr/>
          <a:lstStyle/>
          <a:p>
            <a:fld id="{279A7923-A033-5245-8992-C5613A450C61}" type="slidenum">
              <a:rPr lang="en-US" smtClean="0"/>
              <a:t>‹#›</a:t>
            </a:fld>
            <a:endParaRPr lang="en-US" dirty="0"/>
          </a:p>
        </p:txBody>
      </p:sp>
    </p:spTree>
    <p:extLst>
      <p:ext uri="{BB962C8B-B14F-4D97-AF65-F5344CB8AC3E}">
        <p14:creationId xmlns:p14="http://schemas.microsoft.com/office/powerpoint/2010/main" val="1042968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5B31D-5C22-66D6-6388-6D36E315C9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7635BA-C225-2FEE-DE05-768B1C5145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CC1F31-48DC-D331-EDC8-DCD643E5FF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A5FF92-1F5C-4795-C8BF-C11CA886EDEC}"/>
              </a:ext>
            </a:extLst>
          </p:cNvPr>
          <p:cNvSpPr>
            <a:spLocks noGrp="1"/>
          </p:cNvSpPr>
          <p:nvPr>
            <p:ph type="dt" sz="half" idx="10"/>
          </p:nvPr>
        </p:nvSpPr>
        <p:spPr/>
        <p:txBody>
          <a:bodyPr/>
          <a:lstStyle/>
          <a:p>
            <a:fld id="{41E0646C-6884-144E-870C-2DF8099CA134}" type="datetimeFigureOut">
              <a:rPr lang="en-US" smtClean="0"/>
              <a:t>1/23/24</a:t>
            </a:fld>
            <a:endParaRPr lang="en-US" dirty="0"/>
          </a:p>
        </p:txBody>
      </p:sp>
      <p:sp>
        <p:nvSpPr>
          <p:cNvPr id="6" name="Footer Placeholder 5">
            <a:extLst>
              <a:ext uri="{FF2B5EF4-FFF2-40B4-BE49-F238E27FC236}">
                <a16:creationId xmlns:a16="http://schemas.microsoft.com/office/drawing/2014/main" id="{44333C03-E769-BB54-AB46-57DA0F1F484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CB8BFA7-F5A9-D024-70CA-E88DF1C2A5BE}"/>
              </a:ext>
            </a:extLst>
          </p:cNvPr>
          <p:cNvSpPr>
            <a:spLocks noGrp="1"/>
          </p:cNvSpPr>
          <p:nvPr>
            <p:ph type="sldNum" sz="quarter" idx="12"/>
          </p:nvPr>
        </p:nvSpPr>
        <p:spPr/>
        <p:txBody>
          <a:bodyPr/>
          <a:lstStyle/>
          <a:p>
            <a:fld id="{279A7923-A033-5245-8992-C5613A450C61}" type="slidenum">
              <a:rPr lang="en-US" smtClean="0"/>
              <a:t>‹#›</a:t>
            </a:fld>
            <a:endParaRPr lang="en-US" dirty="0"/>
          </a:p>
        </p:txBody>
      </p:sp>
    </p:spTree>
    <p:extLst>
      <p:ext uri="{BB962C8B-B14F-4D97-AF65-F5344CB8AC3E}">
        <p14:creationId xmlns:p14="http://schemas.microsoft.com/office/powerpoint/2010/main" val="4028931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4FD34-74A4-0BA3-6B71-453F16D727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9306FC-4E09-1BFC-F935-7F23D96107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68F53D-99A8-8884-94C1-032A8D14BC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C2F7CD-7259-6045-936A-A93C008E82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062FD-989E-9FD8-C6AC-495EAB7EFB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78667E-F9DB-71C5-79EC-98B78F033B00}"/>
              </a:ext>
            </a:extLst>
          </p:cNvPr>
          <p:cNvSpPr>
            <a:spLocks noGrp="1"/>
          </p:cNvSpPr>
          <p:nvPr>
            <p:ph type="dt" sz="half" idx="10"/>
          </p:nvPr>
        </p:nvSpPr>
        <p:spPr/>
        <p:txBody>
          <a:bodyPr/>
          <a:lstStyle/>
          <a:p>
            <a:fld id="{41E0646C-6884-144E-870C-2DF8099CA134}" type="datetimeFigureOut">
              <a:rPr lang="en-US" smtClean="0"/>
              <a:t>1/23/24</a:t>
            </a:fld>
            <a:endParaRPr lang="en-US" dirty="0"/>
          </a:p>
        </p:txBody>
      </p:sp>
      <p:sp>
        <p:nvSpPr>
          <p:cNvPr id="8" name="Footer Placeholder 7">
            <a:extLst>
              <a:ext uri="{FF2B5EF4-FFF2-40B4-BE49-F238E27FC236}">
                <a16:creationId xmlns:a16="http://schemas.microsoft.com/office/drawing/2014/main" id="{C0EE1037-4B4E-4474-F00C-80FC4D244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E8C82FA-B104-E3F1-294F-F8E066022B9B}"/>
              </a:ext>
            </a:extLst>
          </p:cNvPr>
          <p:cNvSpPr>
            <a:spLocks noGrp="1"/>
          </p:cNvSpPr>
          <p:nvPr>
            <p:ph type="sldNum" sz="quarter" idx="12"/>
          </p:nvPr>
        </p:nvSpPr>
        <p:spPr/>
        <p:txBody>
          <a:bodyPr/>
          <a:lstStyle/>
          <a:p>
            <a:fld id="{279A7923-A033-5245-8992-C5613A450C61}" type="slidenum">
              <a:rPr lang="en-US" smtClean="0"/>
              <a:t>‹#›</a:t>
            </a:fld>
            <a:endParaRPr lang="en-US" dirty="0"/>
          </a:p>
        </p:txBody>
      </p:sp>
    </p:spTree>
    <p:extLst>
      <p:ext uri="{BB962C8B-B14F-4D97-AF65-F5344CB8AC3E}">
        <p14:creationId xmlns:p14="http://schemas.microsoft.com/office/powerpoint/2010/main" val="3925249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E43DE-81E0-2F3B-6C04-7FDCE2909E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227A83-81D7-9B7E-5DEC-7AEC68B86963}"/>
              </a:ext>
            </a:extLst>
          </p:cNvPr>
          <p:cNvSpPr>
            <a:spLocks noGrp="1"/>
          </p:cNvSpPr>
          <p:nvPr>
            <p:ph type="dt" sz="half" idx="10"/>
          </p:nvPr>
        </p:nvSpPr>
        <p:spPr/>
        <p:txBody>
          <a:bodyPr/>
          <a:lstStyle/>
          <a:p>
            <a:fld id="{41E0646C-6884-144E-870C-2DF8099CA134}" type="datetimeFigureOut">
              <a:rPr lang="en-US" smtClean="0"/>
              <a:t>1/23/24</a:t>
            </a:fld>
            <a:endParaRPr lang="en-US" dirty="0"/>
          </a:p>
        </p:txBody>
      </p:sp>
      <p:sp>
        <p:nvSpPr>
          <p:cNvPr id="4" name="Footer Placeholder 3">
            <a:extLst>
              <a:ext uri="{FF2B5EF4-FFF2-40B4-BE49-F238E27FC236}">
                <a16:creationId xmlns:a16="http://schemas.microsoft.com/office/drawing/2014/main" id="{55A49453-64F8-3E08-A5DF-F2B5F35D606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27990C8-8CFC-8CC3-32F5-C41BB0D9CCA7}"/>
              </a:ext>
            </a:extLst>
          </p:cNvPr>
          <p:cNvSpPr>
            <a:spLocks noGrp="1"/>
          </p:cNvSpPr>
          <p:nvPr>
            <p:ph type="sldNum" sz="quarter" idx="12"/>
          </p:nvPr>
        </p:nvSpPr>
        <p:spPr/>
        <p:txBody>
          <a:bodyPr/>
          <a:lstStyle/>
          <a:p>
            <a:fld id="{279A7923-A033-5245-8992-C5613A450C61}" type="slidenum">
              <a:rPr lang="en-US" smtClean="0"/>
              <a:t>‹#›</a:t>
            </a:fld>
            <a:endParaRPr lang="en-US" dirty="0"/>
          </a:p>
        </p:txBody>
      </p:sp>
    </p:spTree>
    <p:extLst>
      <p:ext uri="{BB962C8B-B14F-4D97-AF65-F5344CB8AC3E}">
        <p14:creationId xmlns:p14="http://schemas.microsoft.com/office/powerpoint/2010/main" val="1902323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71106B-E534-B75A-08D0-6CC471019AF2}"/>
              </a:ext>
            </a:extLst>
          </p:cNvPr>
          <p:cNvSpPr>
            <a:spLocks noGrp="1"/>
          </p:cNvSpPr>
          <p:nvPr>
            <p:ph type="dt" sz="half" idx="10"/>
          </p:nvPr>
        </p:nvSpPr>
        <p:spPr/>
        <p:txBody>
          <a:bodyPr/>
          <a:lstStyle/>
          <a:p>
            <a:fld id="{41E0646C-6884-144E-870C-2DF8099CA134}" type="datetimeFigureOut">
              <a:rPr lang="en-US" smtClean="0"/>
              <a:t>1/23/24</a:t>
            </a:fld>
            <a:endParaRPr lang="en-US" dirty="0"/>
          </a:p>
        </p:txBody>
      </p:sp>
      <p:sp>
        <p:nvSpPr>
          <p:cNvPr id="3" name="Footer Placeholder 2">
            <a:extLst>
              <a:ext uri="{FF2B5EF4-FFF2-40B4-BE49-F238E27FC236}">
                <a16:creationId xmlns:a16="http://schemas.microsoft.com/office/drawing/2014/main" id="{7FCE39AE-D870-769A-9AEB-27554406C2B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539EEC6-1B8C-A3C6-7A34-3CA4DE9E9075}"/>
              </a:ext>
            </a:extLst>
          </p:cNvPr>
          <p:cNvSpPr>
            <a:spLocks noGrp="1"/>
          </p:cNvSpPr>
          <p:nvPr>
            <p:ph type="sldNum" sz="quarter" idx="12"/>
          </p:nvPr>
        </p:nvSpPr>
        <p:spPr/>
        <p:txBody>
          <a:bodyPr/>
          <a:lstStyle/>
          <a:p>
            <a:fld id="{279A7923-A033-5245-8992-C5613A450C61}" type="slidenum">
              <a:rPr lang="en-US" smtClean="0"/>
              <a:t>‹#›</a:t>
            </a:fld>
            <a:endParaRPr lang="en-US" dirty="0"/>
          </a:p>
        </p:txBody>
      </p:sp>
    </p:spTree>
    <p:extLst>
      <p:ext uri="{BB962C8B-B14F-4D97-AF65-F5344CB8AC3E}">
        <p14:creationId xmlns:p14="http://schemas.microsoft.com/office/powerpoint/2010/main" val="3243570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79BC2-A9DB-60E4-F91F-476C7D82F6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EAB2F5-449F-4609-0020-F6C65CBBCE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87BAC6-E1B8-8F3C-E926-CD37B1C420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CEA80B-869F-47EE-DBAB-1B527B195DED}"/>
              </a:ext>
            </a:extLst>
          </p:cNvPr>
          <p:cNvSpPr>
            <a:spLocks noGrp="1"/>
          </p:cNvSpPr>
          <p:nvPr>
            <p:ph type="dt" sz="half" idx="10"/>
          </p:nvPr>
        </p:nvSpPr>
        <p:spPr/>
        <p:txBody>
          <a:bodyPr/>
          <a:lstStyle/>
          <a:p>
            <a:fld id="{41E0646C-6884-144E-870C-2DF8099CA134}" type="datetimeFigureOut">
              <a:rPr lang="en-US" smtClean="0"/>
              <a:t>1/23/24</a:t>
            </a:fld>
            <a:endParaRPr lang="en-US" dirty="0"/>
          </a:p>
        </p:txBody>
      </p:sp>
      <p:sp>
        <p:nvSpPr>
          <p:cNvPr id="6" name="Footer Placeholder 5">
            <a:extLst>
              <a:ext uri="{FF2B5EF4-FFF2-40B4-BE49-F238E27FC236}">
                <a16:creationId xmlns:a16="http://schemas.microsoft.com/office/drawing/2014/main" id="{2B9671C6-EC39-6C68-1110-296E4FBCF2C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DC66300-0540-85F2-C592-5BC7CF35BDB5}"/>
              </a:ext>
            </a:extLst>
          </p:cNvPr>
          <p:cNvSpPr>
            <a:spLocks noGrp="1"/>
          </p:cNvSpPr>
          <p:nvPr>
            <p:ph type="sldNum" sz="quarter" idx="12"/>
          </p:nvPr>
        </p:nvSpPr>
        <p:spPr/>
        <p:txBody>
          <a:bodyPr/>
          <a:lstStyle/>
          <a:p>
            <a:fld id="{279A7923-A033-5245-8992-C5613A450C61}" type="slidenum">
              <a:rPr lang="en-US" smtClean="0"/>
              <a:t>‹#›</a:t>
            </a:fld>
            <a:endParaRPr lang="en-US" dirty="0"/>
          </a:p>
        </p:txBody>
      </p:sp>
    </p:spTree>
    <p:extLst>
      <p:ext uri="{BB962C8B-B14F-4D97-AF65-F5344CB8AC3E}">
        <p14:creationId xmlns:p14="http://schemas.microsoft.com/office/powerpoint/2010/main" val="3826769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A299C-3651-50FE-C1E7-A3ED08EE99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26D1FA-03FF-ACF8-52E7-55C2263A30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CA7AE19-2F40-A9B6-3EEA-6127073556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3F547A-F47C-18F7-D668-4332A86461D7}"/>
              </a:ext>
            </a:extLst>
          </p:cNvPr>
          <p:cNvSpPr>
            <a:spLocks noGrp="1"/>
          </p:cNvSpPr>
          <p:nvPr>
            <p:ph type="dt" sz="half" idx="10"/>
          </p:nvPr>
        </p:nvSpPr>
        <p:spPr/>
        <p:txBody>
          <a:bodyPr/>
          <a:lstStyle/>
          <a:p>
            <a:fld id="{41E0646C-6884-144E-870C-2DF8099CA134}" type="datetimeFigureOut">
              <a:rPr lang="en-US" smtClean="0"/>
              <a:t>1/23/24</a:t>
            </a:fld>
            <a:endParaRPr lang="en-US" dirty="0"/>
          </a:p>
        </p:txBody>
      </p:sp>
      <p:sp>
        <p:nvSpPr>
          <p:cNvPr id="6" name="Footer Placeholder 5">
            <a:extLst>
              <a:ext uri="{FF2B5EF4-FFF2-40B4-BE49-F238E27FC236}">
                <a16:creationId xmlns:a16="http://schemas.microsoft.com/office/drawing/2014/main" id="{4D7C4CD3-1EC5-49A8-5E0A-12C587DE7C2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EAE91C4-2C24-1E57-4AAC-D5DF97B6A2EF}"/>
              </a:ext>
            </a:extLst>
          </p:cNvPr>
          <p:cNvSpPr>
            <a:spLocks noGrp="1"/>
          </p:cNvSpPr>
          <p:nvPr>
            <p:ph type="sldNum" sz="quarter" idx="12"/>
          </p:nvPr>
        </p:nvSpPr>
        <p:spPr/>
        <p:txBody>
          <a:bodyPr/>
          <a:lstStyle/>
          <a:p>
            <a:fld id="{279A7923-A033-5245-8992-C5613A450C61}" type="slidenum">
              <a:rPr lang="en-US" smtClean="0"/>
              <a:t>‹#›</a:t>
            </a:fld>
            <a:endParaRPr lang="en-US" dirty="0"/>
          </a:p>
        </p:txBody>
      </p:sp>
    </p:spTree>
    <p:extLst>
      <p:ext uri="{BB962C8B-B14F-4D97-AF65-F5344CB8AC3E}">
        <p14:creationId xmlns:p14="http://schemas.microsoft.com/office/powerpoint/2010/main" val="1106937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0CADDA-3246-0139-F60F-88A8D2721A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124E63-9288-B892-AC9F-3E1F0ABD06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97CF0C-F37E-4E2C-D0F8-7A50C6FD36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E0646C-6884-144E-870C-2DF8099CA134}" type="datetimeFigureOut">
              <a:rPr lang="en-US" smtClean="0"/>
              <a:t>1/23/24</a:t>
            </a:fld>
            <a:endParaRPr lang="en-US" dirty="0"/>
          </a:p>
        </p:txBody>
      </p:sp>
      <p:sp>
        <p:nvSpPr>
          <p:cNvPr id="5" name="Footer Placeholder 4">
            <a:extLst>
              <a:ext uri="{FF2B5EF4-FFF2-40B4-BE49-F238E27FC236}">
                <a16:creationId xmlns:a16="http://schemas.microsoft.com/office/drawing/2014/main" id="{151EBC6A-4918-E871-EFC2-DBC0792471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375E501-6D28-E33E-9E78-C9F676FD12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9A7923-A033-5245-8992-C5613A450C61}" type="slidenum">
              <a:rPr lang="en-US" smtClean="0"/>
              <a:t>‹#›</a:t>
            </a:fld>
            <a:endParaRPr lang="en-US" dirty="0"/>
          </a:p>
        </p:txBody>
      </p:sp>
    </p:spTree>
    <p:extLst>
      <p:ext uri="{BB962C8B-B14F-4D97-AF65-F5344CB8AC3E}">
        <p14:creationId xmlns:p14="http://schemas.microsoft.com/office/powerpoint/2010/main" val="830072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6" r:id="rId16"/>
    <p:sldLayoutId id="214748366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sv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78.sv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 Id="rId14" Type="http://schemas.openxmlformats.org/officeDocument/2006/relationships/image" Target="../media/image86.svg"/></Relationships>
</file>

<file path=ppt/slides/_rels/slide1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89.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94.jpeg"/><Relationship Id="rId13" Type="http://schemas.openxmlformats.org/officeDocument/2006/relationships/image" Target="../media/image99.png"/><Relationship Id="rId18" Type="http://schemas.openxmlformats.org/officeDocument/2006/relationships/image" Target="../media/image104.png"/><Relationship Id="rId3" Type="http://schemas.openxmlformats.org/officeDocument/2006/relationships/image" Target="../media/image72.png"/><Relationship Id="rId21" Type="http://schemas.openxmlformats.org/officeDocument/2006/relationships/image" Target="../media/image107.jpeg"/><Relationship Id="rId7" Type="http://schemas.openxmlformats.org/officeDocument/2006/relationships/image" Target="../media/image93.png"/><Relationship Id="rId12" Type="http://schemas.openxmlformats.org/officeDocument/2006/relationships/image" Target="../media/image98.png"/><Relationship Id="rId17" Type="http://schemas.openxmlformats.org/officeDocument/2006/relationships/image" Target="../media/image103.png"/><Relationship Id="rId2" Type="http://schemas.openxmlformats.org/officeDocument/2006/relationships/notesSlide" Target="../notesSlides/notesSlide13.xml"/><Relationship Id="rId16" Type="http://schemas.openxmlformats.org/officeDocument/2006/relationships/image" Target="../media/image102.png"/><Relationship Id="rId20" Type="http://schemas.openxmlformats.org/officeDocument/2006/relationships/image" Target="../media/image106.png"/><Relationship Id="rId1" Type="http://schemas.openxmlformats.org/officeDocument/2006/relationships/slideLayout" Target="../slideLayouts/slideLayout12.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5" Type="http://schemas.openxmlformats.org/officeDocument/2006/relationships/image" Target="../media/image101.png"/><Relationship Id="rId23" Type="http://schemas.openxmlformats.org/officeDocument/2006/relationships/image" Target="../media/image109.svg"/><Relationship Id="rId10" Type="http://schemas.openxmlformats.org/officeDocument/2006/relationships/image" Target="../media/image96.jpeg"/><Relationship Id="rId19" Type="http://schemas.openxmlformats.org/officeDocument/2006/relationships/image" Target="../media/image105.png"/><Relationship Id="rId4" Type="http://schemas.openxmlformats.org/officeDocument/2006/relationships/image" Target="../media/image90.png"/><Relationship Id="rId9" Type="http://schemas.openxmlformats.org/officeDocument/2006/relationships/image" Target="../media/image95.png"/><Relationship Id="rId14" Type="http://schemas.openxmlformats.org/officeDocument/2006/relationships/image" Target="../media/image100.png"/><Relationship Id="rId22" Type="http://schemas.openxmlformats.org/officeDocument/2006/relationships/image" Target="../media/image108.png"/></Relationships>
</file>

<file path=ppt/slides/_rels/slide1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png"/><Relationship Id="rId18" Type="http://schemas.openxmlformats.org/officeDocument/2006/relationships/image" Target="../media/image128.png"/><Relationship Id="rId3" Type="http://schemas.openxmlformats.org/officeDocument/2006/relationships/image" Target="../media/image113.png"/><Relationship Id="rId21" Type="http://schemas.openxmlformats.org/officeDocument/2006/relationships/image" Target="../media/image131.jpeg"/><Relationship Id="rId7" Type="http://schemas.openxmlformats.org/officeDocument/2006/relationships/image" Target="../media/image117.png"/><Relationship Id="rId12" Type="http://schemas.openxmlformats.org/officeDocument/2006/relationships/image" Target="../media/image122.png"/><Relationship Id="rId17" Type="http://schemas.openxmlformats.org/officeDocument/2006/relationships/image" Target="../media/image127.png"/><Relationship Id="rId2" Type="http://schemas.openxmlformats.org/officeDocument/2006/relationships/image" Target="../media/image112.png"/><Relationship Id="rId16" Type="http://schemas.openxmlformats.org/officeDocument/2006/relationships/image" Target="../media/image126.png"/><Relationship Id="rId20" Type="http://schemas.openxmlformats.org/officeDocument/2006/relationships/image" Target="../media/image130.png"/><Relationship Id="rId1" Type="http://schemas.openxmlformats.org/officeDocument/2006/relationships/slideLayout" Target="../slideLayouts/slideLayout12.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png"/><Relationship Id="rId15" Type="http://schemas.openxmlformats.org/officeDocument/2006/relationships/image" Target="../media/image125.jpg"/><Relationship Id="rId23" Type="http://schemas.openxmlformats.org/officeDocument/2006/relationships/image" Target="../media/image133.png"/><Relationship Id="rId10" Type="http://schemas.openxmlformats.org/officeDocument/2006/relationships/image" Target="../media/image120.png"/><Relationship Id="rId19" Type="http://schemas.openxmlformats.org/officeDocument/2006/relationships/image" Target="../media/image129.png"/><Relationship Id="rId4" Type="http://schemas.openxmlformats.org/officeDocument/2006/relationships/image" Target="../media/image114.svg"/><Relationship Id="rId9" Type="http://schemas.openxmlformats.org/officeDocument/2006/relationships/image" Target="../media/image119.png"/><Relationship Id="rId14" Type="http://schemas.openxmlformats.org/officeDocument/2006/relationships/image" Target="../media/image124.png"/><Relationship Id="rId22" Type="http://schemas.openxmlformats.org/officeDocument/2006/relationships/image" Target="../media/image132.png"/></Relationships>
</file>

<file path=ppt/slides/_rels/slide1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tiff"/><Relationship Id="rId7" Type="http://schemas.openxmlformats.org/officeDocument/2006/relationships/hyperlink" Target="https://sabiomobile.com/mobile.php#mobilePageWhy"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6.svg"/><Relationship Id="rId11" Type="http://schemas.openxmlformats.org/officeDocument/2006/relationships/image" Target="../media/image20.sv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sv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sabio.inc/connected-tv.php" TargetMode="External"/><Relationship Id="rId7" Type="http://schemas.openxmlformats.org/officeDocument/2006/relationships/image" Target="../media/image24.sv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26.sv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0.svg"/><Relationship Id="rId11" Type="http://schemas.openxmlformats.org/officeDocument/2006/relationships/image" Target="../media/image2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svg"/><Relationship Id="rId12"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45.tiff"/><Relationship Id="rId21" Type="http://schemas.openxmlformats.org/officeDocument/2006/relationships/image" Target="../media/image61.png"/><Relationship Id="rId7" Type="http://schemas.openxmlformats.org/officeDocument/2006/relationships/image" Target="../media/image49.png"/><Relationship Id="rId12" Type="http://schemas.openxmlformats.org/officeDocument/2006/relationships/image" Target="../media/image52.png"/><Relationship Id="rId17" Type="http://schemas.openxmlformats.org/officeDocument/2006/relationships/image" Target="../media/image57.png"/><Relationship Id="rId25" Type="http://schemas.microsoft.com/office/2007/relationships/hdphoto" Target="../media/hdphoto3.wdp"/><Relationship Id="rId2" Type="http://schemas.openxmlformats.org/officeDocument/2006/relationships/notesSlide" Target="../notesSlides/notesSlide7.xml"/><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12.xml"/><Relationship Id="rId6" Type="http://schemas.openxmlformats.org/officeDocument/2006/relationships/image" Target="../media/image48.png"/><Relationship Id="rId11" Type="http://schemas.openxmlformats.org/officeDocument/2006/relationships/image" Target="../media/image51.png"/><Relationship Id="rId24" Type="http://schemas.openxmlformats.org/officeDocument/2006/relationships/image" Target="../media/image64.png"/><Relationship Id="rId5" Type="http://schemas.openxmlformats.org/officeDocument/2006/relationships/image" Target="../media/image47.png"/><Relationship Id="rId15" Type="http://schemas.openxmlformats.org/officeDocument/2006/relationships/image" Target="../media/image55.png"/><Relationship Id="rId23" Type="http://schemas.openxmlformats.org/officeDocument/2006/relationships/image" Target="../media/image63.png"/><Relationship Id="rId10" Type="http://schemas.microsoft.com/office/2007/relationships/hdphoto" Target="../media/hdphoto2.wdp"/><Relationship Id="rId19" Type="http://schemas.openxmlformats.org/officeDocument/2006/relationships/image" Target="../media/image59.png"/><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54.png"/><Relationship Id="rId22" Type="http://schemas.openxmlformats.org/officeDocument/2006/relationships/image" Target="../media/image62.png"/></Relationships>
</file>

<file path=ppt/slides/_rels/slide8.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g"/></Relationships>
</file>

<file path=ppt/slides/_rels/slide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33.png"/><Relationship Id="rId7"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34.svg"/><Relationship Id="rId9" Type="http://schemas.openxmlformats.org/officeDocument/2006/relationships/image" Target="../media/image7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C95CAEA0-1C13-9D4D-884B-498D39255725}"/>
              </a:ext>
            </a:extLst>
          </p:cNvPr>
          <p:cNvPicPr>
            <a:picLocks noChangeAspect="1"/>
          </p:cNvPicPr>
          <p:nvPr/>
        </p:nvPicPr>
        <p:blipFill>
          <a:blip r:embed="rId3"/>
          <a:stretch>
            <a:fillRect/>
          </a:stretch>
        </p:blipFill>
        <p:spPr>
          <a:xfrm>
            <a:off x="5391150" y="177800"/>
            <a:ext cx="1021315" cy="987552"/>
          </a:xfrm>
          <a:prstGeom prst="rect">
            <a:avLst/>
          </a:prstGeom>
        </p:spPr>
      </p:pic>
      <p:sp>
        <p:nvSpPr>
          <p:cNvPr id="15" name="Rectangle 14">
            <a:extLst>
              <a:ext uri="{FF2B5EF4-FFF2-40B4-BE49-F238E27FC236}">
                <a16:creationId xmlns:a16="http://schemas.microsoft.com/office/drawing/2014/main" id="{2EFB73CB-654B-6E44-AD20-2C58C755994D}"/>
              </a:ext>
            </a:extLst>
          </p:cNvPr>
          <p:cNvSpPr/>
          <p:nvPr/>
        </p:nvSpPr>
        <p:spPr>
          <a:xfrm>
            <a:off x="5497033" y="318977"/>
            <a:ext cx="797441" cy="723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9B92C958-A177-3746-9E55-1944823A69A0}"/>
              </a:ext>
            </a:extLst>
          </p:cNvPr>
          <p:cNvGrpSpPr/>
          <p:nvPr/>
        </p:nvGrpSpPr>
        <p:grpSpPr>
          <a:xfrm>
            <a:off x="6521450" y="3012311"/>
            <a:ext cx="5355856" cy="1066773"/>
            <a:chOff x="5398284" y="2603669"/>
            <a:chExt cx="5355856" cy="1066773"/>
          </a:xfrm>
        </p:grpSpPr>
        <p:sp>
          <p:nvSpPr>
            <p:cNvPr id="2" name="Title 3">
              <a:extLst>
                <a:ext uri="{FF2B5EF4-FFF2-40B4-BE49-F238E27FC236}">
                  <a16:creationId xmlns:a16="http://schemas.microsoft.com/office/drawing/2014/main" id="{C90421FF-CBB7-8D45-BA9C-AB635E0568DB}"/>
                </a:ext>
              </a:extLst>
            </p:cNvPr>
            <p:cNvSpPr txBox="1">
              <a:spLocks/>
            </p:cNvSpPr>
            <p:nvPr/>
          </p:nvSpPr>
          <p:spPr>
            <a:xfrm>
              <a:off x="5398284" y="2603669"/>
              <a:ext cx="5355856" cy="704392"/>
            </a:xfrm>
            <a:prstGeom prst="rect">
              <a:avLst/>
            </a:prstGeom>
          </p:spPr>
          <p:txBody>
            <a:bodyPr anchor="b"/>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pPr algn="r">
                <a:lnSpc>
                  <a:spcPct val="60000"/>
                </a:lnSpc>
              </a:pPr>
              <a:r>
                <a:rPr lang="en-US" sz="6600" dirty="0">
                  <a:solidFill>
                    <a:srgbClr val="1A1A1A"/>
                  </a:solidFill>
                  <a:latin typeface="Tw Cen MT Condensed" panose="020B0606020104020203" pitchFamily="34" charset="77"/>
                  <a:ea typeface="Tahoma" panose="020B0604030504040204" pitchFamily="34" charset="0"/>
                  <a:cs typeface="Tahoma" panose="020B0604030504040204" pitchFamily="34" charset="0"/>
                </a:rPr>
                <a:t>SABIO MEDIA KIT</a:t>
              </a:r>
            </a:p>
          </p:txBody>
        </p:sp>
        <p:sp>
          <p:nvSpPr>
            <p:cNvPr id="4" name="Title 3">
              <a:extLst>
                <a:ext uri="{FF2B5EF4-FFF2-40B4-BE49-F238E27FC236}">
                  <a16:creationId xmlns:a16="http://schemas.microsoft.com/office/drawing/2014/main" id="{98F1A28D-C0AE-114E-B8BD-A002037053E4}"/>
                </a:ext>
              </a:extLst>
            </p:cNvPr>
            <p:cNvSpPr txBox="1">
              <a:spLocks/>
            </p:cNvSpPr>
            <p:nvPr/>
          </p:nvSpPr>
          <p:spPr>
            <a:xfrm>
              <a:off x="5398284" y="3069998"/>
              <a:ext cx="5355856" cy="600444"/>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pPr algn="r"/>
              <a:r>
                <a:rPr lang="en-US" sz="5400" b="0" spc="-150" dirty="0">
                  <a:solidFill>
                    <a:srgbClr val="FEC54C"/>
                  </a:solidFill>
                  <a:latin typeface="Tw Cen MT Condensed" panose="020B0606020104020203" pitchFamily="34" charset="77"/>
                </a:rPr>
                <a:t>CTV &amp; CROSS-SCREEN</a:t>
              </a:r>
            </a:p>
          </p:txBody>
        </p:sp>
      </p:grpSp>
      <p:pic>
        <p:nvPicPr>
          <p:cNvPr id="6" name="Picture 5" descr="A picture containing shape&#10;&#10;Description automatically generated">
            <a:extLst>
              <a:ext uri="{FF2B5EF4-FFF2-40B4-BE49-F238E27FC236}">
                <a16:creationId xmlns:a16="http://schemas.microsoft.com/office/drawing/2014/main" id="{AB7EA347-9C04-1C45-BEE4-B60CB5316A9A}"/>
              </a:ext>
            </a:extLst>
          </p:cNvPr>
          <p:cNvPicPr>
            <a:picLocks noChangeAspect="1"/>
          </p:cNvPicPr>
          <p:nvPr/>
        </p:nvPicPr>
        <p:blipFill>
          <a:blip r:embed="rId3"/>
          <a:stretch>
            <a:fillRect/>
          </a:stretch>
        </p:blipFill>
        <p:spPr>
          <a:xfrm>
            <a:off x="6521450" y="177800"/>
            <a:ext cx="1021315" cy="987552"/>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3FD3E7A1-9A6A-844B-A3B9-DB806EF8838F}"/>
              </a:ext>
            </a:extLst>
          </p:cNvPr>
          <p:cNvPicPr>
            <a:picLocks noChangeAspect="1"/>
          </p:cNvPicPr>
          <p:nvPr/>
        </p:nvPicPr>
        <p:blipFill>
          <a:blip r:embed="rId4"/>
          <a:stretch>
            <a:fillRect/>
          </a:stretch>
        </p:blipFill>
        <p:spPr>
          <a:xfrm>
            <a:off x="7651750" y="177800"/>
            <a:ext cx="1021315" cy="987552"/>
          </a:xfrm>
          <a:prstGeom prst="rect">
            <a:avLst/>
          </a:prstGeom>
        </p:spPr>
      </p:pic>
      <p:pic>
        <p:nvPicPr>
          <p:cNvPr id="8" name="Picture 7" descr="Text, logo&#10;&#10;Description automatically generated">
            <a:extLst>
              <a:ext uri="{FF2B5EF4-FFF2-40B4-BE49-F238E27FC236}">
                <a16:creationId xmlns:a16="http://schemas.microsoft.com/office/drawing/2014/main" id="{725B7527-92C8-4B44-ABE0-0341D8BB1AAF}"/>
              </a:ext>
            </a:extLst>
          </p:cNvPr>
          <p:cNvPicPr>
            <a:picLocks noChangeAspect="1"/>
          </p:cNvPicPr>
          <p:nvPr/>
        </p:nvPicPr>
        <p:blipFill>
          <a:blip r:embed="rId5"/>
          <a:stretch>
            <a:fillRect/>
          </a:stretch>
        </p:blipFill>
        <p:spPr>
          <a:xfrm>
            <a:off x="11042650" y="177800"/>
            <a:ext cx="1021315" cy="987552"/>
          </a:xfrm>
          <a:prstGeom prst="rect">
            <a:avLst/>
          </a:prstGeom>
        </p:spPr>
      </p:pic>
      <p:pic>
        <p:nvPicPr>
          <p:cNvPr id="9" name="Picture 8" descr="Logo&#10;&#10;Description automatically generated">
            <a:extLst>
              <a:ext uri="{FF2B5EF4-FFF2-40B4-BE49-F238E27FC236}">
                <a16:creationId xmlns:a16="http://schemas.microsoft.com/office/drawing/2014/main" id="{D15D5FA9-69F2-6849-9932-61028F16C74D}"/>
              </a:ext>
            </a:extLst>
          </p:cNvPr>
          <p:cNvPicPr>
            <a:picLocks noChangeAspect="1"/>
          </p:cNvPicPr>
          <p:nvPr/>
        </p:nvPicPr>
        <p:blipFill>
          <a:blip r:embed="rId6"/>
          <a:stretch>
            <a:fillRect/>
          </a:stretch>
        </p:blipFill>
        <p:spPr>
          <a:xfrm>
            <a:off x="9912350" y="177800"/>
            <a:ext cx="1021315" cy="987552"/>
          </a:xfrm>
          <a:prstGeom prst="rect">
            <a:avLst/>
          </a:prstGeom>
        </p:spPr>
      </p:pic>
      <p:pic>
        <p:nvPicPr>
          <p:cNvPr id="10" name="Picture 9" descr="Logo, company name&#10;&#10;Description automatically generated">
            <a:extLst>
              <a:ext uri="{FF2B5EF4-FFF2-40B4-BE49-F238E27FC236}">
                <a16:creationId xmlns:a16="http://schemas.microsoft.com/office/drawing/2014/main" id="{78019330-25ED-664D-B8F5-947FBBC89982}"/>
              </a:ext>
            </a:extLst>
          </p:cNvPr>
          <p:cNvPicPr>
            <a:picLocks noChangeAspect="1"/>
          </p:cNvPicPr>
          <p:nvPr/>
        </p:nvPicPr>
        <p:blipFill>
          <a:blip r:embed="rId7"/>
          <a:stretch>
            <a:fillRect/>
          </a:stretch>
        </p:blipFill>
        <p:spPr>
          <a:xfrm>
            <a:off x="8782050" y="177800"/>
            <a:ext cx="1021315" cy="987552"/>
          </a:xfrm>
          <a:prstGeom prst="rect">
            <a:avLst/>
          </a:prstGeom>
        </p:spPr>
      </p:pic>
      <p:pic>
        <p:nvPicPr>
          <p:cNvPr id="17" name="Picture 16" descr="A picture containing logo&#10;&#10;Description automatically generated">
            <a:extLst>
              <a:ext uri="{FF2B5EF4-FFF2-40B4-BE49-F238E27FC236}">
                <a16:creationId xmlns:a16="http://schemas.microsoft.com/office/drawing/2014/main" id="{521F1E33-7742-2849-BCBE-6ED6C9990F82}"/>
              </a:ext>
            </a:extLst>
          </p:cNvPr>
          <p:cNvPicPr>
            <a:picLocks noChangeAspect="1"/>
          </p:cNvPicPr>
          <p:nvPr/>
        </p:nvPicPr>
        <p:blipFill>
          <a:blip r:embed="rId8"/>
          <a:stretch>
            <a:fillRect/>
          </a:stretch>
        </p:blipFill>
        <p:spPr>
          <a:xfrm>
            <a:off x="5434240" y="349543"/>
            <a:ext cx="923025" cy="644066"/>
          </a:xfrm>
          <a:prstGeom prst="rect">
            <a:avLst/>
          </a:prstGeom>
        </p:spPr>
      </p:pic>
    </p:spTree>
    <p:extLst>
      <p:ext uri="{BB962C8B-B14F-4D97-AF65-F5344CB8AC3E}">
        <p14:creationId xmlns:p14="http://schemas.microsoft.com/office/powerpoint/2010/main" val="38838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1+#ppt_w/2"/>
                                          </p:val>
                                        </p:tav>
                                        <p:tav tm="100000">
                                          <p:val>
                                            <p:strVal val="#ppt_x"/>
                                          </p:val>
                                        </p:tav>
                                      </p:tavLst>
                                    </p:anim>
                                    <p:anim calcmode="lin" valueType="num">
                                      <p:cBhvr additive="base">
                                        <p:cTn id="8" dur="1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4B3B9-A5A4-6A40-B6AA-41B6777F7E42}"/>
              </a:ext>
            </a:extLst>
          </p:cNvPr>
          <p:cNvSpPr>
            <a:spLocks noGrp="1"/>
          </p:cNvSpPr>
          <p:nvPr>
            <p:ph type="title"/>
          </p:nvPr>
        </p:nvSpPr>
        <p:spPr/>
        <p:txBody>
          <a:bodyPr/>
          <a:lstStyle/>
          <a:p>
            <a:r>
              <a:rPr lang="en-US">
                <a:solidFill>
                  <a:schemeClr val="bg1"/>
                </a:solidFill>
              </a:rPr>
              <a:t>VALIDATE MEDIA SPEND</a:t>
            </a:r>
            <a:br>
              <a:rPr lang="en-US">
                <a:solidFill>
                  <a:schemeClr val="bg1"/>
                </a:solidFill>
              </a:rPr>
            </a:br>
            <a:r>
              <a:rPr lang="en-US" b="0">
                <a:solidFill>
                  <a:srgbClr val="FEC54C"/>
                </a:solidFill>
              </a:rPr>
              <a:t>WITH OUR MEASUREMENT SOLUTIONS</a:t>
            </a:r>
          </a:p>
        </p:txBody>
      </p:sp>
      <p:sp>
        <p:nvSpPr>
          <p:cNvPr id="5" name="Rectangle 4">
            <a:extLst>
              <a:ext uri="{FF2B5EF4-FFF2-40B4-BE49-F238E27FC236}">
                <a16:creationId xmlns:a16="http://schemas.microsoft.com/office/drawing/2014/main" id="{8E5C69BD-53BF-DA50-458C-DC690ACE628E}"/>
              </a:ext>
            </a:extLst>
          </p:cNvPr>
          <p:cNvSpPr/>
          <p:nvPr/>
        </p:nvSpPr>
        <p:spPr>
          <a:xfrm>
            <a:off x="525791" y="2445914"/>
            <a:ext cx="2501366" cy="2843855"/>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500" b="1"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rPr>
              <a:t>App Science® </a:t>
            </a:r>
            <a:r>
              <a:rPr kumimoji="0" lang="en-US" sz="15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rPr>
              <a:t>offers a suite of customizable audience measurement capabilities to help address your business needs and requests for advanced cross-platform analytics powered by our Proprietary Household Graph of </a:t>
            </a:r>
            <a:r>
              <a:rPr kumimoji="0" lang="en-US" sz="1500" b="1" i="0" u="none" strike="noStrike" kern="1200" cap="none" spc="0" normalizeH="0" baseline="0" noProof="0" dirty="0">
                <a:ln>
                  <a:noFill/>
                </a:ln>
                <a:solidFill>
                  <a:srgbClr val="F15B28"/>
                </a:solidFill>
                <a:effectLst/>
                <a:uLnTx/>
                <a:uFillTx/>
                <a:latin typeface="Calibri" panose="020F0502020204030204" pitchFamily="34" charset="0"/>
              </a:rPr>
              <a:t>55MM Validated People-Based Households</a:t>
            </a:r>
            <a:r>
              <a:rPr kumimoji="0" lang="en-US" sz="1500" b="0" i="0" u="none" strike="noStrike" kern="1200" cap="none" spc="0" normalizeH="0" baseline="0" noProof="0" dirty="0">
                <a:ln>
                  <a:noFill/>
                </a:ln>
                <a:solidFill>
                  <a:srgbClr val="1A2E3D"/>
                </a:solidFill>
                <a:effectLst/>
                <a:uLnTx/>
                <a:uFillTx/>
                <a:latin typeface="Calibri" panose="020F0502020204030204" pitchFamily="34" charset="0"/>
              </a:rPr>
              <a:t>.  </a:t>
            </a:r>
          </a:p>
        </p:txBody>
      </p:sp>
      <p:grpSp>
        <p:nvGrpSpPr>
          <p:cNvPr id="14" name="Group 13">
            <a:extLst>
              <a:ext uri="{FF2B5EF4-FFF2-40B4-BE49-F238E27FC236}">
                <a16:creationId xmlns:a16="http://schemas.microsoft.com/office/drawing/2014/main" id="{604F0CC7-43E9-3598-D37A-6B5AE7482E37}"/>
              </a:ext>
            </a:extLst>
          </p:cNvPr>
          <p:cNvGrpSpPr/>
          <p:nvPr/>
        </p:nvGrpSpPr>
        <p:grpSpPr>
          <a:xfrm>
            <a:off x="3428633" y="1487900"/>
            <a:ext cx="4096516" cy="4659635"/>
            <a:chOff x="3517688" y="1465729"/>
            <a:chExt cx="4096516" cy="4659635"/>
          </a:xfrm>
        </p:grpSpPr>
        <p:sp>
          <p:nvSpPr>
            <p:cNvPr id="10" name="Rectangle: Single Corner Rounded 16">
              <a:extLst>
                <a:ext uri="{FF2B5EF4-FFF2-40B4-BE49-F238E27FC236}">
                  <a16:creationId xmlns:a16="http://schemas.microsoft.com/office/drawing/2014/main" id="{97D5AE9A-FBAF-BCDD-8186-23AFA9740185}"/>
                </a:ext>
              </a:extLst>
            </p:cNvPr>
            <p:cNvSpPr/>
            <p:nvPr/>
          </p:nvSpPr>
          <p:spPr>
            <a:xfrm>
              <a:off x="3517688" y="1897405"/>
              <a:ext cx="4096516" cy="4227959"/>
            </a:xfrm>
            <a:prstGeom prst="round1Rect">
              <a:avLst/>
            </a:prstGeom>
            <a:solidFill>
              <a:schemeClr val="bg1"/>
            </a:solidFill>
            <a:ln w="12700">
              <a:solidFill>
                <a:srgbClr val="FEC5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a:extLst>
                <a:ext uri="{FF2B5EF4-FFF2-40B4-BE49-F238E27FC236}">
                  <a16:creationId xmlns:a16="http://schemas.microsoft.com/office/drawing/2014/main" id="{8BBBB7E6-57F6-B750-5177-CCB3A015088F}"/>
                </a:ext>
              </a:extLst>
            </p:cNvPr>
            <p:cNvSpPr/>
            <p:nvPr/>
          </p:nvSpPr>
          <p:spPr>
            <a:xfrm>
              <a:off x="3517688" y="1465729"/>
              <a:ext cx="1636563" cy="726142"/>
            </a:xfrm>
            <a:prstGeom prst="round2DiagRect">
              <a:avLst>
                <a:gd name="adj1" fmla="val 27778"/>
                <a:gd name="adj2" fmla="val 7408"/>
              </a:avLst>
            </a:prstGeom>
            <a:solidFill>
              <a:schemeClr val="bg1"/>
            </a:solidFill>
            <a:ln>
              <a:solidFill>
                <a:srgbClr val="FEC5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7D0CA3F5-528A-A3F9-68D7-E326FA01468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011694" y="1542517"/>
              <a:ext cx="660492" cy="258453"/>
            </a:xfrm>
            <a:prstGeom prst="rect">
              <a:avLst/>
            </a:prstGeom>
          </p:spPr>
        </p:pic>
        <p:sp>
          <p:nvSpPr>
            <p:cNvPr id="13" name="TextBox 12">
              <a:extLst>
                <a:ext uri="{FF2B5EF4-FFF2-40B4-BE49-F238E27FC236}">
                  <a16:creationId xmlns:a16="http://schemas.microsoft.com/office/drawing/2014/main" id="{FBC4B3B8-64BF-3B8E-29FB-C66396C8303A}"/>
                </a:ext>
              </a:extLst>
            </p:cNvPr>
            <p:cNvSpPr txBox="1"/>
            <p:nvPr/>
          </p:nvSpPr>
          <p:spPr>
            <a:xfrm>
              <a:off x="3835312" y="1758825"/>
              <a:ext cx="1029449" cy="400110"/>
            </a:xfrm>
            <a:prstGeom prst="rect">
              <a:avLst/>
            </a:prstGeom>
            <a:noFill/>
          </p:spPr>
          <p:txBody>
            <a:bodyPr wrap="none" rtlCol="0">
              <a:spAutoFit/>
            </a:bodyPr>
            <a:lstStyle/>
            <a:p>
              <a:r>
                <a:rPr lang="en-US" sz="2000" b="1">
                  <a:solidFill>
                    <a:srgbClr val="F15B28"/>
                  </a:solidFill>
                  <a:latin typeface="Tw Cen MT Condensed" panose="020B0606020104020203" pitchFamily="34" charset="77"/>
                </a:rPr>
                <a:t>INSIGHTS</a:t>
              </a:r>
            </a:p>
          </p:txBody>
        </p:sp>
      </p:grpSp>
      <p:grpSp>
        <p:nvGrpSpPr>
          <p:cNvPr id="15" name="Group 14">
            <a:extLst>
              <a:ext uri="{FF2B5EF4-FFF2-40B4-BE49-F238E27FC236}">
                <a16:creationId xmlns:a16="http://schemas.microsoft.com/office/drawing/2014/main" id="{EC295116-8D07-A28B-E1AF-6B7DC6321DE6}"/>
              </a:ext>
            </a:extLst>
          </p:cNvPr>
          <p:cNvGrpSpPr/>
          <p:nvPr/>
        </p:nvGrpSpPr>
        <p:grpSpPr>
          <a:xfrm>
            <a:off x="7727625" y="1476025"/>
            <a:ext cx="4096516" cy="4659635"/>
            <a:chOff x="3517688" y="1465729"/>
            <a:chExt cx="4096516" cy="4659635"/>
          </a:xfrm>
        </p:grpSpPr>
        <p:sp>
          <p:nvSpPr>
            <p:cNvPr id="16" name="Rectangle: Single Corner Rounded 16">
              <a:extLst>
                <a:ext uri="{FF2B5EF4-FFF2-40B4-BE49-F238E27FC236}">
                  <a16:creationId xmlns:a16="http://schemas.microsoft.com/office/drawing/2014/main" id="{389E809E-4D76-E0ED-8110-9BCC32E7D97B}"/>
                </a:ext>
              </a:extLst>
            </p:cNvPr>
            <p:cNvSpPr/>
            <p:nvPr/>
          </p:nvSpPr>
          <p:spPr>
            <a:xfrm>
              <a:off x="3517688" y="1897405"/>
              <a:ext cx="4096516" cy="4227959"/>
            </a:xfrm>
            <a:prstGeom prst="round1Rect">
              <a:avLst/>
            </a:prstGeom>
            <a:solidFill>
              <a:schemeClr val="bg1"/>
            </a:solidFill>
            <a:ln w="12700">
              <a:solidFill>
                <a:srgbClr val="FEC5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Diagonal Corner Rectangle 16">
              <a:extLst>
                <a:ext uri="{FF2B5EF4-FFF2-40B4-BE49-F238E27FC236}">
                  <a16:creationId xmlns:a16="http://schemas.microsoft.com/office/drawing/2014/main" id="{B0815D48-987A-1BC1-B760-EABF211DE087}"/>
                </a:ext>
              </a:extLst>
            </p:cNvPr>
            <p:cNvSpPr/>
            <p:nvPr/>
          </p:nvSpPr>
          <p:spPr>
            <a:xfrm>
              <a:off x="3517688" y="1465729"/>
              <a:ext cx="1797095" cy="726142"/>
            </a:xfrm>
            <a:prstGeom prst="round2DiagRect">
              <a:avLst>
                <a:gd name="adj1" fmla="val 27778"/>
                <a:gd name="adj2" fmla="val 7408"/>
              </a:avLst>
            </a:prstGeom>
            <a:solidFill>
              <a:schemeClr val="bg1"/>
            </a:solidFill>
            <a:ln>
              <a:solidFill>
                <a:srgbClr val="FEC5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699636D9-F3BA-35E3-28DE-7BC6C54B531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011694" y="1542517"/>
              <a:ext cx="660492" cy="258453"/>
            </a:xfrm>
            <a:prstGeom prst="rect">
              <a:avLst/>
            </a:prstGeom>
          </p:spPr>
        </p:pic>
        <p:sp>
          <p:nvSpPr>
            <p:cNvPr id="19" name="TextBox 18">
              <a:extLst>
                <a:ext uri="{FF2B5EF4-FFF2-40B4-BE49-F238E27FC236}">
                  <a16:creationId xmlns:a16="http://schemas.microsoft.com/office/drawing/2014/main" id="{888E5420-3449-24D6-FA9B-A98E9E2379AA}"/>
                </a:ext>
              </a:extLst>
            </p:cNvPr>
            <p:cNvSpPr txBox="1"/>
            <p:nvPr/>
          </p:nvSpPr>
          <p:spPr>
            <a:xfrm>
              <a:off x="3746824" y="1773573"/>
              <a:ext cx="1402372" cy="400110"/>
            </a:xfrm>
            <a:prstGeom prst="rect">
              <a:avLst/>
            </a:prstGeom>
            <a:noFill/>
          </p:spPr>
          <p:txBody>
            <a:bodyPr wrap="none" rtlCol="0">
              <a:spAutoFit/>
            </a:bodyPr>
            <a:lstStyle/>
            <a:p>
              <a:r>
                <a:rPr lang="en-US" sz="2000" b="1">
                  <a:solidFill>
                    <a:srgbClr val="F15B28"/>
                  </a:solidFill>
                  <a:latin typeface="Tw Cen MT Condensed" panose="020B0606020104020203" pitchFamily="34" charset="77"/>
                </a:rPr>
                <a:t>ATTRIBUTION</a:t>
              </a:r>
            </a:p>
          </p:txBody>
        </p:sp>
      </p:grpSp>
      <p:grpSp>
        <p:nvGrpSpPr>
          <p:cNvPr id="31" name="Group 30">
            <a:extLst>
              <a:ext uri="{FF2B5EF4-FFF2-40B4-BE49-F238E27FC236}">
                <a16:creationId xmlns:a16="http://schemas.microsoft.com/office/drawing/2014/main" id="{CDB31D80-B965-B34F-2546-241DB525CC23}"/>
              </a:ext>
            </a:extLst>
          </p:cNvPr>
          <p:cNvGrpSpPr/>
          <p:nvPr/>
        </p:nvGrpSpPr>
        <p:grpSpPr>
          <a:xfrm>
            <a:off x="3556641" y="2397414"/>
            <a:ext cx="3890763" cy="3800600"/>
            <a:chOff x="3556641" y="2397414"/>
            <a:chExt cx="3890763" cy="3800600"/>
          </a:xfrm>
        </p:grpSpPr>
        <p:sp>
          <p:nvSpPr>
            <p:cNvPr id="20" name="Rectangle 19">
              <a:extLst>
                <a:ext uri="{FF2B5EF4-FFF2-40B4-BE49-F238E27FC236}">
                  <a16:creationId xmlns:a16="http://schemas.microsoft.com/office/drawing/2014/main" id="{964A53EF-7AE6-63BB-5ED3-0823B7D85C90}"/>
                </a:ext>
              </a:extLst>
            </p:cNvPr>
            <p:cNvSpPr/>
            <p:nvPr/>
          </p:nvSpPr>
          <p:spPr>
            <a:xfrm>
              <a:off x="3765060" y="2397414"/>
              <a:ext cx="3358612" cy="701987"/>
            </a:xfrm>
            <a:prstGeom prst="rect">
              <a:avLst/>
            </a:prstGeom>
          </p:spPr>
          <p:txBody>
            <a:bodyPr wrap="none">
              <a:spAutoFit/>
            </a:bodyPr>
            <a:lstStyle/>
            <a:p>
              <a:pPr algn="ctr">
                <a:lnSpc>
                  <a:spcPct val="90000"/>
                </a:lnSpc>
              </a:pPr>
              <a:r>
                <a:rPr lang="en-US" sz="2200" b="1">
                  <a:latin typeface="Tw Cen MT Condensed" panose="020B0606020104020203" pitchFamily="34" charset="77"/>
                </a:rPr>
                <a:t>MEASURE AND VALIDATE </a:t>
              </a:r>
            </a:p>
            <a:p>
              <a:pPr algn="ctr">
                <a:lnSpc>
                  <a:spcPct val="90000"/>
                </a:lnSpc>
              </a:pPr>
              <a:r>
                <a:rPr lang="en-US" sz="2200" b="1">
                  <a:latin typeface="Tw Cen MT Condensed" panose="020B0606020104020203" pitchFamily="34" charset="77"/>
                </a:rPr>
                <a:t>AUDIENCES + MEDIA CHANNELS</a:t>
              </a:r>
            </a:p>
          </p:txBody>
        </p:sp>
        <p:pic>
          <p:nvPicPr>
            <p:cNvPr id="21" name="Graphic 20">
              <a:extLst>
                <a:ext uri="{FF2B5EF4-FFF2-40B4-BE49-F238E27FC236}">
                  <a16:creationId xmlns:a16="http://schemas.microsoft.com/office/drawing/2014/main" id="{8E2A8C49-86DF-66F6-12F1-3D24360CEE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85267" y="5134358"/>
              <a:ext cx="567855" cy="567855"/>
            </a:xfrm>
            <a:prstGeom prst="rect">
              <a:avLst/>
            </a:prstGeom>
          </p:spPr>
        </p:pic>
        <p:sp>
          <p:nvSpPr>
            <p:cNvPr id="22" name="TextBox 21">
              <a:extLst>
                <a:ext uri="{FF2B5EF4-FFF2-40B4-BE49-F238E27FC236}">
                  <a16:creationId xmlns:a16="http://schemas.microsoft.com/office/drawing/2014/main" id="{9FC34342-C5B5-244D-9AB2-F309C6151E89}"/>
                </a:ext>
              </a:extLst>
            </p:cNvPr>
            <p:cNvSpPr txBox="1"/>
            <p:nvPr/>
          </p:nvSpPr>
          <p:spPr>
            <a:xfrm>
              <a:off x="4303682" y="3260028"/>
              <a:ext cx="2503058" cy="400110"/>
            </a:xfrm>
            <a:prstGeom prst="rect">
              <a:avLst/>
            </a:prstGeom>
            <a:noFill/>
          </p:spPr>
          <p:txBody>
            <a:bodyPr wrap="none" rtlCol="0">
              <a:spAutoFit/>
            </a:bodyPr>
            <a:lstStyle/>
            <a:p>
              <a:r>
                <a:rPr lang="en-US" sz="2000" b="1">
                  <a:solidFill>
                    <a:srgbClr val="F15B28"/>
                  </a:solidFill>
                  <a:latin typeface="Tw Cen MT Condensed" panose="020B0606020104020203" pitchFamily="34" charset="77"/>
                </a:rPr>
                <a:t>AUDIENCE MEASUREMENT</a:t>
              </a:r>
            </a:p>
          </p:txBody>
        </p:sp>
        <p:sp>
          <p:nvSpPr>
            <p:cNvPr id="23" name="Rectangle 22">
              <a:extLst>
                <a:ext uri="{FF2B5EF4-FFF2-40B4-BE49-F238E27FC236}">
                  <a16:creationId xmlns:a16="http://schemas.microsoft.com/office/drawing/2014/main" id="{A20DDCBD-74AA-8E38-8074-46386D94F891}"/>
                </a:ext>
              </a:extLst>
            </p:cNvPr>
            <p:cNvSpPr/>
            <p:nvPr/>
          </p:nvSpPr>
          <p:spPr>
            <a:xfrm>
              <a:off x="4303682" y="3602827"/>
              <a:ext cx="3143722" cy="738664"/>
            </a:xfrm>
            <a:prstGeom prst="rect">
              <a:avLst/>
            </a:prstGeom>
          </p:spPr>
          <p:txBody>
            <a:bodyPr wrap="square">
              <a:spAutoFit/>
            </a:bodyPr>
            <a:lstStyle/>
            <a:p>
              <a:pPr>
                <a:spcBef>
                  <a:spcPct val="0"/>
                </a:spcBef>
              </a:pPr>
              <a:r>
                <a:rPr lang="en-US" sz="1400" dirty="0">
                  <a:solidFill>
                    <a:schemeClr val="tx1">
                      <a:lumMod val="75000"/>
                      <a:lumOff val="25000"/>
                    </a:schemeClr>
                  </a:solidFill>
                </a:rPr>
                <a:t>Reach &amp; Frequency, Cost per Unique HH, Diverse Reach &amp; Frequency</a:t>
              </a:r>
            </a:p>
            <a:p>
              <a:pPr>
                <a:spcBef>
                  <a:spcPct val="0"/>
                </a:spcBef>
              </a:pPr>
              <a:endParaRPr lang="en-US" sz="1400" dirty="0">
                <a:solidFill>
                  <a:schemeClr val="tx1">
                    <a:lumMod val="75000"/>
                    <a:lumOff val="25000"/>
                  </a:schemeClr>
                </a:solidFill>
                <a:latin typeface="Avenir Next" panose="020B0503020202020204" pitchFamily="34" charset="0"/>
              </a:endParaRPr>
            </a:p>
          </p:txBody>
        </p:sp>
        <p:sp>
          <p:nvSpPr>
            <p:cNvPr id="25" name="TextBox 24">
              <a:extLst>
                <a:ext uri="{FF2B5EF4-FFF2-40B4-BE49-F238E27FC236}">
                  <a16:creationId xmlns:a16="http://schemas.microsoft.com/office/drawing/2014/main" id="{D2B1AA4E-08F5-2C49-3746-324C00B0EFD0}"/>
                </a:ext>
              </a:extLst>
            </p:cNvPr>
            <p:cNvSpPr txBox="1"/>
            <p:nvPr/>
          </p:nvSpPr>
          <p:spPr>
            <a:xfrm>
              <a:off x="4303682" y="4113564"/>
              <a:ext cx="2410147" cy="400110"/>
            </a:xfrm>
            <a:prstGeom prst="rect">
              <a:avLst/>
            </a:prstGeom>
            <a:noFill/>
          </p:spPr>
          <p:txBody>
            <a:bodyPr wrap="none" rtlCol="0">
              <a:spAutoFit/>
            </a:bodyPr>
            <a:lstStyle>
              <a:defPPr>
                <a:defRPr lang="en-US"/>
              </a:defPPr>
              <a:lvl1pPr>
                <a:defRPr sz="1400" b="1" spc="200">
                  <a:solidFill>
                    <a:srgbClr val="F15B28"/>
                  </a:solidFill>
                  <a:latin typeface="Tw Cen MT Condensed" panose="020B0606020104020203" pitchFamily="34" charset="77"/>
                </a:defRPr>
              </a:lvl1pPr>
            </a:lstStyle>
            <a:p>
              <a:r>
                <a:rPr lang="en-US" sz="2000" spc="0"/>
                <a:t>AUDIENCE VERIFICATION</a:t>
              </a:r>
            </a:p>
          </p:txBody>
        </p:sp>
        <p:sp>
          <p:nvSpPr>
            <p:cNvPr id="26" name="Rectangle 25">
              <a:extLst>
                <a:ext uri="{FF2B5EF4-FFF2-40B4-BE49-F238E27FC236}">
                  <a16:creationId xmlns:a16="http://schemas.microsoft.com/office/drawing/2014/main" id="{7F0EEF1D-EB4B-005F-5B5A-306C7FA1115C}"/>
                </a:ext>
              </a:extLst>
            </p:cNvPr>
            <p:cNvSpPr/>
            <p:nvPr/>
          </p:nvSpPr>
          <p:spPr>
            <a:xfrm>
              <a:off x="4303682" y="4426472"/>
              <a:ext cx="3018458" cy="707886"/>
            </a:xfrm>
            <a:prstGeom prst="rect">
              <a:avLst/>
            </a:prstGeom>
          </p:spPr>
          <p:txBody>
            <a:bodyPr wrap="square">
              <a:spAutoFit/>
            </a:bodyPr>
            <a:lstStyle/>
            <a:p>
              <a:pPr>
                <a:spcBef>
                  <a:spcPct val="0"/>
                </a:spcBef>
              </a:pPr>
              <a:r>
                <a:rPr lang="en-US" sz="1400">
                  <a:solidFill>
                    <a:schemeClr val="tx1">
                      <a:lumMod val="75000"/>
                      <a:lumOff val="25000"/>
                    </a:schemeClr>
                  </a:solidFill>
                </a:rPr>
                <a:t>Gender, HH Income, Lifestyle Interests,</a:t>
              </a:r>
            </a:p>
            <a:p>
              <a:pPr>
                <a:spcBef>
                  <a:spcPct val="0"/>
                </a:spcBef>
              </a:pPr>
              <a:r>
                <a:rPr lang="en-US" sz="1400">
                  <a:solidFill>
                    <a:schemeClr val="tx1">
                      <a:lumMod val="75000"/>
                      <a:lumOff val="25000"/>
                    </a:schemeClr>
                  </a:solidFill>
                </a:rPr>
                <a:t>Taxonomy Segments</a:t>
              </a:r>
            </a:p>
            <a:p>
              <a:pPr>
                <a:spcBef>
                  <a:spcPct val="0"/>
                </a:spcBef>
              </a:pPr>
              <a:endParaRPr lang="en-US" sz="1200">
                <a:solidFill>
                  <a:schemeClr val="tx1">
                    <a:lumMod val="75000"/>
                    <a:lumOff val="25000"/>
                  </a:schemeClr>
                </a:solidFill>
                <a:latin typeface="Avenir Next" panose="020B0503020202020204" pitchFamily="34" charset="0"/>
              </a:endParaRPr>
            </a:p>
          </p:txBody>
        </p:sp>
        <p:sp>
          <p:nvSpPr>
            <p:cNvPr id="27" name="TextBox 26">
              <a:extLst>
                <a:ext uri="{FF2B5EF4-FFF2-40B4-BE49-F238E27FC236}">
                  <a16:creationId xmlns:a16="http://schemas.microsoft.com/office/drawing/2014/main" id="{3BFE5C7C-22B9-28BF-0833-4DABDE613BCB}"/>
                </a:ext>
              </a:extLst>
            </p:cNvPr>
            <p:cNvSpPr txBox="1"/>
            <p:nvPr/>
          </p:nvSpPr>
          <p:spPr>
            <a:xfrm>
              <a:off x="4303682" y="4987425"/>
              <a:ext cx="2518638" cy="400110"/>
            </a:xfrm>
            <a:prstGeom prst="rect">
              <a:avLst/>
            </a:prstGeom>
            <a:noFill/>
          </p:spPr>
          <p:txBody>
            <a:bodyPr wrap="none" rtlCol="0">
              <a:spAutoFit/>
            </a:bodyPr>
            <a:lstStyle/>
            <a:p>
              <a:r>
                <a:rPr lang="en-US" sz="2000" b="1">
                  <a:solidFill>
                    <a:srgbClr val="F15B28"/>
                  </a:solidFill>
                  <a:latin typeface="Tw Cen MT Condensed" panose="020B0606020104020203" pitchFamily="34" charset="77"/>
                </a:rPr>
                <a:t>APP SCIENCE</a:t>
              </a:r>
              <a:r>
                <a:rPr lang="en-US" sz="2000" b="1">
                  <a:solidFill>
                    <a:srgbClr val="F15B28"/>
                  </a:solidFill>
                  <a:latin typeface="Avenir Next" panose="020B0503020202020204" pitchFamily="34" charset="0"/>
                </a:rPr>
                <a:t>®</a:t>
              </a:r>
              <a:r>
                <a:rPr lang="en-US" sz="2000" b="1">
                  <a:solidFill>
                    <a:srgbClr val="F15B28"/>
                  </a:solidFill>
                  <a:latin typeface="Tw Cen MT Condensed" panose="020B0606020104020203" pitchFamily="34" charset="77"/>
                </a:rPr>
                <a:t> AFFINITIES</a:t>
              </a:r>
            </a:p>
          </p:txBody>
        </p:sp>
        <p:sp>
          <p:nvSpPr>
            <p:cNvPr id="28" name="Rectangle 27">
              <a:extLst>
                <a:ext uri="{FF2B5EF4-FFF2-40B4-BE49-F238E27FC236}">
                  <a16:creationId xmlns:a16="http://schemas.microsoft.com/office/drawing/2014/main" id="{C15EEF29-AD95-0FDD-18D8-2522630B902D}"/>
                </a:ext>
              </a:extLst>
            </p:cNvPr>
            <p:cNvSpPr/>
            <p:nvPr/>
          </p:nvSpPr>
          <p:spPr>
            <a:xfrm>
              <a:off x="4303682" y="5274684"/>
              <a:ext cx="3018458" cy="923330"/>
            </a:xfrm>
            <a:prstGeom prst="rect">
              <a:avLst/>
            </a:prstGeom>
          </p:spPr>
          <p:txBody>
            <a:bodyPr wrap="square">
              <a:spAutoFit/>
            </a:bodyPr>
            <a:lstStyle/>
            <a:p>
              <a:pPr>
                <a:spcBef>
                  <a:spcPct val="0"/>
                </a:spcBef>
              </a:pPr>
              <a:r>
                <a:rPr lang="en-US" sz="1400">
                  <a:solidFill>
                    <a:schemeClr val="tx1">
                      <a:lumMod val="75000"/>
                      <a:lumOff val="25000"/>
                    </a:schemeClr>
                  </a:solidFill>
                </a:rPr>
                <a:t>TV Viewing: Top Genres, Top Shows</a:t>
              </a:r>
            </a:p>
            <a:p>
              <a:pPr>
                <a:spcBef>
                  <a:spcPct val="0"/>
                </a:spcBef>
              </a:pPr>
              <a:r>
                <a:rPr lang="en-US" sz="1400">
                  <a:solidFill>
                    <a:schemeClr val="tx1">
                      <a:lumMod val="75000"/>
                      <a:lumOff val="25000"/>
                    </a:schemeClr>
                  </a:solidFill>
                </a:rPr>
                <a:t>App Affinities: Top Categories, Top Apps Points of Interest</a:t>
              </a:r>
            </a:p>
            <a:p>
              <a:pPr>
                <a:spcBef>
                  <a:spcPct val="0"/>
                </a:spcBef>
              </a:pPr>
              <a:endParaRPr lang="en-US" sz="1200">
                <a:solidFill>
                  <a:schemeClr val="tx1">
                    <a:lumMod val="75000"/>
                    <a:lumOff val="25000"/>
                  </a:schemeClr>
                </a:solidFill>
                <a:latin typeface="Avenir Next" panose="020B0503020202020204" pitchFamily="34" charset="0"/>
              </a:endParaRPr>
            </a:p>
          </p:txBody>
        </p:sp>
        <p:pic>
          <p:nvPicPr>
            <p:cNvPr id="29" name="Graphic 28">
              <a:extLst>
                <a:ext uri="{FF2B5EF4-FFF2-40B4-BE49-F238E27FC236}">
                  <a16:creationId xmlns:a16="http://schemas.microsoft.com/office/drawing/2014/main" id="{A0A9A00C-80F7-8BB8-2188-2292EA3591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56641" y="3441168"/>
              <a:ext cx="677103" cy="541682"/>
            </a:xfrm>
            <a:prstGeom prst="rect">
              <a:avLst/>
            </a:prstGeom>
          </p:spPr>
        </p:pic>
        <p:pic>
          <p:nvPicPr>
            <p:cNvPr id="30" name="Graphic 29">
              <a:extLst>
                <a:ext uri="{FF2B5EF4-FFF2-40B4-BE49-F238E27FC236}">
                  <a16:creationId xmlns:a16="http://schemas.microsoft.com/office/drawing/2014/main" id="{E627FEE6-DE50-CB0E-27EA-BF6FE8173B3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83394" y="3986295"/>
              <a:ext cx="566075" cy="824286"/>
            </a:xfrm>
            <a:prstGeom prst="rect">
              <a:avLst/>
            </a:prstGeom>
          </p:spPr>
        </p:pic>
      </p:grpSp>
      <p:grpSp>
        <p:nvGrpSpPr>
          <p:cNvPr id="39" name="Group 38">
            <a:extLst>
              <a:ext uri="{FF2B5EF4-FFF2-40B4-BE49-F238E27FC236}">
                <a16:creationId xmlns:a16="http://schemas.microsoft.com/office/drawing/2014/main" id="{14664141-6C79-55C4-B16A-E9D4512E7B49}"/>
              </a:ext>
            </a:extLst>
          </p:cNvPr>
          <p:cNvGrpSpPr/>
          <p:nvPr/>
        </p:nvGrpSpPr>
        <p:grpSpPr>
          <a:xfrm>
            <a:off x="7854853" y="2376191"/>
            <a:ext cx="3903485" cy="3147882"/>
            <a:chOff x="7854853" y="2376191"/>
            <a:chExt cx="3903485" cy="3147882"/>
          </a:xfrm>
        </p:grpSpPr>
        <p:sp>
          <p:nvSpPr>
            <p:cNvPr id="32" name="Rectangle 31">
              <a:extLst>
                <a:ext uri="{FF2B5EF4-FFF2-40B4-BE49-F238E27FC236}">
                  <a16:creationId xmlns:a16="http://schemas.microsoft.com/office/drawing/2014/main" id="{7FDE4046-4B49-3858-F238-54468DD99BF7}"/>
                </a:ext>
              </a:extLst>
            </p:cNvPr>
            <p:cNvSpPr/>
            <p:nvPr/>
          </p:nvSpPr>
          <p:spPr>
            <a:xfrm>
              <a:off x="8321661" y="2376191"/>
              <a:ext cx="3050899" cy="701987"/>
            </a:xfrm>
            <a:prstGeom prst="rect">
              <a:avLst/>
            </a:prstGeom>
          </p:spPr>
          <p:txBody>
            <a:bodyPr wrap="none">
              <a:spAutoFit/>
            </a:bodyPr>
            <a:lstStyle/>
            <a:p>
              <a:pPr algn="ctr">
                <a:lnSpc>
                  <a:spcPct val="90000"/>
                </a:lnSpc>
              </a:pPr>
              <a:r>
                <a:rPr lang="en-US" sz="2200" b="1">
                  <a:latin typeface="Tw Cen MT Condensed" panose="020B0606020104020203" pitchFamily="34" charset="77"/>
                </a:rPr>
                <a:t>VERIFY MEDIA CAMPAIGN’S </a:t>
              </a:r>
            </a:p>
            <a:p>
              <a:pPr algn="ctr">
                <a:lnSpc>
                  <a:spcPct val="90000"/>
                </a:lnSpc>
              </a:pPr>
              <a:r>
                <a:rPr lang="en-US" sz="2200" b="1">
                  <a:latin typeface="Tw Cen MT Condensed" panose="020B0606020104020203" pitchFamily="34" charset="77"/>
                </a:rPr>
                <a:t>IMPACT AND EFFECTIVENESS </a:t>
              </a:r>
            </a:p>
          </p:txBody>
        </p:sp>
        <p:sp>
          <p:nvSpPr>
            <p:cNvPr id="33" name="TextBox 32">
              <a:extLst>
                <a:ext uri="{FF2B5EF4-FFF2-40B4-BE49-F238E27FC236}">
                  <a16:creationId xmlns:a16="http://schemas.microsoft.com/office/drawing/2014/main" id="{AEBF99B8-5697-3158-E269-17FC3260BB22}"/>
                </a:ext>
              </a:extLst>
            </p:cNvPr>
            <p:cNvSpPr txBox="1"/>
            <p:nvPr/>
          </p:nvSpPr>
          <p:spPr>
            <a:xfrm>
              <a:off x="8664039" y="3539555"/>
              <a:ext cx="1459502" cy="400110"/>
            </a:xfrm>
            <a:prstGeom prst="rect">
              <a:avLst/>
            </a:prstGeom>
            <a:noFill/>
          </p:spPr>
          <p:txBody>
            <a:bodyPr wrap="none" rtlCol="0">
              <a:spAutoFit/>
            </a:bodyPr>
            <a:lstStyle>
              <a:defPPr>
                <a:defRPr lang="en-US"/>
              </a:defPPr>
              <a:lvl1pPr>
                <a:defRPr sz="1400" b="1" spc="200">
                  <a:solidFill>
                    <a:srgbClr val="F15B28"/>
                  </a:solidFill>
                  <a:latin typeface="Tw Cen MT Condensed" panose="020B0606020104020203" pitchFamily="34" charset="77"/>
                </a:defRPr>
              </a:lvl1pPr>
            </a:lstStyle>
            <a:p>
              <a:r>
                <a:rPr lang="en-US" sz="2000" spc="0"/>
                <a:t>BRAND STUDY</a:t>
              </a:r>
            </a:p>
          </p:txBody>
        </p:sp>
        <p:sp>
          <p:nvSpPr>
            <p:cNvPr id="34" name="TextBox 33">
              <a:extLst>
                <a:ext uri="{FF2B5EF4-FFF2-40B4-BE49-F238E27FC236}">
                  <a16:creationId xmlns:a16="http://schemas.microsoft.com/office/drawing/2014/main" id="{CE67B308-5DEE-9F19-C00F-F8B01E4A60AA}"/>
                </a:ext>
              </a:extLst>
            </p:cNvPr>
            <p:cNvSpPr txBox="1"/>
            <p:nvPr/>
          </p:nvSpPr>
          <p:spPr>
            <a:xfrm>
              <a:off x="8664039" y="4521932"/>
              <a:ext cx="1437573" cy="400110"/>
            </a:xfrm>
            <a:prstGeom prst="rect">
              <a:avLst/>
            </a:prstGeom>
            <a:noFill/>
          </p:spPr>
          <p:txBody>
            <a:bodyPr wrap="none" rtlCol="0">
              <a:spAutoFit/>
            </a:bodyPr>
            <a:lstStyle>
              <a:defPPr>
                <a:defRPr lang="en-US"/>
              </a:defPPr>
              <a:lvl1pPr>
                <a:defRPr sz="1400" b="1" spc="200">
                  <a:solidFill>
                    <a:srgbClr val="F15B28"/>
                  </a:solidFill>
                  <a:latin typeface="Tw Cen MT Condensed" panose="020B0606020104020203" pitchFamily="34" charset="77"/>
                </a:defRPr>
              </a:lvl1pPr>
            </a:lstStyle>
            <a:p>
              <a:r>
                <a:rPr lang="en-US" sz="2000" spc="0"/>
                <a:t>FOOT TRAFFIC</a:t>
              </a:r>
            </a:p>
          </p:txBody>
        </p:sp>
        <p:sp>
          <p:nvSpPr>
            <p:cNvPr id="35" name="Rectangle 34">
              <a:extLst>
                <a:ext uri="{FF2B5EF4-FFF2-40B4-BE49-F238E27FC236}">
                  <a16:creationId xmlns:a16="http://schemas.microsoft.com/office/drawing/2014/main" id="{21E835B0-AA1D-A64A-2860-0863AEC05576}"/>
                </a:ext>
              </a:extLst>
            </p:cNvPr>
            <p:cNvSpPr/>
            <p:nvPr/>
          </p:nvSpPr>
          <p:spPr>
            <a:xfrm>
              <a:off x="8671345" y="3867842"/>
              <a:ext cx="2872575" cy="738664"/>
            </a:xfrm>
            <a:prstGeom prst="rect">
              <a:avLst/>
            </a:prstGeom>
          </p:spPr>
          <p:txBody>
            <a:bodyPr wrap="square">
              <a:spAutoFit/>
            </a:bodyPr>
            <a:lstStyle/>
            <a:p>
              <a:pPr>
                <a:spcBef>
                  <a:spcPct val="0"/>
                </a:spcBef>
              </a:pPr>
              <a:r>
                <a:rPr lang="en-US" sz="1400">
                  <a:solidFill>
                    <a:schemeClr val="tx1">
                      <a:lumMod val="75000"/>
                      <a:lumOff val="25000"/>
                    </a:schemeClr>
                  </a:solidFill>
                </a:rPr>
                <a:t>Measure media’s lift &amp; influence </a:t>
              </a:r>
            </a:p>
            <a:p>
              <a:pPr>
                <a:spcBef>
                  <a:spcPct val="0"/>
                </a:spcBef>
              </a:pPr>
              <a:r>
                <a:rPr lang="en-US" sz="1400">
                  <a:solidFill>
                    <a:schemeClr val="tx1">
                      <a:lumMod val="75000"/>
                      <a:lumOff val="25000"/>
                    </a:schemeClr>
                  </a:solidFill>
                </a:rPr>
                <a:t>on brand awareness + consideration.</a:t>
              </a:r>
            </a:p>
            <a:p>
              <a:pPr>
                <a:spcBef>
                  <a:spcPct val="0"/>
                </a:spcBef>
              </a:pPr>
              <a:endParaRPr lang="en-US" sz="1400">
                <a:solidFill>
                  <a:schemeClr val="tx1">
                    <a:lumMod val="75000"/>
                    <a:lumOff val="25000"/>
                  </a:schemeClr>
                </a:solidFill>
                <a:latin typeface="Avenir Next" panose="020B0503020202020204" pitchFamily="34" charset="0"/>
              </a:endParaRPr>
            </a:p>
          </p:txBody>
        </p:sp>
        <p:sp>
          <p:nvSpPr>
            <p:cNvPr id="36" name="Rectangle 35">
              <a:extLst>
                <a:ext uri="{FF2B5EF4-FFF2-40B4-BE49-F238E27FC236}">
                  <a16:creationId xmlns:a16="http://schemas.microsoft.com/office/drawing/2014/main" id="{16357940-7907-ABED-D9A8-4AC38BEAFB85}"/>
                </a:ext>
              </a:extLst>
            </p:cNvPr>
            <p:cNvSpPr/>
            <p:nvPr/>
          </p:nvSpPr>
          <p:spPr>
            <a:xfrm>
              <a:off x="8664039" y="4785409"/>
              <a:ext cx="3094299" cy="738664"/>
            </a:xfrm>
            <a:prstGeom prst="rect">
              <a:avLst/>
            </a:prstGeom>
          </p:spPr>
          <p:txBody>
            <a:bodyPr wrap="square">
              <a:spAutoFit/>
            </a:bodyPr>
            <a:lstStyle/>
            <a:p>
              <a:pPr>
                <a:spcBef>
                  <a:spcPct val="0"/>
                </a:spcBef>
              </a:pPr>
              <a:r>
                <a:rPr lang="en-US" sz="1400">
                  <a:solidFill>
                    <a:schemeClr val="tx1">
                      <a:lumMod val="75000"/>
                      <a:lumOff val="25000"/>
                    </a:schemeClr>
                  </a:solidFill>
                </a:rPr>
                <a:t>Track store visits &amp; compare store visitations to leading competitor brands.</a:t>
              </a:r>
            </a:p>
          </p:txBody>
        </p:sp>
        <p:pic>
          <p:nvPicPr>
            <p:cNvPr id="37" name="Graphic 36">
              <a:extLst>
                <a:ext uri="{FF2B5EF4-FFF2-40B4-BE49-F238E27FC236}">
                  <a16:creationId xmlns:a16="http://schemas.microsoft.com/office/drawing/2014/main" id="{EBE9684D-A1C9-0DE3-A4C6-C2D667A92B7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54853" y="4628630"/>
              <a:ext cx="790975" cy="801905"/>
            </a:xfrm>
            <a:prstGeom prst="rect">
              <a:avLst/>
            </a:prstGeom>
          </p:spPr>
        </p:pic>
        <p:pic>
          <p:nvPicPr>
            <p:cNvPr id="38" name="Picture 2">
              <a:extLst>
                <a:ext uri="{FF2B5EF4-FFF2-40B4-BE49-F238E27FC236}">
                  <a16:creationId xmlns:a16="http://schemas.microsoft.com/office/drawing/2014/main" id="{F4685B6B-EDE6-30E2-5DBF-AAA5E61A4CED}"/>
                </a:ext>
              </a:extLst>
            </p:cNvPr>
            <p:cNvPicPr>
              <a:picLocks noChangeAspect="1" noChangeArrowheads="1"/>
            </p:cNvPicPr>
            <p:nvPr/>
          </p:nvPicPr>
          <p:blipFill>
            <a:blip r:embed="rId13">
              <a:extLst>
                <a:ext uri="{96DAC541-7B7A-43D3-8B79-37D633B846F1}">
                  <asvg:svgBlip xmlns:asvg="http://schemas.microsoft.com/office/drawing/2016/SVG/main" r:embed="rId14"/>
                </a:ext>
              </a:extLst>
            </a:blip>
            <a:srcRect/>
            <a:stretch/>
          </p:blipFill>
          <p:spPr bwMode="auto">
            <a:xfrm>
              <a:off x="8009771" y="3746040"/>
              <a:ext cx="498126" cy="37953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67402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C6D1F5-9202-E137-1492-1A6BDACD070E}"/>
              </a:ext>
            </a:extLst>
          </p:cNvPr>
          <p:cNvPicPr>
            <a:picLocks noChangeAspect="1"/>
          </p:cNvPicPr>
          <p:nvPr/>
        </p:nvPicPr>
        <p:blipFill>
          <a:blip r:embed="rId3"/>
          <a:srcRect t="7748" b="7748"/>
          <a:stretch/>
        </p:blipFill>
        <p:spPr>
          <a:xfrm>
            <a:off x="6350" y="0"/>
            <a:ext cx="12185650" cy="6858000"/>
          </a:xfrm>
          <a:prstGeom prst="rect">
            <a:avLst/>
          </a:prstGeom>
        </p:spPr>
      </p:pic>
      <p:sp>
        <p:nvSpPr>
          <p:cNvPr id="8" name="Rectangle 7">
            <a:extLst>
              <a:ext uri="{FF2B5EF4-FFF2-40B4-BE49-F238E27FC236}">
                <a16:creationId xmlns:a16="http://schemas.microsoft.com/office/drawing/2014/main" id="{C47D7B7B-7AF0-26C3-C2D1-EE6248B30BD2}"/>
              </a:ext>
            </a:extLst>
          </p:cNvPr>
          <p:cNvSpPr/>
          <p:nvPr/>
        </p:nvSpPr>
        <p:spPr>
          <a:xfrm>
            <a:off x="12700" y="0"/>
            <a:ext cx="12179300" cy="6858000"/>
          </a:xfrm>
          <a:prstGeom prst="rect">
            <a:avLst/>
          </a:prstGeom>
          <a:solidFill>
            <a:schemeClr val="tx1">
              <a:alpha val="6989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5A54040-3106-F614-5573-59BE789207E2}"/>
              </a:ext>
            </a:extLst>
          </p:cNvPr>
          <p:cNvSpPr txBox="1"/>
          <p:nvPr/>
        </p:nvSpPr>
        <p:spPr>
          <a:xfrm>
            <a:off x="1109381" y="3062259"/>
            <a:ext cx="10336225" cy="1893660"/>
          </a:xfrm>
          <a:prstGeom prst="rect">
            <a:avLst/>
          </a:prstGeom>
          <a:noFill/>
        </p:spPr>
        <p:txBody>
          <a:bodyPr wrap="square" lIns="91440" tIns="45720" rIns="91440" bIns="45720" rtlCol="0" anchor="t" anchorCtr="0">
            <a:spAutoFit/>
          </a:bodyPr>
          <a:lstStyle/>
          <a:p>
            <a:pPr algn="r">
              <a:lnSpc>
                <a:spcPct val="80000"/>
              </a:lnSpc>
              <a:spcAft>
                <a:spcPts val="1200"/>
              </a:spcAft>
            </a:pPr>
            <a:r>
              <a:rPr lang="en-US" sz="7200" b="1" spc="-150" dirty="0">
                <a:solidFill>
                  <a:srgbClr val="EBEBEB"/>
                </a:solidFill>
                <a:latin typeface="Tw Cen MT Condensed"/>
              </a:rPr>
              <a:t>INTREGRATED APPROACH TO CULTURALLY DIVERSE AUDIENCES</a:t>
            </a:r>
          </a:p>
        </p:txBody>
      </p:sp>
      <p:cxnSp>
        <p:nvCxnSpPr>
          <p:cNvPr id="12" name="Straight Connector 11">
            <a:extLst>
              <a:ext uri="{FF2B5EF4-FFF2-40B4-BE49-F238E27FC236}">
                <a16:creationId xmlns:a16="http://schemas.microsoft.com/office/drawing/2014/main" id="{E0A4F42C-6648-AD47-C2FE-AC7E0A7448E1}"/>
              </a:ext>
            </a:extLst>
          </p:cNvPr>
          <p:cNvCxnSpPr/>
          <p:nvPr/>
        </p:nvCxnSpPr>
        <p:spPr>
          <a:xfrm>
            <a:off x="685800" y="6089073"/>
            <a:ext cx="436418" cy="0"/>
          </a:xfrm>
          <a:prstGeom prst="line">
            <a:avLst/>
          </a:prstGeom>
          <a:ln w="38100">
            <a:solidFill>
              <a:srgbClr val="FEC43E"/>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777BD8B-DA6C-1639-0F6F-16FCE690D791}"/>
              </a:ext>
            </a:extLst>
          </p:cNvPr>
          <p:cNvSpPr txBox="1"/>
          <p:nvPr/>
        </p:nvSpPr>
        <p:spPr>
          <a:xfrm>
            <a:off x="602673" y="6160735"/>
            <a:ext cx="689612" cy="338554"/>
          </a:xfrm>
          <a:prstGeom prst="rect">
            <a:avLst/>
          </a:prstGeom>
          <a:noFill/>
        </p:spPr>
        <p:txBody>
          <a:bodyPr wrap="none" rtlCol="0">
            <a:spAutoFit/>
          </a:bodyPr>
          <a:lstStyle/>
          <a:p>
            <a:r>
              <a:rPr lang="en-US" sz="1600" b="1" i="0">
                <a:solidFill>
                  <a:schemeClr val="bg1"/>
                </a:solidFill>
                <a:latin typeface="Tw Cen MT Condensed" panose="020B0606020104020203" pitchFamily="34" charset="77"/>
                <a:ea typeface="Bebas Neue Bold" charset="0"/>
                <a:cs typeface="Bebas Neue Bold" charset="0"/>
              </a:rPr>
              <a:t>SLIDE /</a:t>
            </a:r>
          </a:p>
        </p:txBody>
      </p:sp>
      <p:sp>
        <p:nvSpPr>
          <p:cNvPr id="14" name="Slide Number Placeholder 5">
            <a:extLst>
              <a:ext uri="{FF2B5EF4-FFF2-40B4-BE49-F238E27FC236}">
                <a16:creationId xmlns:a16="http://schemas.microsoft.com/office/drawing/2014/main" id="{A09574FE-51E7-1516-B6E1-11AEDD21ACBC}"/>
              </a:ext>
            </a:extLst>
          </p:cNvPr>
          <p:cNvSpPr txBox="1">
            <a:spLocks/>
          </p:cNvSpPr>
          <p:nvPr/>
        </p:nvSpPr>
        <p:spPr>
          <a:xfrm>
            <a:off x="1109381" y="6158290"/>
            <a:ext cx="647753"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400" b="0" i="0" smtClean="0">
                <a:solidFill>
                  <a:schemeClr val="bg1"/>
                </a:solidFill>
                <a:latin typeface="Tahoma" panose="020B0604030504040204" pitchFamily="34" charset="0"/>
                <a:ea typeface="Tahoma" panose="020B0604030504040204" pitchFamily="34" charset="0"/>
                <a:cs typeface="Tahoma" panose="020B0604030504040204" pitchFamily="34" charset="0"/>
              </a:rPr>
              <a:pPr algn="l"/>
              <a:t>11</a:t>
            </a:fld>
            <a:endParaRPr lang="en-US" sz="1400" b="0" i="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2" name="Straight Connector 1">
            <a:extLst>
              <a:ext uri="{FF2B5EF4-FFF2-40B4-BE49-F238E27FC236}">
                <a16:creationId xmlns:a16="http://schemas.microsoft.com/office/drawing/2014/main" id="{5962692D-245D-04D3-DB17-5E8232DDB11C}"/>
              </a:ext>
            </a:extLst>
          </p:cNvPr>
          <p:cNvCxnSpPr>
            <a:cxnSpLocks/>
          </p:cNvCxnSpPr>
          <p:nvPr/>
        </p:nvCxnSpPr>
        <p:spPr>
          <a:xfrm>
            <a:off x="5988676" y="0"/>
            <a:ext cx="0" cy="2919463"/>
          </a:xfrm>
          <a:prstGeom prst="line">
            <a:avLst/>
          </a:prstGeom>
          <a:ln w="15875"/>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67271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500" fill="hold"/>
                                        <p:tgtEl>
                                          <p:spTgt spid="10"/>
                                        </p:tgtEl>
                                        <p:attrNameLst>
                                          <p:attrName>ppt_x</p:attrName>
                                        </p:attrNameLst>
                                      </p:cBhvr>
                                      <p:tavLst>
                                        <p:tav tm="0">
                                          <p:val>
                                            <p:strVal val="1+#ppt_w/2"/>
                                          </p:val>
                                        </p:tav>
                                        <p:tav tm="100000">
                                          <p:val>
                                            <p:strVal val="#ppt_x"/>
                                          </p:val>
                                        </p:tav>
                                      </p:tavLst>
                                    </p:anim>
                                    <p:anim calcmode="lin" valueType="num">
                                      <p:cBhvr additive="base">
                                        <p:cTn id="8" dur="1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55F9936-C9E1-A502-2E59-41341CB3E758}"/>
              </a:ext>
            </a:extLst>
          </p:cNvPr>
          <p:cNvSpPr/>
          <p:nvPr/>
        </p:nvSpPr>
        <p:spPr>
          <a:xfrm>
            <a:off x="-12498" y="-7236"/>
            <a:ext cx="12369521" cy="6878099"/>
          </a:xfrm>
          <a:prstGeom prst="rect">
            <a:avLst/>
          </a:pr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E1CD64-9615-0C4A-83F0-A54BD114A892}"/>
              </a:ext>
            </a:extLst>
          </p:cNvPr>
          <p:cNvSpPr>
            <a:spLocks noGrp="1"/>
          </p:cNvSpPr>
          <p:nvPr>
            <p:ph type="title"/>
          </p:nvPr>
        </p:nvSpPr>
        <p:spPr>
          <a:xfrm>
            <a:off x="395491" y="726872"/>
            <a:ext cx="3638670" cy="771592"/>
          </a:xfrm>
        </p:spPr>
        <p:txBody>
          <a:bodyPr/>
          <a:lstStyle/>
          <a:p>
            <a:r>
              <a:rPr lang="en-US" sz="4000" dirty="0">
                <a:solidFill>
                  <a:schemeClr val="bg1"/>
                </a:solidFill>
              </a:rPr>
              <a:t>DIVERSE AUDIENCES ARE BIGGER</a:t>
            </a:r>
            <a:br>
              <a:rPr lang="en-US" sz="4000" dirty="0">
                <a:solidFill>
                  <a:schemeClr val="bg1"/>
                </a:solidFill>
              </a:rPr>
            </a:br>
            <a:r>
              <a:rPr lang="en-US" sz="4000" dirty="0">
                <a:solidFill>
                  <a:schemeClr val="bg1"/>
                </a:solidFill>
              </a:rPr>
              <a:t>STREAMERS</a:t>
            </a:r>
          </a:p>
        </p:txBody>
      </p:sp>
      <p:pic>
        <p:nvPicPr>
          <p:cNvPr id="29" name="Picture 28">
            <a:extLst>
              <a:ext uri="{FF2B5EF4-FFF2-40B4-BE49-F238E27FC236}">
                <a16:creationId xmlns:a16="http://schemas.microsoft.com/office/drawing/2014/main" id="{A1BB755B-B279-2AB5-6968-942A1B005B33}"/>
              </a:ext>
            </a:extLst>
          </p:cNvPr>
          <p:cNvPicPr>
            <a:picLocks noChangeAspect="1"/>
          </p:cNvPicPr>
          <p:nvPr/>
        </p:nvPicPr>
        <p:blipFill rotWithShape="1">
          <a:blip r:embed="rId3">
            <a:alphaModFix amt="59000"/>
          </a:blip>
          <a:srcRect l="351" r="33393"/>
          <a:stretch/>
        </p:blipFill>
        <p:spPr>
          <a:xfrm>
            <a:off x="4113354" y="8298"/>
            <a:ext cx="8089827" cy="6868049"/>
          </a:xfrm>
          <a:prstGeom prst="rect">
            <a:avLst/>
          </a:prstGeom>
        </p:spPr>
      </p:pic>
      <p:cxnSp>
        <p:nvCxnSpPr>
          <p:cNvPr id="18" name="Straight Connector 17">
            <a:extLst>
              <a:ext uri="{FF2B5EF4-FFF2-40B4-BE49-F238E27FC236}">
                <a16:creationId xmlns:a16="http://schemas.microsoft.com/office/drawing/2014/main" id="{8CC0CBBA-DB15-0279-64D8-998EDA580434}"/>
              </a:ext>
            </a:extLst>
          </p:cNvPr>
          <p:cNvCxnSpPr>
            <a:cxnSpLocks/>
          </p:cNvCxnSpPr>
          <p:nvPr/>
        </p:nvCxnSpPr>
        <p:spPr>
          <a:xfrm>
            <a:off x="197330" y="0"/>
            <a:ext cx="0" cy="2029776"/>
          </a:xfrm>
          <a:prstGeom prst="line">
            <a:avLst/>
          </a:prstGeom>
          <a:ln w="127000">
            <a:solidFill>
              <a:srgbClr val="FFC63E"/>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F3DFDCB-FD3E-EAA8-4240-FD20691AA467}"/>
              </a:ext>
            </a:extLst>
          </p:cNvPr>
          <p:cNvSpPr txBox="1"/>
          <p:nvPr/>
        </p:nvSpPr>
        <p:spPr>
          <a:xfrm>
            <a:off x="1424718" y="6373333"/>
            <a:ext cx="2435282" cy="261610"/>
          </a:xfrm>
          <a:prstGeom prst="rect">
            <a:avLst/>
          </a:prstGeom>
          <a:noFill/>
        </p:spPr>
        <p:txBody>
          <a:bodyPr wrap="none" lIns="91440" tIns="45720" rIns="91440" bIns="45720" rtlCol="0" anchor="t">
            <a:spAutoFit/>
          </a:bodyPr>
          <a:lstStyle/>
          <a:p>
            <a:r>
              <a:rPr lang="en-US" sz="1100" i="1" dirty="0">
                <a:solidFill>
                  <a:schemeClr val="bg1"/>
                </a:solidFill>
              </a:rPr>
              <a:t>US Multicultural Audience Trends, 2022</a:t>
            </a:r>
            <a:endParaRPr lang="en-US" sz="1100" i="1" dirty="0">
              <a:solidFill>
                <a:schemeClr val="bg1"/>
              </a:solidFill>
              <a:ea typeface="Calibri"/>
              <a:cs typeface="Calibri"/>
            </a:endParaRPr>
          </a:p>
        </p:txBody>
      </p:sp>
      <p:grpSp>
        <p:nvGrpSpPr>
          <p:cNvPr id="5" name="Group 4">
            <a:extLst>
              <a:ext uri="{FF2B5EF4-FFF2-40B4-BE49-F238E27FC236}">
                <a16:creationId xmlns:a16="http://schemas.microsoft.com/office/drawing/2014/main" id="{5410AE0D-95E1-8BED-3745-899281F66FEE}"/>
              </a:ext>
            </a:extLst>
          </p:cNvPr>
          <p:cNvGrpSpPr/>
          <p:nvPr/>
        </p:nvGrpSpPr>
        <p:grpSpPr>
          <a:xfrm>
            <a:off x="10940414" y="6132394"/>
            <a:ext cx="1154461" cy="410216"/>
            <a:chOff x="602673" y="6089073"/>
            <a:chExt cx="1154461" cy="410216"/>
          </a:xfrm>
        </p:grpSpPr>
        <p:cxnSp>
          <p:nvCxnSpPr>
            <p:cNvPr id="6" name="Straight Connector 5">
              <a:extLst>
                <a:ext uri="{FF2B5EF4-FFF2-40B4-BE49-F238E27FC236}">
                  <a16:creationId xmlns:a16="http://schemas.microsoft.com/office/drawing/2014/main" id="{F91C4FA8-AB2C-75F4-B89E-739853F72D96}"/>
                </a:ext>
              </a:extLst>
            </p:cNvPr>
            <p:cNvCxnSpPr/>
            <p:nvPr/>
          </p:nvCxnSpPr>
          <p:spPr>
            <a:xfrm>
              <a:off x="685800" y="6089073"/>
              <a:ext cx="436418" cy="0"/>
            </a:xfrm>
            <a:prstGeom prst="line">
              <a:avLst/>
            </a:prstGeom>
            <a:ln w="38100">
              <a:solidFill>
                <a:srgbClr val="FEC43E"/>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DACDF17-7A93-B641-CD48-7BD113F5B6CB}"/>
                </a:ext>
              </a:extLst>
            </p:cNvPr>
            <p:cNvSpPr txBox="1"/>
            <p:nvPr/>
          </p:nvSpPr>
          <p:spPr>
            <a:xfrm>
              <a:off x="602673" y="6160735"/>
              <a:ext cx="689612" cy="338554"/>
            </a:xfrm>
            <a:prstGeom prst="rect">
              <a:avLst/>
            </a:prstGeom>
            <a:noFill/>
          </p:spPr>
          <p:txBody>
            <a:bodyPr wrap="none" rtlCol="0">
              <a:spAutoFit/>
            </a:bodyPr>
            <a:lstStyle/>
            <a:p>
              <a:r>
                <a:rPr lang="en-US" sz="1600" b="1" i="0" dirty="0">
                  <a:solidFill>
                    <a:schemeClr val="bg1"/>
                  </a:solidFill>
                  <a:latin typeface="Tw Cen MT Condensed" panose="020B0606020104020203" pitchFamily="34" charset="77"/>
                  <a:ea typeface="Bebas Neue Bold" charset="0"/>
                  <a:cs typeface="Bebas Neue Bold" charset="0"/>
                </a:rPr>
                <a:t>SLIDE /</a:t>
              </a:r>
            </a:p>
          </p:txBody>
        </p:sp>
        <p:sp>
          <p:nvSpPr>
            <p:cNvPr id="8" name="Slide Number Placeholder 5">
              <a:extLst>
                <a:ext uri="{FF2B5EF4-FFF2-40B4-BE49-F238E27FC236}">
                  <a16:creationId xmlns:a16="http://schemas.microsoft.com/office/drawing/2014/main" id="{E3A250E9-2EF0-DD8D-4459-FD09C4EA9C42}"/>
                </a:ext>
              </a:extLst>
            </p:cNvPr>
            <p:cNvSpPr txBox="1">
              <a:spLocks/>
            </p:cNvSpPr>
            <p:nvPr/>
          </p:nvSpPr>
          <p:spPr>
            <a:xfrm>
              <a:off x="1109381" y="6158290"/>
              <a:ext cx="647753"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400" b="0" i="0" smtClean="0">
                  <a:solidFill>
                    <a:schemeClr val="bg1"/>
                  </a:solidFill>
                  <a:latin typeface="Tahoma" panose="020B0604030504040204" pitchFamily="34" charset="0"/>
                  <a:ea typeface="Tahoma" panose="020B0604030504040204" pitchFamily="34" charset="0"/>
                  <a:cs typeface="Tahoma" panose="020B0604030504040204" pitchFamily="34" charset="0"/>
                </a:rPr>
                <a:pPr algn="l"/>
                <a:t>12</a:t>
              </a:fld>
              <a:endParaRPr lang="en-US" sz="1400" b="0" i="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pic>
        <p:nvPicPr>
          <p:cNvPr id="3" name="Picture 2" descr="A black and white logo&#10;&#10;Description automatically generated">
            <a:extLst>
              <a:ext uri="{FF2B5EF4-FFF2-40B4-BE49-F238E27FC236}">
                <a16:creationId xmlns:a16="http://schemas.microsoft.com/office/drawing/2014/main" id="{01D049BF-5E04-F274-57D7-61F23F21D5C5}"/>
              </a:ext>
            </a:extLst>
          </p:cNvPr>
          <p:cNvPicPr>
            <a:picLocks noChangeAspect="1"/>
          </p:cNvPicPr>
          <p:nvPr/>
        </p:nvPicPr>
        <p:blipFill>
          <a:blip r:embed="rId4"/>
          <a:stretch>
            <a:fillRect/>
          </a:stretch>
        </p:blipFill>
        <p:spPr>
          <a:xfrm>
            <a:off x="10806520" y="285924"/>
            <a:ext cx="1281204" cy="591325"/>
          </a:xfrm>
          <a:prstGeom prst="rect">
            <a:avLst/>
          </a:prstGeom>
        </p:spPr>
      </p:pic>
      <p:grpSp>
        <p:nvGrpSpPr>
          <p:cNvPr id="17" name="Group 16">
            <a:extLst>
              <a:ext uri="{FF2B5EF4-FFF2-40B4-BE49-F238E27FC236}">
                <a16:creationId xmlns:a16="http://schemas.microsoft.com/office/drawing/2014/main" id="{370BF8DC-C99A-C0DA-F547-7E70AFCEEFC5}"/>
              </a:ext>
            </a:extLst>
          </p:cNvPr>
          <p:cNvGrpSpPr/>
          <p:nvPr/>
        </p:nvGrpSpPr>
        <p:grpSpPr>
          <a:xfrm>
            <a:off x="506405" y="2141050"/>
            <a:ext cx="2922165" cy="3918761"/>
            <a:chOff x="506405" y="2140884"/>
            <a:chExt cx="2922165" cy="3918761"/>
          </a:xfrm>
        </p:grpSpPr>
        <p:sp>
          <p:nvSpPr>
            <p:cNvPr id="28" name="Rectangle 27">
              <a:extLst>
                <a:ext uri="{FF2B5EF4-FFF2-40B4-BE49-F238E27FC236}">
                  <a16:creationId xmlns:a16="http://schemas.microsoft.com/office/drawing/2014/main" id="{88480931-41E2-ECD9-6E9B-7D2CFE7CBE3B}"/>
                </a:ext>
              </a:extLst>
            </p:cNvPr>
            <p:cNvSpPr/>
            <p:nvPr/>
          </p:nvSpPr>
          <p:spPr>
            <a:xfrm>
              <a:off x="506405" y="2140884"/>
              <a:ext cx="2922165" cy="1145420"/>
            </a:xfrm>
            <a:prstGeom prst="rect">
              <a:avLst/>
            </a:prstGeom>
            <a:no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D87A33B8-5C0F-9599-54A2-C29FF9C0DF66}"/>
                </a:ext>
              </a:extLst>
            </p:cNvPr>
            <p:cNvSpPr txBox="1"/>
            <p:nvPr/>
          </p:nvSpPr>
          <p:spPr>
            <a:xfrm>
              <a:off x="747563" y="2292506"/>
              <a:ext cx="2311119" cy="946028"/>
            </a:xfrm>
            <a:prstGeom prst="rect">
              <a:avLst/>
            </a:prstGeom>
            <a:noFill/>
          </p:spPr>
          <p:txBody>
            <a:bodyPr wrap="square" rtlCol="0">
              <a:spAutoFit/>
            </a:bodyPr>
            <a:lstStyle/>
            <a:p>
              <a:pPr>
                <a:lnSpc>
                  <a:spcPct val="80000"/>
                </a:lnSpc>
              </a:pPr>
              <a:r>
                <a:rPr lang="en-US" sz="2400" b="1" dirty="0">
                  <a:solidFill>
                    <a:srgbClr val="FFC63E"/>
                  </a:solidFill>
                  <a:latin typeface="Tw Cen MT Condensed" panose="020B0606020104020203" pitchFamily="34" charset="77"/>
                </a:rPr>
                <a:t>ASIAN AMERICANS</a:t>
              </a:r>
            </a:p>
            <a:p>
              <a:pPr>
                <a:lnSpc>
                  <a:spcPct val="80000"/>
                </a:lnSpc>
              </a:pPr>
              <a:r>
                <a:rPr lang="en-US" sz="4400" b="1" dirty="0">
                  <a:solidFill>
                    <a:srgbClr val="FFC63E"/>
                  </a:solidFill>
                  <a:latin typeface="Tw Cen MT Condensed" panose="020B0606020104020203" pitchFamily="34" charset="77"/>
                </a:rPr>
                <a:t>33%</a:t>
              </a:r>
              <a:endParaRPr lang="en-US" sz="1400" dirty="0">
                <a:solidFill>
                  <a:srgbClr val="FFC63E"/>
                </a:solidFill>
              </a:endParaRPr>
            </a:p>
          </p:txBody>
        </p:sp>
        <p:sp>
          <p:nvSpPr>
            <p:cNvPr id="31" name="Rectangle 30">
              <a:extLst>
                <a:ext uri="{FF2B5EF4-FFF2-40B4-BE49-F238E27FC236}">
                  <a16:creationId xmlns:a16="http://schemas.microsoft.com/office/drawing/2014/main" id="{4BBF51B7-0306-5940-EA77-BE9DCF8AD5DF}"/>
                </a:ext>
              </a:extLst>
            </p:cNvPr>
            <p:cNvSpPr/>
            <p:nvPr/>
          </p:nvSpPr>
          <p:spPr>
            <a:xfrm>
              <a:off x="506405" y="3527555"/>
              <a:ext cx="2922165" cy="1145420"/>
            </a:xfrm>
            <a:prstGeom prst="rect">
              <a:avLst/>
            </a:prstGeom>
            <a:no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5717FC3B-7C0A-569E-DDCF-9C041D8D17E6}"/>
                </a:ext>
              </a:extLst>
            </p:cNvPr>
            <p:cNvSpPr txBox="1"/>
            <p:nvPr/>
          </p:nvSpPr>
          <p:spPr>
            <a:xfrm>
              <a:off x="747563" y="3729417"/>
              <a:ext cx="2311119" cy="896784"/>
            </a:xfrm>
            <a:prstGeom prst="rect">
              <a:avLst/>
            </a:prstGeom>
            <a:noFill/>
          </p:spPr>
          <p:txBody>
            <a:bodyPr wrap="square" rtlCol="0">
              <a:spAutoFit/>
            </a:bodyPr>
            <a:lstStyle/>
            <a:p>
              <a:pPr>
                <a:lnSpc>
                  <a:spcPct val="80000"/>
                </a:lnSpc>
              </a:pPr>
              <a:r>
                <a:rPr lang="en-US" sz="2000" b="1" dirty="0">
                  <a:solidFill>
                    <a:srgbClr val="FFC63E"/>
                  </a:solidFill>
                  <a:latin typeface="Tw Cen MT Condensed" panose="020B0606020104020203" pitchFamily="34" charset="77"/>
                </a:rPr>
                <a:t>HISPANIC AMERICANS</a:t>
              </a:r>
            </a:p>
            <a:p>
              <a:pPr>
                <a:lnSpc>
                  <a:spcPct val="80000"/>
                </a:lnSpc>
              </a:pPr>
              <a:r>
                <a:rPr lang="en-US" sz="4400" b="1" dirty="0">
                  <a:solidFill>
                    <a:srgbClr val="FFC63E"/>
                  </a:solidFill>
                  <a:latin typeface="Tw Cen MT Condensed" panose="020B0606020104020203" pitchFamily="34" charset="77"/>
                </a:rPr>
                <a:t>17%</a:t>
              </a:r>
              <a:endParaRPr lang="en-US" sz="1400" dirty="0">
                <a:solidFill>
                  <a:srgbClr val="FFC63E"/>
                </a:solidFill>
              </a:endParaRPr>
            </a:p>
          </p:txBody>
        </p:sp>
        <p:sp>
          <p:nvSpPr>
            <p:cNvPr id="34" name="Rectangle 33">
              <a:extLst>
                <a:ext uri="{FF2B5EF4-FFF2-40B4-BE49-F238E27FC236}">
                  <a16:creationId xmlns:a16="http://schemas.microsoft.com/office/drawing/2014/main" id="{60276A4D-5544-BE38-F8EF-7F52FC713E05}"/>
                </a:ext>
              </a:extLst>
            </p:cNvPr>
            <p:cNvSpPr/>
            <p:nvPr/>
          </p:nvSpPr>
          <p:spPr>
            <a:xfrm>
              <a:off x="506405" y="4914225"/>
              <a:ext cx="2922165" cy="1145420"/>
            </a:xfrm>
            <a:prstGeom prst="rect">
              <a:avLst/>
            </a:prstGeom>
            <a:no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0110D566-9FEB-90A6-4908-DCF2A7C2334A}"/>
                </a:ext>
              </a:extLst>
            </p:cNvPr>
            <p:cNvSpPr txBox="1"/>
            <p:nvPr/>
          </p:nvSpPr>
          <p:spPr>
            <a:xfrm>
              <a:off x="747563" y="5065847"/>
              <a:ext cx="2311119" cy="947567"/>
            </a:xfrm>
            <a:prstGeom prst="rect">
              <a:avLst/>
            </a:prstGeom>
            <a:noFill/>
          </p:spPr>
          <p:txBody>
            <a:bodyPr wrap="square" rtlCol="0">
              <a:spAutoFit/>
            </a:bodyPr>
            <a:lstStyle/>
            <a:p>
              <a:pPr>
                <a:lnSpc>
                  <a:spcPct val="80000"/>
                </a:lnSpc>
              </a:pPr>
              <a:r>
                <a:rPr lang="en-US" sz="2000" b="1" dirty="0">
                  <a:solidFill>
                    <a:srgbClr val="FFC63E"/>
                  </a:solidFill>
                  <a:latin typeface="Tw Cen MT Condensed" panose="020B0606020104020203" pitchFamily="34" charset="77"/>
                </a:rPr>
                <a:t>AFRICAN AMERICANS</a:t>
              </a:r>
            </a:p>
            <a:p>
              <a:pPr>
                <a:lnSpc>
                  <a:spcPct val="80000"/>
                </a:lnSpc>
              </a:pPr>
              <a:r>
                <a:rPr lang="en-US" sz="4800" b="1" dirty="0">
                  <a:solidFill>
                    <a:srgbClr val="FFC63E"/>
                  </a:solidFill>
                  <a:latin typeface="Tw Cen MT Condensed" panose="020B0606020104020203" pitchFamily="34" charset="77"/>
                </a:rPr>
                <a:t>17%</a:t>
              </a:r>
              <a:endParaRPr lang="en-US" sz="1600" dirty="0">
                <a:solidFill>
                  <a:srgbClr val="FFC63E"/>
                </a:solidFill>
              </a:endParaRPr>
            </a:p>
          </p:txBody>
        </p:sp>
        <p:sp>
          <p:nvSpPr>
            <p:cNvPr id="11" name="TextBox 10">
              <a:extLst>
                <a:ext uri="{FF2B5EF4-FFF2-40B4-BE49-F238E27FC236}">
                  <a16:creationId xmlns:a16="http://schemas.microsoft.com/office/drawing/2014/main" id="{9D289122-3D3B-DF0D-3C8F-1532AE4147AC}"/>
                </a:ext>
              </a:extLst>
            </p:cNvPr>
            <p:cNvSpPr txBox="1"/>
            <p:nvPr/>
          </p:nvSpPr>
          <p:spPr>
            <a:xfrm>
              <a:off x="1712206" y="2598535"/>
              <a:ext cx="1581387" cy="539250"/>
            </a:xfrm>
            <a:prstGeom prst="rect">
              <a:avLst/>
            </a:prstGeom>
            <a:noFill/>
          </p:spPr>
          <p:txBody>
            <a:bodyPr wrap="square" rtlCol="0">
              <a:spAutoFit/>
            </a:bodyPr>
            <a:lstStyle/>
            <a:p>
              <a:pPr>
                <a:lnSpc>
                  <a:spcPct val="80000"/>
                </a:lnSpc>
              </a:pPr>
              <a:r>
                <a:rPr lang="en-US" sz="1200" dirty="0">
                  <a:solidFill>
                    <a:schemeClr val="bg1"/>
                  </a:solidFill>
                </a:rPr>
                <a:t>Are more likely to stream than total market viewers</a:t>
              </a:r>
            </a:p>
          </p:txBody>
        </p:sp>
        <p:sp>
          <p:nvSpPr>
            <p:cNvPr id="12" name="TextBox 11">
              <a:extLst>
                <a:ext uri="{FF2B5EF4-FFF2-40B4-BE49-F238E27FC236}">
                  <a16:creationId xmlns:a16="http://schemas.microsoft.com/office/drawing/2014/main" id="{4345791A-0FCD-1742-37D3-E788A500B9C1}"/>
                </a:ext>
              </a:extLst>
            </p:cNvPr>
            <p:cNvSpPr txBox="1"/>
            <p:nvPr/>
          </p:nvSpPr>
          <p:spPr>
            <a:xfrm>
              <a:off x="1712206" y="3995254"/>
              <a:ext cx="1581387" cy="539250"/>
            </a:xfrm>
            <a:prstGeom prst="rect">
              <a:avLst/>
            </a:prstGeom>
            <a:noFill/>
          </p:spPr>
          <p:txBody>
            <a:bodyPr wrap="square" rtlCol="0">
              <a:spAutoFit/>
            </a:bodyPr>
            <a:lstStyle/>
            <a:p>
              <a:pPr>
                <a:lnSpc>
                  <a:spcPct val="80000"/>
                </a:lnSpc>
              </a:pPr>
              <a:r>
                <a:rPr lang="en-US" sz="1200" dirty="0">
                  <a:solidFill>
                    <a:schemeClr val="bg1"/>
                  </a:solidFill>
                </a:rPr>
                <a:t>Are more likely to stream than total market viewers</a:t>
              </a:r>
            </a:p>
          </p:txBody>
        </p:sp>
        <p:sp>
          <p:nvSpPr>
            <p:cNvPr id="14" name="TextBox 13">
              <a:extLst>
                <a:ext uri="{FF2B5EF4-FFF2-40B4-BE49-F238E27FC236}">
                  <a16:creationId xmlns:a16="http://schemas.microsoft.com/office/drawing/2014/main" id="{C8EC8382-7D77-825E-A161-3E1023F111C6}"/>
                </a:ext>
              </a:extLst>
            </p:cNvPr>
            <p:cNvSpPr txBox="1"/>
            <p:nvPr/>
          </p:nvSpPr>
          <p:spPr>
            <a:xfrm>
              <a:off x="1792590" y="5361828"/>
              <a:ext cx="1581387" cy="539250"/>
            </a:xfrm>
            <a:prstGeom prst="rect">
              <a:avLst/>
            </a:prstGeom>
            <a:noFill/>
          </p:spPr>
          <p:txBody>
            <a:bodyPr wrap="square" rtlCol="0">
              <a:spAutoFit/>
            </a:bodyPr>
            <a:lstStyle/>
            <a:p>
              <a:pPr>
                <a:lnSpc>
                  <a:spcPct val="80000"/>
                </a:lnSpc>
              </a:pPr>
              <a:r>
                <a:rPr lang="en-US" sz="1200" dirty="0">
                  <a:solidFill>
                    <a:schemeClr val="bg1"/>
                  </a:solidFill>
                </a:rPr>
                <a:t>Are more likely to stream than total market viewers</a:t>
              </a:r>
            </a:p>
          </p:txBody>
        </p:sp>
      </p:grpSp>
      <p:sp>
        <p:nvSpPr>
          <p:cNvPr id="15" name="TextBox 14">
            <a:extLst>
              <a:ext uri="{FF2B5EF4-FFF2-40B4-BE49-F238E27FC236}">
                <a16:creationId xmlns:a16="http://schemas.microsoft.com/office/drawing/2014/main" id="{AC88EBC2-3CE7-FA37-66FF-6E194A1A74CF}"/>
              </a:ext>
            </a:extLst>
          </p:cNvPr>
          <p:cNvSpPr txBox="1"/>
          <p:nvPr/>
        </p:nvSpPr>
        <p:spPr>
          <a:xfrm>
            <a:off x="4608820" y="1536174"/>
            <a:ext cx="7299824" cy="3785652"/>
          </a:xfrm>
          <a:prstGeom prst="rect">
            <a:avLst/>
          </a:prstGeom>
          <a:noFill/>
        </p:spPr>
        <p:txBody>
          <a:bodyPr wrap="square">
            <a:spAutoFit/>
          </a:bodyPr>
          <a:lstStyle/>
          <a:p>
            <a:r>
              <a:rPr lang="en-US" sz="6000" b="1" kern="1200" dirty="0">
                <a:solidFill>
                  <a:schemeClr val="bg1"/>
                </a:solidFill>
                <a:latin typeface="Tw Cen MT Condensed" panose="020B0606020104020203" pitchFamily="34" charset="77"/>
                <a:ea typeface="+mn-lt"/>
                <a:cs typeface="+mn-lt"/>
              </a:rPr>
              <a:t>MULTICULTURAL CONSUMERS ARE STREAMING CONTENT </a:t>
            </a:r>
            <a:r>
              <a:rPr lang="en-US" sz="6000" b="1" u="sng" kern="1200" dirty="0">
                <a:solidFill>
                  <a:schemeClr val="bg1"/>
                </a:solidFill>
                <a:latin typeface="Tw Cen MT Condensed" panose="020B0606020104020203" pitchFamily="34" charset="77"/>
                <a:ea typeface="+mn-lt"/>
                <a:cs typeface="+mn-lt"/>
              </a:rPr>
              <a:t>MORE</a:t>
            </a:r>
            <a:r>
              <a:rPr lang="en-US" sz="6000" b="1" kern="1200" dirty="0">
                <a:solidFill>
                  <a:schemeClr val="bg1"/>
                </a:solidFill>
                <a:latin typeface="Tw Cen MT Condensed" panose="020B0606020104020203" pitchFamily="34" charset="77"/>
                <a:ea typeface="+mn-lt"/>
                <a:cs typeface="+mn-lt"/>
              </a:rPr>
              <a:t> THAN EVER</a:t>
            </a:r>
            <a:endParaRPr lang="en-US" sz="6000" b="1" dirty="0">
              <a:solidFill>
                <a:schemeClr val="bg1"/>
              </a:solidFill>
            </a:endParaRPr>
          </a:p>
        </p:txBody>
      </p:sp>
      <p:pic>
        <p:nvPicPr>
          <p:cNvPr id="16" name="Picture 15" descr="A white text on a black background&#10;&#10;Description automatically generated">
            <a:extLst>
              <a:ext uri="{FF2B5EF4-FFF2-40B4-BE49-F238E27FC236}">
                <a16:creationId xmlns:a16="http://schemas.microsoft.com/office/drawing/2014/main" id="{D188533F-A05B-C2B3-9A28-870051DF64DB}"/>
              </a:ext>
            </a:extLst>
          </p:cNvPr>
          <p:cNvPicPr>
            <a:picLocks noChangeAspect="1"/>
          </p:cNvPicPr>
          <p:nvPr/>
        </p:nvPicPr>
        <p:blipFill>
          <a:blip r:embed="rId5"/>
          <a:stretch>
            <a:fillRect/>
          </a:stretch>
        </p:blipFill>
        <p:spPr>
          <a:xfrm>
            <a:off x="491203" y="6216060"/>
            <a:ext cx="937332" cy="363657"/>
          </a:xfrm>
          <a:prstGeom prst="rect">
            <a:avLst/>
          </a:prstGeom>
        </p:spPr>
      </p:pic>
    </p:spTree>
    <p:extLst>
      <p:ext uri="{BB962C8B-B14F-4D97-AF65-F5344CB8AC3E}">
        <p14:creationId xmlns:p14="http://schemas.microsoft.com/office/powerpoint/2010/main" val="350278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55F9936-C9E1-A502-2E59-41341CB3E758}"/>
              </a:ext>
            </a:extLst>
          </p:cNvPr>
          <p:cNvSpPr/>
          <p:nvPr/>
        </p:nvSpPr>
        <p:spPr>
          <a:xfrm>
            <a:off x="0" y="0"/>
            <a:ext cx="12192000" cy="68780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8CF8770A-CCB1-4B24-7963-3101534BFBAB}"/>
              </a:ext>
            </a:extLst>
          </p:cNvPr>
          <p:cNvCxnSpPr>
            <a:cxnSpLocks/>
          </p:cNvCxnSpPr>
          <p:nvPr/>
        </p:nvCxnSpPr>
        <p:spPr>
          <a:xfrm>
            <a:off x="518478" y="0"/>
            <a:ext cx="0" cy="2029776"/>
          </a:xfrm>
          <a:prstGeom prst="line">
            <a:avLst/>
          </a:prstGeom>
          <a:ln w="127000">
            <a:solidFill>
              <a:srgbClr val="FFC63E"/>
            </a:solidFill>
          </a:ln>
        </p:spPr>
        <p:style>
          <a:lnRef idx="1">
            <a:schemeClr val="accent1"/>
          </a:lnRef>
          <a:fillRef idx="0">
            <a:schemeClr val="accent1"/>
          </a:fillRef>
          <a:effectRef idx="0">
            <a:schemeClr val="accent1"/>
          </a:effectRef>
          <a:fontRef idx="minor">
            <a:schemeClr val="tx1"/>
          </a:fontRef>
        </p:style>
      </p:cxnSp>
      <p:sp>
        <p:nvSpPr>
          <p:cNvPr id="25" name="Title 1">
            <a:extLst>
              <a:ext uri="{FF2B5EF4-FFF2-40B4-BE49-F238E27FC236}">
                <a16:creationId xmlns:a16="http://schemas.microsoft.com/office/drawing/2014/main" id="{CAF745A4-8826-899B-D396-0AB3D94FAE03}"/>
              </a:ext>
            </a:extLst>
          </p:cNvPr>
          <p:cNvSpPr txBox="1">
            <a:spLocks/>
          </p:cNvSpPr>
          <p:nvPr/>
        </p:nvSpPr>
        <p:spPr>
          <a:xfrm>
            <a:off x="659693" y="388419"/>
            <a:ext cx="9213975" cy="771592"/>
          </a:xfrm>
          <a:prstGeom prst="rect">
            <a:avLst/>
          </a:prstGeom>
        </p:spPr>
        <p:txBody>
          <a:bodyPr vert="horz" lIns="91440" tIns="45720" rIns="91440" bIns="45720" rtlCol="0" anchor="ctr" anchorCtr="0">
            <a:noAutofit/>
          </a:bodyPr>
          <a:lstStyle>
            <a:lvl1pPr algn="l" defTabSz="914400" rtl="0" eaLnBrk="1" latinLnBrk="0" hangingPunct="1">
              <a:lnSpc>
                <a:spcPct val="75000"/>
              </a:lnSpc>
              <a:spcBef>
                <a:spcPct val="0"/>
              </a:spcBef>
              <a:buNone/>
              <a:defRPr sz="3600" b="1" i="0" kern="1200">
                <a:solidFill>
                  <a:schemeClr val="bg1"/>
                </a:solidFill>
                <a:latin typeface="Tw Cen MT Condensed" panose="020B0606020104020203" pitchFamily="34" charset="77"/>
                <a:ea typeface="Tw Cen MT Condensed" panose="020B0606020104020203" pitchFamily="34" charset="77"/>
                <a:cs typeface="Tw Cen MT Condensed" panose="020B0606020104020203" pitchFamily="34" charset="77"/>
              </a:defRPr>
            </a:lvl1pPr>
          </a:lstStyle>
          <a:p>
            <a:r>
              <a:rPr lang="en-US" sz="4400" dirty="0">
                <a:solidFill>
                  <a:schemeClr val="tx1"/>
                </a:solidFill>
              </a:rPr>
              <a:t>ACTIVATING DIVERSITY</a:t>
            </a:r>
          </a:p>
          <a:p>
            <a:r>
              <a:rPr lang="en-US" sz="4400" dirty="0">
                <a:solidFill>
                  <a:srgbClr val="FFC63E"/>
                </a:solidFill>
              </a:rPr>
              <a:t>REACHING CULTURALLY DIVERSE AUDIENCES</a:t>
            </a:r>
          </a:p>
        </p:txBody>
      </p:sp>
      <p:grpSp>
        <p:nvGrpSpPr>
          <p:cNvPr id="9" name="Group 8">
            <a:extLst>
              <a:ext uri="{FF2B5EF4-FFF2-40B4-BE49-F238E27FC236}">
                <a16:creationId xmlns:a16="http://schemas.microsoft.com/office/drawing/2014/main" id="{469F6427-61E6-9159-B94C-73C330EEB84B}"/>
              </a:ext>
            </a:extLst>
          </p:cNvPr>
          <p:cNvGrpSpPr/>
          <p:nvPr/>
        </p:nvGrpSpPr>
        <p:grpSpPr>
          <a:xfrm>
            <a:off x="41775" y="2197968"/>
            <a:ext cx="2863011" cy="4125289"/>
            <a:chOff x="124347" y="1645382"/>
            <a:chExt cx="2863011" cy="4125289"/>
          </a:xfrm>
        </p:grpSpPr>
        <p:pic>
          <p:nvPicPr>
            <p:cNvPr id="12" name="Picture 11" descr="Icon&#10;&#10;Description automatically generated with medium confidence">
              <a:extLst>
                <a:ext uri="{FF2B5EF4-FFF2-40B4-BE49-F238E27FC236}">
                  <a16:creationId xmlns:a16="http://schemas.microsoft.com/office/drawing/2014/main" id="{8A767C76-9EF3-BB76-9178-5BF52EC5ABBF}"/>
                </a:ext>
              </a:extLst>
            </p:cNvPr>
            <p:cNvPicPr>
              <a:picLocks noChangeAspect="1"/>
            </p:cNvPicPr>
            <p:nvPr/>
          </p:nvPicPr>
          <p:blipFill>
            <a:blip r:embed="rId3"/>
            <a:stretch>
              <a:fillRect/>
            </a:stretch>
          </p:blipFill>
          <p:spPr>
            <a:xfrm>
              <a:off x="1028940" y="2572810"/>
              <a:ext cx="1064144" cy="988425"/>
            </a:xfrm>
            <a:prstGeom prst="rect">
              <a:avLst/>
            </a:prstGeom>
          </p:spPr>
        </p:pic>
        <p:sp>
          <p:nvSpPr>
            <p:cNvPr id="24" name="TextBox 23">
              <a:extLst>
                <a:ext uri="{FF2B5EF4-FFF2-40B4-BE49-F238E27FC236}">
                  <a16:creationId xmlns:a16="http://schemas.microsoft.com/office/drawing/2014/main" id="{46F52C0A-231C-E1F8-596A-088E1D239016}"/>
                </a:ext>
              </a:extLst>
            </p:cNvPr>
            <p:cNvSpPr txBox="1"/>
            <p:nvPr/>
          </p:nvSpPr>
          <p:spPr>
            <a:xfrm>
              <a:off x="124347" y="1645382"/>
              <a:ext cx="2863011" cy="792846"/>
            </a:xfrm>
            <a:prstGeom prst="rect">
              <a:avLst/>
            </a:prstGeom>
            <a:noFill/>
          </p:spPr>
          <p:txBody>
            <a:bodyPr wrap="square">
              <a:spAutoFit/>
            </a:bodyPr>
            <a:lstStyle/>
            <a:p>
              <a:pPr marL="0" marR="0" lvl="0" indent="0" algn="ctr" defTabSz="914400" rtl="0" eaLnBrk="1" fontAlgn="auto" latinLnBrk="0" hangingPunct="1">
                <a:lnSpc>
                  <a:spcPct val="80000"/>
                </a:lnSpc>
                <a:spcBef>
                  <a:spcPct val="0"/>
                </a:spcBef>
                <a:spcAft>
                  <a:spcPts val="0"/>
                </a:spcAft>
                <a:buClrTx/>
                <a:buSzTx/>
                <a:buFontTx/>
                <a:buNone/>
                <a:tabLst/>
                <a:defRPr/>
              </a:pPr>
              <a:r>
                <a:rPr lang="en-US" sz="2800" b="1" dirty="0">
                  <a:solidFill>
                    <a:srgbClr val="1A1A1A"/>
                  </a:solidFill>
                  <a:latin typeface="Tw Cen MT Condensed" panose="020B0606020104020203" pitchFamily="34" charset="77"/>
                </a:rPr>
                <a:t>AUDIENCE REACH</a:t>
              </a:r>
            </a:p>
            <a:p>
              <a:pPr marL="0" marR="0" lvl="0" indent="0" algn="ctr" defTabSz="914400" rtl="0" eaLnBrk="1" fontAlgn="auto" latinLnBrk="0" hangingPunct="1">
                <a:lnSpc>
                  <a:spcPct val="80000"/>
                </a:lnSpc>
                <a:spcBef>
                  <a:spcPct val="0"/>
                </a:spcBef>
                <a:spcAft>
                  <a:spcPts val="0"/>
                </a:spcAft>
                <a:buClrTx/>
                <a:buSzTx/>
                <a:buFontTx/>
                <a:buNone/>
                <a:tabLst/>
                <a:defRPr/>
              </a:pPr>
              <a:r>
                <a:rPr lang="en-US" sz="2800" b="1" dirty="0">
                  <a:solidFill>
                    <a:srgbClr val="1A1A1A"/>
                  </a:solidFill>
                  <a:latin typeface="Tw Cen MT Condensed" panose="020B0606020104020203" pitchFamily="34" charset="77"/>
                </a:rPr>
                <a:t>WITH SCALE</a:t>
              </a:r>
              <a:endParaRPr kumimoji="0" lang="en-US" sz="2800" b="1" i="0" u="none" strike="noStrike" kern="1200" cap="none" spc="0" normalizeH="0" baseline="0" noProof="0" dirty="0">
                <a:ln>
                  <a:noFill/>
                </a:ln>
                <a:solidFill>
                  <a:srgbClr val="1A1A1A"/>
                </a:solidFill>
                <a:effectLst/>
                <a:uLnTx/>
                <a:uFillTx/>
                <a:latin typeface="Tw Cen MT Condensed" panose="020B0606020104020203" pitchFamily="34" charset="77"/>
              </a:endParaRPr>
            </a:p>
          </p:txBody>
        </p:sp>
        <p:sp>
          <p:nvSpPr>
            <p:cNvPr id="28" name="Rounded Rectangle 27">
              <a:extLst>
                <a:ext uri="{FF2B5EF4-FFF2-40B4-BE49-F238E27FC236}">
                  <a16:creationId xmlns:a16="http://schemas.microsoft.com/office/drawing/2014/main" id="{FAEA5FF3-D761-8C6E-1272-36DC6599780D}"/>
                </a:ext>
              </a:extLst>
            </p:cNvPr>
            <p:cNvSpPr/>
            <p:nvPr/>
          </p:nvSpPr>
          <p:spPr>
            <a:xfrm>
              <a:off x="1625364" y="4826563"/>
              <a:ext cx="944108" cy="944108"/>
            </a:xfrm>
            <a:prstGeom prst="roundRect">
              <a:avLst/>
            </a:prstGeom>
            <a:solidFill>
              <a:schemeClr val="bg1"/>
            </a:solidFill>
            <a:ln>
              <a:solidFill>
                <a:srgbClr val="FEC5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n-US" sz="1600" b="1" dirty="0">
                  <a:solidFill>
                    <a:schemeClr val="tx1"/>
                  </a:solidFill>
                  <a:latin typeface="Tw Cen MT Condensed" panose="020B0606020104020203" pitchFamily="34" charset="0"/>
                </a:rPr>
                <a:t>3.1MM</a:t>
              </a:r>
              <a:r>
                <a:rPr lang="en-US" sz="1400" b="1" dirty="0">
                  <a:solidFill>
                    <a:schemeClr val="tx1"/>
                  </a:solidFill>
                  <a:latin typeface="Tw Cen MT Condensed" panose="020B0606020104020203" pitchFamily="34" charset="0"/>
                </a:rPr>
                <a:t> LGBTQ+</a:t>
              </a:r>
            </a:p>
          </p:txBody>
        </p:sp>
        <p:sp>
          <p:nvSpPr>
            <p:cNvPr id="29" name="Rounded Rectangle 28">
              <a:extLst>
                <a:ext uri="{FF2B5EF4-FFF2-40B4-BE49-F238E27FC236}">
                  <a16:creationId xmlns:a16="http://schemas.microsoft.com/office/drawing/2014/main" id="{A2E62F08-CC7F-B153-D82B-5F843D16F59C}"/>
                </a:ext>
              </a:extLst>
            </p:cNvPr>
            <p:cNvSpPr/>
            <p:nvPr/>
          </p:nvSpPr>
          <p:spPr>
            <a:xfrm>
              <a:off x="575267" y="4826563"/>
              <a:ext cx="944108" cy="944108"/>
            </a:xfrm>
            <a:prstGeom prst="roundRect">
              <a:avLst/>
            </a:prstGeom>
            <a:solidFill>
              <a:schemeClr val="bg1"/>
            </a:solidFill>
            <a:ln>
              <a:solidFill>
                <a:srgbClr val="FEC5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n-US" sz="1600" b="1" dirty="0">
                  <a:solidFill>
                    <a:schemeClr val="tx1"/>
                  </a:solidFill>
                  <a:latin typeface="Tw Cen MT Condensed" panose="020B0606020104020203" pitchFamily="34" charset="0"/>
                </a:rPr>
                <a:t>3.3MM</a:t>
              </a:r>
            </a:p>
            <a:p>
              <a:pPr algn="ctr">
                <a:lnSpc>
                  <a:spcPct val="70000"/>
                </a:lnSpc>
              </a:pPr>
              <a:r>
                <a:rPr lang="en-US" sz="1400" b="1" dirty="0">
                  <a:solidFill>
                    <a:schemeClr val="tx1"/>
                  </a:solidFill>
                  <a:latin typeface="Tw Cen MT Condensed" panose="020B0606020104020203" pitchFamily="34" charset="0"/>
                </a:rPr>
                <a:t>ASIAN AMERCAN</a:t>
              </a:r>
            </a:p>
          </p:txBody>
        </p:sp>
        <p:sp>
          <p:nvSpPr>
            <p:cNvPr id="30" name="Rounded Rectangle 29">
              <a:extLst>
                <a:ext uri="{FF2B5EF4-FFF2-40B4-BE49-F238E27FC236}">
                  <a16:creationId xmlns:a16="http://schemas.microsoft.com/office/drawing/2014/main" id="{CCFEA7AA-7478-70C1-53A8-7CEF6600F973}"/>
                </a:ext>
              </a:extLst>
            </p:cNvPr>
            <p:cNvSpPr/>
            <p:nvPr/>
          </p:nvSpPr>
          <p:spPr>
            <a:xfrm>
              <a:off x="1625194" y="3770867"/>
              <a:ext cx="949437" cy="944108"/>
            </a:xfrm>
            <a:prstGeom prst="roundRect">
              <a:avLst/>
            </a:prstGeom>
            <a:solidFill>
              <a:schemeClr val="bg1"/>
            </a:solidFill>
            <a:ln>
              <a:solidFill>
                <a:srgbClr val="FEC54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70000"/>
                </a:lnSpc>
              </a:pPr>
              <a:r>
                <a:rPr lang="en-US" sz="1600" b="1" dirty="0">
                  <a:solidFill>
                    <a:schemeClr val="tx1"/>
                  </a:solidFill>
                  <a:latin typeface="Tw Cen MT Condensed"/>
                </a:rPr>
                <a:t>7.4MM</a:t>
              </a:r>
            </a:p>
            <a:p>
              <a:pPr algn="ctr">
                <a:lnSpc>
                  <a:spcPct val="70000"/>
                </a:lnSpc>
              </a:pPr>
              <a:r>
                <a:rPr lang="en-US" sz="1400" b="1" dirty="0">
                  <a:solidFill>
                    <a:schemeClr val="tx1"/>
                  </a:solidFill>
                  <a:latin typeface="Tw Cen MT Condensed"/>
                </a:rPr>
                <a:t>AFRICAN AMERICAN</a:t>
              </a:r>
              <a:endParaRPr lang="en-US" sz="1400" b="1" dirty="0">
                <a:solidFill>
                  <a:schemeClr val="tx1"/>
                </a:solidFill>
                <a:latin typeface="Tw Cen MT Condensed" panose="020B0606020104020203" pitchFamily="34" charset="0"/>
              </a:endParaRPr>
            </a:p>
          </p:txBody>
        </p:sp>
        <p:sp>
          <p:nvSpPr>
            <p:cNvPr id="31" name="Rounded Rectangle 30">
              <a:extLst>
                <a:ext uri="{FF2B5EF4-FFF2-40B4-BE49-F238E27FC236}">
                  <a16:creationId xmlns:a16="http://schemas.microsoft.com/office/drawing/2014/main" id="{3AE81A0A-A4D7-1447-C388-67C49386DA15}"/>
                </a:ext>
              </a:extLst>
            </p:cNvPr>
            <p:cNvSpPr/>
            <p:nvPr/>
          </p:nvSpPr>
          <p:spPr>
            <a:xfrm>
              <a:off x="569769" y="3770867"/>
              <a:ext cx="944108" cy="944108"/>
            </a:xfrm>
            <a:prstGeom prst="roundRect">
              <a:avLst/>
            </a:prstGeom>
            <a:solidFill>
              <a:schemeClr val="bg1"/>
            </a:solidFill>
            <a:ln>
              <a:solidFill>
                <a:srgbClr val="FEC5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n-US" sz="1600" b="1" dirty="0">
                  <a:solidFill>
                    <a:schemeClr val="tx1"/>
                  </a:solidFill>
                  <a:latin typeface="Tw Cen MT Condensed" panose="020B0606020104020203" pitchFamily="34" charset="0"/>
                </a:rPr>
                <a:t>10.2MM</a:t>
              </a:r>
            </a:p>
            <a:p>
              <a:pPr algn="ctr">
                <a:lnSpc>
                  <a:spcPct val="70000"/>
                </a:lnSpc>
              </a:pPr>
              <a:r>
                <a:rPr lang="en-US" sz="1400" b="1" dirty="0">
                  <a:solidFill>
                    <a:schemeClr val="tx1"/>
                  </a:solidFill>
                  <a:latin typeface="Tw Cen MT Condensed" panose="020B0606020104020203" pitchFamily="34" charset="0"/>
                </a:rPr>
                <a:t>HISPANIC</a:t>
              </a:r>
            </a:p>
          </p:txBody>
        </p:sp>
      </p:grpSp>
      <p:grpSp>
        <p:nvGrpSpPr>
          <p:cNvPr id="15" name="Group 14">
            <a:extLst>
              <a:ext uri="{FF2B5EF4-FFF2-40B4-BE49-F238E27FC236}">
                <a16:creationId xmlns:a16="http://schemas.microsoft.com/office/drawing/2014/main" id="{A8E3F071-3E3D-86A3-76A0-94858BF78634}"/>
              </a:ext>
            </a:extLst>
          </p:cNvPr>
          <p:cNvGrpSpPr/>
          <p:nvPr/>
        </p:nvGrpSpPr>
        <p:grpSpPr>
          <a:xfrm>
            <a:off x="2709841" y="1239124"/>
            <a:ext cx="9403237" cy="5456322"/>
            <a:chOff x="2709841" y="1239124"/>
            <a:chExt cx="9403237" cy="5456322"/>
          </a:xfrm>
        </p:grpSpPr>
        <p:sp>
          <p:nvSpPr>
            <p:cNvPr id="3" name="Rectangle: Single Corner Rounded 16">
              <a:extLst>
                <a:ext uri="{FF2B5EF4-FFF2-40B4-BE49-F238E27FC236}">
                  <a16:creationId xmlns:a16="http://schemas.microsoft.com/office/drawing/2014/main" id="{0E34F0E4-7C6F-1BEB-4774-04ACCB05C1E4}"/>
                </a:ext>
              </a:extLst>
            </p:cNvPr>
            <p:cNvSpPr/>
            <p:nvPr/>
          </p:nvSpPr>
          <p:spPr>
            <a:xfrm>
              <a:off x="9099695" y="1555610"/>
              <a:ext cx="2794982" cy="5139836"/>
            </a:xfrm>
            <a:prstGeom prst="round1Rect">
              <a:avLst/>
            </a:prstGeom>
            <a:solidFill>
              <a:schemeClr val="bg1"/>
            </a:solidFill>
            <a:ln w="12700">
              <a:solidFill>
                <a:srgbClr val="FEC5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Single Corner Rounded 16">
              <a:extLst>
                <a:ext uri="{FF2B5EF4-FFF2-40B4-BE49-F238E27FC236}">
                  <a16:creationId xmlns:a16="http://schemas.microsoft.com/office/drawing/2014/main" id="{62DD1A58-FFAA-1B45-37B3-739CB06194A0}"/>
                </a:ext>
              </a:extLst>
            </p:cNvPr>
            <p:cNvSpPr/>
            <p:nvPr/>
          </p:nvSpPr>
          <p:spPr>
            <a:xfrm>
              <a:off x="6071896" y="1555610"/>
              <a:ext cx="2773667" cy="5134508"/>
            </a:xfrm>
            <a:prstGeom prst="round1Rect">
              <a:avLst/>
            </a:prstGeom>
            <a:solidFill>
              <a:schemeClr val="bg1"/>
            </a:solidFill>
            <a:ln w="12700">
              <a:solidFill>
                <a:srgbClr val="FEC5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D9DCC20B-0DEE-8E74-0437-5BD6D11185B6}"/>
                </a:ext>
              </a:extLst>
            </p:cNvPr>
            <p:cNvSpPr/>
            <p:nvPr/>
          </p:nvSpPr>
          <p:spPr>
            <a:xfrm>
              <a:off x="5756654" y="1251499"/>
              <a:ext cx="649802" cy="677492"/>
            </a:xfrm>
            <a:prstGeom prst="ellipse">
              <a:avLst/>
            </a:prstGeom>
            <a:solidFill>
              <a:srgbClr val="FEC54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w Cen MT Condensed" panose="020B0606020104020203" pitchFamily="34" charset="77"/>
                </a:rPr>
                <a:t>02</a:t>
              </a:r>
            </a:p>
          </p:txBody>
        </p:sp>
        <p:sp>
          <p:nvSpPr>
            <p:cNvPr id="14" name="Oval 13">
              <a:extLst>
                <a:ext uri="{FF2B5EF4-FFF2-40B4-BE49-F238E27FC236}">
                  <a16:creationId xmlns:a16="http://schemas.microsoft.com/office/drawing/2014/main" id="{34669BCD-AE57-8D56-C691-BF049012717D}"/>
                </a:ext>
              </a:extLst>
            </p:cNvPr>
            <p:cNvSpPr/>
            <p:nvPr/>
          </p:nvSpPr>
          <p:spPr>
            <a:xfrm>
              <a:off x="8778931" y="1246171"/>
              <a:ext cx="649802" cy="618876"/>
            </a:xfrm>
            <a:prstGeom prst="ellipse">
              <a:avLst/>
            </a:prstGeom>
            <a:solidFill>
              <a:srgbClr val="FEC54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w Cen MT Condensed" panose="020B0606020104020203" pitchFamily="34" charset="77"/>
                </a:rPr>
                <a:t>03</a:t>
              </a:r>
            </a:p>
          </p:txBody>
        </p:sp>
        <p:sp>
          <p:nvSpPr>
            <p:cNvPr id="23" name="TextBox 22">
              <a:extLst>
                <a:ext uri="{FF2B5EF4-FFF2-40B4-BE49-F238E27FC236}">
                  <a16:creationId xmlns:a16="http://schemas.microsoft.com/office/drawing/2014/main" id="{8824FD2B-257C-6473-FB8F-FC13D0BB508B}"/>
                </a:ext>
              </a:extLst>
            </p:cNvPr>
            <p:cNvSpPr txBox="1"/>
            <p:nvPr/>
          </p:nvSpPr>
          <p:spPr>
            <a:xfrm>
              <a:off x="9273017" y="2297318"/>
              <a:ext cx="2528189" cy="2159437"/>
            </a:xfrm>
            <a:prstGeom prst="rect">
              <a:avLst/>
            </a:prstGeom>
            <a:noFill/>
          </p:spPr>
          <p:txBody>
            <a:bodyPr wrap="square">
              <a:spAutoFit/>
            </a:bodyPr>
            <a:lstStyle/>
            <a:p>
              <a:pPr marL="285750" indent="-285750">
                <a:lnSpc>
                  <a:spcPts val="1780"/>
                </a:lnSpc>
                <a:buFont typeface="Arial" panose="020B0604020202020204" pitchFamily="34" charset="0"/>
                <a:buChar char="•"/>
              </a:pPr>
              <a:r>
                <a:rPr lang="en-US" sz="1400" dirty="0">
                  <a:solidFill>
                    <a:schemeClr val="tx1">
                      <a:lumMod val="75000"/>
                      <a:lumOff val="25000"/>
                    </a:schemeClr>
                  </a:solidFill>
                  <a:ea typeface="Tahoma"/>
                  <a:cs typeface="Tahoma"/>
                </a:rPr>
                <a:t>Layering on device language settings allows greater insight into language preferences when reaching diverse audiences. </a:t>
              </a:r>
            </a:p>
            <a:p>
              <a:pPr marL="285750" indent="-285750">
                <a:lnSpc>
                  <a:spcPts val="1780"/>
                </a:lnSpc>
                <a:buFont typeface="Arial" panose="020B0604020202020204" pitchFamily="34" charset="0"/>
                <a:buChar char="•"/>
              </a:pPr>
              <a:endParaRPr lang="en-US" sz="1400" dirty="0">
                <a:solidFill>
                  <a:schemeClr val="tx1">
                    <a:lumMod val="75000"/>
                    <a:lumOff val="25000"/>
                  </a:schemeClr>
                </a:solidFill>
                <a:ea typeface="Tahoma"/>
                <a:cs typeface="Tahoma"/>
              </a:endParaRPr>
            </a:p>
            <a:p>
              <a:pPr marL="285750" indent="-285750">
                <a:lnSpc>
                  <a:spcPts val="1780"/>
                </a:lnSpc>
                <a:buFont typeface="Arial" panose="020B0604020202020204" pitchFamily="34" charset="0"/>
                <a:buChar char="•"/>
              </a:pPr>
              <a:r>
                <a:rPr lang="en-US" sz="1400" dirty="0">
                  <a:solidFill>
                    <a:schemeClr val="tx1">
                      <a:lumMod val="75000"/>
                      <a:lumOff val="25000"/>
                    </a:schemeClr>
                  </a:solidFill>
                  <a:ea typeface="Tahoma"/>
                  <a:cs typeface="Tahoma"/>
                </a:rPr>
                <a:t>Added geo layers can help validate high density diverse areas.  </a:t>
              </a:r>
              <a:endParaRPr lang="en-US" sz="1400" dirty="0">
                <a:solidFill>
                  <a:schemeClr val="tx1">
                    <a:lumMod val="75000"/>
                    <a:lumOff val="25000"/>
                  </a:schemeClr>
                </a:solidFill>
                <a:ea typeface="Tahoma" panose="020B0604030504040204" pitchFamily="34" charset="0"/>
                <a:cs typeface="Tahoma" panose="020B0604030504040204" pitchFamily="34" charset="0"/>
              </a:endParaRPr>
            </a:p>
          </p:txBody>
        </p:sp>
        <p:sp>
          <p:nvSpPr>
            <p:cNvPr id="27" name="TextBox 26">
              <a:extLst>
                <a:ext uri="{FF2B5EF4-FFF2-40B4-BE49-F238E27FC236}">
                  <a16:creationId xmlns:a16="http://schemas.microsoft.com/office/drawing/2014/main" id="{0829F7A8-6CE8-3CDE-4112-ECF1EE3CFE78}"/>
                </a:ext>
              </a:extLst>
            </p:cNvPr>
            <p:cNvSpPr txBox="1"/>
            <p:nvPr/>
          </p:nvSpPr>
          <p:spPr>
            <a:xfrm>
              <a:off x="6226129" y="2295429"/>
              <a:ext cx="2552802" cy="1005275"/>
            </a:xfrm>
            <a:prstGeom prst="rect">
              <a:avLst/>
            </a:prstGeom>
            <a:noFill/>
          </p:spPr>
          <p:txBody>
            <a:bodyPr wrap="square">
              <a:spAutoFit/>
            </a:bodyPr>
            <a:lstStyle/>
            <a:p>
              <a:pPr marL="285750" indent="-285750">
                <a:lnSpc>
                  <a:spcPts val="1780"/>
                </a:lnSpc>
                <a:buFont typeface="Arial" panose="020B0604020202020204" pitchFamily="34" charset="0"/>
                <a:buChar char="•"/>
              </a:pPr>
              <a:r>
                <a:rPr lang="en-US" sz="1400" dirty="0">
                  <a:solidFill>
                    <a:schemeClr val="tx1">
                      <a:lumMod val="75000"/>
                      <a:lumOff val="25000"/>
                    </a:schemeClr>
                  </a:solidFill>
                  <a:ea typeface="Tahoma"/>
                  <a:cs typeface="Tahoma"/>
                </a:rPr>
                <a:t>Identify diverse audiences via mobile app ecosystem data to understand preferences and lifestyles.</a:t>
              </a:r>
              <a:endParaRPr lang="en-US" sz="1400" dirty="0">
                <a:solidFill>
                  <a:schemeClr val="tx1">
                    <a:lumMod val="75000"/>
                    <a:lumOff val="25000"/>
                  </a:schemeClr>
                </a:solidFill>
                <a:ea typeface="Tahoma" panose="020B0604030504040204" pitchFamily="34" charset="0"/>
                <a:cs typeface="Tahoma" panose="020B0604030504040204" pitchFamily="34" charset="0"/>
              </a:endParaRPr>
            </a:p>
          </p:txBody>
        </p:sp>
        <p:sp>
          <p:nvSpPr>
            <p:cNvPr id="32" name="Rounded Rectangle 31">
              <a:extLst>
                <a:ext uri="{FF2B5EF4-FFF2-40B4-BE49-F238E27FC236}">
                  <a16:creationId xmlns:a16="http://schemas.microsoft.com/office/drawing/2014/main" id="{C4F8A59D-F7E0-8FD8-ACA6-9EB22DED3511}"/>
                </a:ext>
              </a:extLst>
            </p:cNvPr>
            <p:cNvSpPr/>
            <p:nvPr/>
          </p:nvSpPr>
          <p:spPr>
            <a:xfrm>
              <a:off x="6818163" y="4083920"/>
              <a:ext cx="507025" cy="507025"/>
            </a:xfrm>
            <a:prstGeom prst="roundRect">
              <a:avLst>
                <a:gd name="adj" fmla="val 20580"/>
              </a:avLst>
            </a:prstGeom>
            <a:blipFill>
              <a:blip r:embed="rId4"/>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ounded Rectangle 32">
              <a:extLst>
                <a:ext uri="{FF2B5EF4-FFF2-40B4-BE49-F238E27FC236}">
                  <a16:creationId xmlns:a16="http://schemas.microsoft.com/office/drawing/2014/main" id="{AC416A3C-61B2-CD29-6B4F-248C44C3D0FA}"/>
                </a:ext>
              </a:extLst>
            </p:cNvPr>
            <p:cNvSpPr/>
            <p:nvPr/>
          </p:nvSpPr>
          <p:spPr>
            <a:xfrm>
              <a:off x="6264372" y="4083920"/>
              <a:ext cx="507025" cy="507025"/>
            </a:xfrm>
            <a:prstGeom prst="roundRect">
              <a:avLst>
                <a:gd name="adj" fmla="val 20580"/>
              </a:avLst>
            </a:prstGeom>
            <a:blipFill>
              <a:blip r:embed="rId5"/>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ounded Rectangle 33">
              <a:extLst>
                <a:ext uri="{FF2B5EF4-FFF2-40B4-BE49-F238E27FC236}">
                  <a16:creationId xmlns:a16="http://schemas.microsoft.com/office/drawing/2014/main" id="{9B93FADE-EDF2-7230-E7E6-594EEFCF583A}"/>
                </a:ext>
              </a:extLst>
            </p:cNvPr>
            <p:cNvSpPr/>
            <p:nvPr/>
          </p:nvSpPr>
          <p:spPr>
            <a:xfrm>
              <a:off x="6264371" y="4637476"/>
              <a:ext cx="507025" cy="507025"/>
            </a:xfrm>
            <a:prstGeom prst="roundRect">
              <a:avLst>
                <a:gd name="adj" fmla="val 20580"/>
              </a:avLst>
            </a:prstGeom>
            <a:blipFill>
              <a:blip r:embed="rId6"/>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ounded Rectangle 34">
              <a:extLst>
                <a:ext uri="{FF2B5EF4-FFF2-40B4-BE49-F238E27FC236}">
                  <a16:creationId xmlns:a16="http://schemas.microsoft.com/office/drawing/2014/main" id="{4FB4B180-5B5D-62BB-E7D5-AB0013F0EB52}"/>
                </a:ext>
              </a:extLst>
            </p:cNvPr>
            <p:cNvSpPr/>
            <p:nvPr/>
          </p:nvSpPr>
          <p:spPr>
            <a:xfrm>
              <a:off x="6818163" y="4637476"/>
              <a:ext cx="507025" cy="507025"/>
            </a:xfrm>
            <a:prstGeom prst="roundRect">
              <a:avLst>
                <a:gd name="adj" fmla="val 20580"/>
              </a:avLst>
            </a:prstGeom>
            <a:blipFill>
              <a:blip r:embed="rId7"/>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691E3A60-905B-CBBB-5352-EC8DE9475273}"/>
                </a:ext>
              </a:extLst>
            </p:cNvPr>
            <p:cNvSpPr txBox="1"/>
            <p:nvPr/>
          </p:nvSpPr>
          <p:spPr>
            <a:xfrm>
              <a:off x="6242115" y="1780937"/>
              <a:ext cx="2404043" cy="321050"/>
            </a:xfrm>
            <a:prstGeom prst="rect">
              <a:avLst/>
            </a:prstGeom>
            <a:noFill/>
          </p:spPr>
          <p:txBody>
            <a:bodyPr wrap="square">
              <a:spAutoFit/>
            </a:bodyPr>
            <a:lstStyle/>
            <a:p>
              <a:pPr marL="0" marR="0" lvl="0" indent="0" defTabSz="914400" rtl="0" eaLnBrk="1" fontAlgn="auto" latinLnBrk="0" hangingPunct="1">
                <a:lnSpc>
                  <a:spcPct val="80000"/>
                </a:lnSpc>
                <a:spcBef>
                  <a:spcPct val="0"/>
                </a:spcBef>
                <a:spcAft>
                  <a:spcPts val="0"/>
                </a:spcAft>
                <a:buClrTx/>
                <a:buSzTx/>
                <a:buFontTx/>
                <a:buNone/>
                <a:tabLst/>
                <a:defRPr/>
              </a:pPr>
              <a:r>
                <a:rPr kumimoji="0" lang="en-US" b="1" i="0" u="none" strike="noStrike" kern="1200" cap="none" spc="0" normalizeH="0" baseline="0" noProof="0" dirty="0">
                  <a:ln>
                    <a:noFill/>
                  </a:ln>
                  <a:solidFill>
                    <a:srgbClr val="1A1A1A"/>
                  </a:solidFill>
                  <a:effectLst/>
                  <a:uLnTx/>
                  <a:uFillTx/>
                  <a:latin typeface="Tw Cen MT Condensed" panose="020B0606020104020203" pitchFamily="34" charset="77"/>
                </a:rPr>
                <a:t>APP ECOSYSTEMS</a:t>
              </a:r>
            </a:p>
          </p:txBody>
        </p:sp>
        <p:sp>
          <p:nvSpPr>
            <p:cNvPr id="38" name="TextBox 37">
              <a:extLst>
                <a:ext uri="{FF2B5EF4-FFF2-40B4-BE49-F238E27FC236}">
                  <a16:creationId xmlns:a16="http://schemas.microsoft.com/office/drawing/2014/main" id="{5BBF7A13-AC8E-4432-8502-77365F8E7F1E}"/>
                </a:ext>
              </a:extLst>
            </p:cNvPr>
            <p:cNvSpPr txBox="1"/>
            <p:nvPr/>
          </p:nvSpPr>
          <p:spPr>
            <a:xfrm>
              <a:off x="9187759" y="1780938"/>
              <a:ext cx="2925319" cy="321050"/>
            </a:xfrm>
            <a:prstGeom prst="rect">
              <a:avLst/>
            </a:prstGeom>
            <a:noFill/>
          </p:spPr>
          <p:txBody>
            <a:bodyPr wrap="square" lIns="91440" tIns="45720" rIns="91440" bIns="45720" anchor="t">
              <a:spAutoFit/>
            </a:bodyPr>
            <a:lstStyle/>
            <a:p>
              <a:pPr>
                <a:lnSpc>
                  <a:spcPct val="80000"/>
                </a:lnSpc>
                <a:spcBef>
                  <a:spcPct val="0"/>
                </a:spcBef>
                <a:defRPr/>
              </a:pPr>
              <a:r>
                <a:rPr lang="en-US" b="1" dirty="0">
                  <a:solidFill>
                    <a:srgbClr val="1A1A1A"/>
                  </a:solidFill>
                  <a:latin typeface="Tw Cen MT Condensed"/>
                </a:rPr>
                <a:t>DEVICE &amp; LOCATION SETTINGS</a:t>
              </a:r>
              <a:endParaRPr kumimoji="0" lang="en-US" b="1" i="0" u="none" strike="noStrike" kern="1200" cap="none" spc="0" normalizeH="0" baseline="0" noProof="0" dirty="0">
                <a:ln>
                  <a:noFill/>
                </a:ln>
                <a:solidFill>
                  <a:srgbClr val="1A1A1A"/>
                </a:solidFill>
                <a:effectLst/>
                <a:uLnTx/>
                <a:uFillTx/>
                <a:latin typeface="Tw Cen MT Condensed"/>
              </a:endParaRPr>
            </a:p>
          </p:txBody>
        </p:sp>
        <p:sp>
          <p:nvSpPr>
            <p:cNvPr id="39" name="Rounded Rectangle 51">
              <a:extLst>
                <a:ext uri="{FF2B5EF4-FFF2-40B4-BE49-F238E27FC236}">
                  <a16:creationId xmlns:a16="http://schemas.microsoft.com/office/drawing/2014/main" id="{4ACB1BC6-FD72-6218-50CF-BC45F846929E}"/>
                </a:ext>
              </a:extLst>
            </p:cNvPr>
            <p:cNvSpPr/>
            <p:nvPr/>
          </p:nvSpPr>
          <p:spPr>
            <a:xfrm>
              <a:off x="8124173" y="4083920"/>
              <a:ext cx="507025" cy="507025"/>
            </a:xfrm>
            <a:prstGeom prst="roundRect">
              <a:avLst>
                <a:gd name="adj" fmla="val 20580"/>
              </a:avLst>
            </a:prstGeom>
            <a:blipFill dpi="0" rotWithShape="1">
              <a:blip r:embed="rId8">
                <a:extLst>
                  <a:ext uri="{28A0092B-C50C-407E-A947-70E740481C1C}">
                    <a14:useLocalDpi xmlns:a14="http://schemas.microsoft.com/office/drawing/2010/main" val="0"/>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ounded Rectangle 52">
              <a:extLst>
                <a:ext uri="{FF2B5EF4-FFF2-40B4-BE49-F238E27FC236}">
                  <a16:creationId xmlns:a16="http://schemas.microsoft.com/office/drawing/2014/main" id="{34A59D89-8947-364C-D493-E72B9013D74F}"/>
                </a:ext>
              </a:extLst>
            </p:cNvPr>
            <p:cNvSpPr/>
            <p:nvPr/>
          </p:nvSpPr>
          <p:spPr>
            <a:xfrm>
              <a:off x="7570382" y="4083920"/>
              <a:ext cx="507025" cy="507025"/>
            </a:xfrm>
            <a:prstGeom prst="roundRect">
              <a:avLst>
                <a:gd name="adj" fmla="val 20580"/>
              </a:avLst>
            </a:prstGeom>
            <a:blipFill dpi="0" rotWithShape="1">
              <a:blip r:embed="rId9">
                <a:extLst>
                  <a:ext uri="{28A0092B-C50C-407E-A947-70E740481C1C}">
                    <a14:useLocalDpi xmlns:a14="http://schemas.microsoft.com/office/drawing/2010/main" val="0"/>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ounded Rectangle 54">
              <a:extLst>
                <a:ext uri="{FF2B5EF4-FFF2-40B4-BE49-F238E27FC236}">
                  <a16:creationId xmlns:a16="http://schemas.microsoft.com/office/drawing/2014/main" id="{36D22801-51DA-E304-B32A-E992BF25E5A7}"/>
                </a:ext>
              </a:extLst>
            </p:cNvPr>
            <p:cNvSpPr/>
            <p:nvPr/>
          </p:nvSpPr>
          <p:spPr>
            <a:xfrm>
              <a:off x="7570381" y="4637476"/>
              <a:ext cx="507025" cy="507025"/>
            </a:xfrm>
            <a:prstGeom prst="roundRect">
              <a:avLst>
                <a:gd name="adj" fmla="val 20580"/>
              </a:avLst>
            </a:prstGeom>
            <a:blipFill dpi="0" rotWithShape="1">
              <a:blip r:embed="rId10">
                <a:extLst>
                  <a:ext uri="{28A0092B-C50C-407E-A947-70E740481C1C}">
                    <a14:useLocalDpi xmlns:a14="http://schemas.microsoft.com/office/drawing/2010/main" val="0"/>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ounded Rectangle 55">
              <a:extLst>
                <a:ext uri="{FF2B5EF4-FFF2-40B4-BE49-F238E27FC236}">
                  <a16:creationId xmlns:a16="http://schemas.microsoft.com/office/drawing/2014/main" id="{85C0E54D-2399-664B-9E6E-AFAD97C6D006}"/>
                </a:ext>
              </a:extLst>
            </p:cNvPr>
            <p:cNvSpPr/>
            <p:nvPr/>
          </p:nvSpPr>
          <p:spPr>
            <a:xfrm>
              <a:off x="8124173" y="4637476"/>
              <a:ext cx="507025" cy="507025"/>
            </a:xfrm>
            <a:prstGeom prst="roundRect">
              <a:avLst>
                <a:gd name="adj" fmla="val 20580"/>
              </a:avLst>
            </a:prstGeom>
            <a:blipFill dpi="0" rotWithShape="1">
              <a:blip r:embed="rId11">
                <a:extLst>
                  <a:ext uri="{28A0092B-C50C-407E-A947-70E740481C1C}">
                    <a14:useLocalDpi xmlns:a14="http://schemas.microsoft.com/office/drawing/2010/main" val="0"/>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00F6C5B8-4044-F4BC-BE25-887AD05B3C04}"/>
                </a:ext>
              </a:extLst>
            </p:cNvPr>
            <p:cNvSpPr txBox="1"/>
            <p:nvPr/>
          </p:nvSpPr>
          <p:spPr>
            <a:xfrm>
              <a:off x="6455264" y="3832473"/>
              <a:ext cx="794784" cy="257250"/>
            </a:xfrm>
            <a:prstGeom prst="rect">
              <a:avLst/>
            </a:prstGeom>
            <a:noFill/>
          </p:spPr>
          <p:txBody>
            <a:bodyPr wrap="square" lIns="91440" tIns="45720" rIns="91440" bIns="45720" anchor="t">
              <a:spAutoFit/>
            </a:bodyPr>
            <a:lstStyle/>
            <a:p>
              <a:pPr marL="0" marR="0" lvl="0" indent="0" defTabSz="914400">
                <a:lnSpc>
                  <a:spcPct val="80000"/>
                </a:lnSpc>
                <a:spcBef>
                  <a:spcPct val="0"/>
                </a:spcBef>
                <a:spcAft>
                  <a:spcPts val="0"/>
                </a:spcAft>
                <a:buNone/>
                <a:tabLst/>
                <a:defRPr/>
              </a:pPr>
              <a:r>
                <a:rPr lang="en-US" sz="1300" b="1" dirty="0">
                  <a:solidFill>
                    <a:srgbClr val="1A1A1A"/>
                  </a:solidFill>
                  <a:latin typeface="Tw Cen MT Condensed"/>
                </a:rPr>
                <a:t>HISPANIC</a:t>
              </a:r>
              <a:endParaRPr lang="en-US" sz="1300" dirty="0"/>
            </a:p>
          </p:txBody>
        </p:sp>
        <p:sp>
          <p:nvSpPr>
            <p:cNvPr id="44" name="TextBox 43">
              <a:extLst>
                <a:ext uri="{FF2B5EF4-FFF2-40B4-BE49-F238E27FC236}">
                  <a16:creationId xmlns:a16="http://schemas.microsoft.com/office/drawing/2014/main" id="{72A494EC-3BBE-2790-6800-037093237248}"/>
                </a:ext>
              </a:extLst>
            </p:cNvPr>
            <p:cNvSpPr txBox="1"/>
            <p:nvPr/>
          </p:nvSpPr>
          <p:spPr>
            <a:xfrm>
              <a:off x="7409096" y="3832478"/>
              <a:ext cx="1428896" cy="257506"/>
            </a:xfrm>
            <a:prstGeom prst="rect">
              <a:avLst/>
            </a:prstGeom>
            <a:noFill/>
          </p:spPr>
          <p:txBody>
            <a:bodyPr wrap="square" lIns="91440" tIns="45720" rIns="91440" bIns="45720" anchor="t">
              <a:spAutoFit/>
            </a:bodyPr>
            <a:lstStyle/>
            <a:p>
              <a:pPr algn="ctr">
                <a:lnSpc>
                  <a:spcPct val="80000"/>
                </a:lnSpc>
                <a:spcBef>
                  <a:spcPct val="0"/>
                </a:spcBef>
                <a:defRPr/>
              </a:pPr>
              <a:r>
                <a:rPr lang="en-US" sz="1300" b="1" dirty="0">
                  <a:solidFill>
                    <a:srgbClr val="1A1A1A"/>
                  </a:solidFill>
                  <a:latin typeface="Tw Cen MT Condensed"/>
                </a:rPr>
                <a:t>AFRICAN AMERICAN</a:t>
              </a:r>
            </a:p>
          </p:txBody>
        </p:sp>
        <p:sp>
          <p:nvSpPr>
            <p:cNvPr id="45" name="TextBox 44">
              <a:extLst>
                <a:ext uri="{FF2B5EF4-FFF2-40B4-BE49-F238E27FC236}">
                  <a16:creationId xmlns:a16="http://schemas.microsoft.com/office/drawing/2014/main" id="{439FBACF-B097-F05A-BFC7-6E653DD35CC8}"/>
                </a:ext>
              </a:extLst>
            </p:cNvPr>
            <p:cNvSpPr txBox="1"/>
            <p:nvPr/>
          </p:nvSpPr>
          <p:spPr>
            <a:xfrm>
              <a:off x="6204815" y="5308516"/>
              <a:ext cx="1301008" cy="257250"/>
            </a:xfrm>
            <a:prstGeom prst="rect">
              <a:avLst/>
            </a:prstGeom>
            <a:noFill/>
          </p:spPr>
          <p:txBody>
            <a:bodyPr wrap="square" lIns="91440" tIns="45720" rIns="91440" bIns="45720" anchor="t">
              <a:spAutoFit/>
            </a:bodyPr>
            <a:lstStyle/>
            <a:p>
              <a:pPr>
                <a:lnSpc>
                  <a:spcPct val="80000"/>
                </a:lnSpc>
                <a:spcBef>
                  <a:spcPct val="0"/>
                </a:spcBef>
                <a:defRPr/>
              </a:pPr>
              <a:r>
                <a:rPr lang="en-US" sz="1300" b="1" dirty="0">
                  <a:solidFill>
                    <a:srgbClr val="1A1A1A"/>
                  </a:solidFill>
                  <a:latin typeface="Tw Cen MT Condensed"/>
                </a:rPr>
                <a:t>ASIAN AMERICAN</a:t>
              </a:r>
              <a:endParaRPr lang="en-US" dirty="0"/>
            </a:p>
          </p:txBody>
        </p:sp>
        <p:sp>
          <p:nvSpPr>
            <p:cNvPr id="46" name="TextBox 45">
              <a:extLst>
                <a:ext uri="{FF2B5EF4-FFF2-40B4-BE49-F238E27FC236}">
                  <a16:creationId xmlns:a16="http://schemas.microsoft.com/office/drawing/2014/main" id="{9019B6A0-A606-CCEC-F5CE-31AF18E2D0C0}"/>
                </a:ext>
              </a:extLst>
            </p:cNvPr>
            <p:cNvSpPr txBox="1"/>
            <p:nvPr/>
          </p:nvSpPr>
          <p:spPr>
            <a:xfrm>
              <a:off x="7771444" y="5329830"/>
              <a:ext cx="704197" cy="257250"/>
            </a:xfrm>
            <a:prstGeom prst="rect">
              <a:avLst/>
            </a:prstGeom>
            <a:noFill/>
          </p:spPr>
          <p:txBody>
            <a:bodyPr wrap="square" lIns="91440" tIns="45720" rIns="91440" bIns="45720" anchor="t">
              <a:spAutoFit/>
            </a:bodyPr>
            <a:lstStyle/>
            <a:p>
              <a:pPr>
                <a:lnSpc>
                  <a:spcPct val="80000"/>
                </a:lnSpc>
                <a:spcBef>
                  <a:spcPct val="0"/>
                </a:spcBef>
                <a:defRPr/>
              </a:pPr>
              <a:r>
                <a:rPr lang="en-US" sz="1300" b="1" dirty="0">
                  <a:solidFill>
                    <a:srgbClr val="1A1A1A"/>
                  </a:solidFill>
                  <a:latin typeface="Tw Cen MT Condensed"/>
                </a:rPr>
                <a:t>LGBTQ+</a:t>
              </a:r>
              <a:endParaRPr lang="en-US" dirty="0"/>
            </a:p>
          </p:txBody>
        </p:sp>
        <p:sp>
          <p:nvSpPr>
            <p:cNvPr id="47" name="Rounded Rectangle 51">
              <a:extLst>
                <a:ext uri="{FF2B5EF4-FFF2-40B4-BE49-F238E27FC236}">
                  <a16:creationId xmlns:a16="http://schemas.microsoft.com/office/drawing/2014/main" id="{1557DB64-C8EC-2630-4629-BC26D96F5D95}"/>
                </a:ext>
              </a:extLst>
            </p:cNvPr>
            <p:cNvSpPr/>
            <p:nvPr/>
          </p:nvSpPr>
          <p:spPr>
            <a:xfrm>
              <a:off x="6834149" y="5538647"/>
              <a:ext cx="507025" cy="507025"/>
            </a:xfrm>
            <a:prstGeom prst="roundRect">
              <a:avLst>
                <a:gd name="adj" fmla="val 20580"/>
              </a:avLst>
            </a:prstGeom>
            <a:blipFill>
              <a:blip r:embed="rId4"/>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ounded Rectangle 55">
              <a:extLst>
                <a:ext uri="{FF2B5EF4-FFF2-40B4-BE49-F238E27FC236}">
                  <a16:creationId xmlns:a16="http://schemas.microsoft.com/office/drawing/2014/main" id="{C3739BA9-C545-BD7E-7E60-F44C9E2135ED}"/>
                </a:ext>
              </a:extLst>
            </p:cNvPr>
            <p:cNvSpPr/>
            <p:nvPr/>
          </p:nvSpPr>
          <p:spPr>
            <a:xfrm>
              <a:off x="6834149" y="6092203"/>
              <a:ext cx="507025" cy="507025"/>
            </a:xfrm>
            <a:prstGeom prst="roundRect">
              <a:avLst>
                <a:gd name="adj" fmla="val 20580"/>
              </a:avLst>
            </a:prstGeom>
            <a:blipFill>
              <a:blip r:embed="rId7"/>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9" name="Picture 48" descr="A red square with white letter h&#10;&#10;Description automatically generated">
              <a:extLst>
                <a:ext uri="{FF2B5EF4-FFF2-40B4-BE49-F238E27FC236}">
                  <a16:creationId xmlns:a16="http://schemas.microsoft.com/office/drawing/2014/main" id="{23680D61-9561-9495-BDDB-5AB3800206EC}"/>
                </a:ext>
              </a:extLst>
            </p:cNvPr>
            <p:cNvPicPr>
              <a:picLocks noChangeAspect="1"/>
            </p:cNvPicPr>
            <p:nvPr/>
          </p:nvPicPr>
          <p:blipFill>
            <a:blip r:embed="rId12"/>
            <a:stretch>
              <a:fillRect/>
            </a:stretch>
          </p:blipFill>
          <p:spPr>
            <a:xfrm>
              <a:off x="6823681" y="5530105"/>
              <a:ext cx="529270" cy="518612"/>
            </a:xfrm>
            <a:prstGeom prst="rect">
              <a:avLst/>
            </a:prstGeom>
          </p:spPr>
        </p:pic>
        <p:pic>
          <p:nvPicPr>
            <p:cNvPr id="50" name="Picture 49" descr="A purple square with pink letters&#10;&#10;Description automatically generated">
              <a:extLst>
                <a:ext uri="{FF2B5EF4-FFF2-40B4-BE49-F238E27FC236}">
                  <a16:creationId xmlns:a16="http://schemas.microsoft.com/office/drawing/2014/main" id="{17DBCBDC-70D9-45CC-61D6-D84E531CD73E}"/>
                </a:ext>
              </a:extLst>
            </p:cNvPr>
            <p:cNvPicPr>
              <a:picLocks noChangeAspect="1"/>
            </p:cNvPicPr>
            <p:nvPr/>
          </p:nvPicPr>
          <p:blipFill>
            <a:blip r:embed="rId13"/>
            <a:stretch>
              <a:fillRect/>
            </a:stretch>
          </p:blipFill>
          <p:spPr>
            <a:xfrm>
              <a:off x="6829011" y="6094943"/>
              <a:ext cx="539927" cy="534597"/>
            </a:xfrm>
            <a:prstGeom prst="rect">
              <a:avLst/>
            </a:prstGeom>
          </p:spPr>
        </p:pic>
        <p:pic>
          <p:nvPicPr>
            <p:cNvPr id="51" name="Picture 50" descr="A green square with white circles and dots&#10;&#10;Description automatically generated">
              <a:extLst>
                <a:ext uri="{FF2B5EF4-FFF2-40B4-BE49-F238E27FC236}">
                  <a16:creationId xmlns:a16="http://schemas.microsoft.com/office/drawing/2014/main" id="{FD0B9104-CC8D-52E3-7FAA-FE07014B14A2}"/>
                </a:ext>
              </a:extLst>
            </p:cNvPr>
            <p:cNvPicPr>
              <a:picLocks noChangeAspect="1"/>
            </p:cNvPicPr>
            <p:nvPr/>
          </p:nvPicPr>
          <p:blipFill>
            <a:blip r:embed="rId14"/>
            <a:stretch>
              <a:fillRect/>
            </a:stretch>
          </p:blipFill>
          <p:spPr>
            <a:xfrm>
              <a:off x="6237528" y="6110928"/>
              <a:ext cx="534598" cy="518613"/>
            </a:xfrm>
            <a:prstGeom prst="rect">
              <a:avLst/>
            </a:prstGeom>
          </p:spPr>
        </p:pic>
        <p:pic>
          <p:nvPicPr>
            <p:cNvPr id="52" name="Picture 51" descr="A yellow and black logo&#10;&#10;Description automatically generated">
              <a:extLst>
                <a:ext uri="{FF2B5EF4-FFF2-40B4-BE49-F238E27FC236}">
                  <a16:creationId xmlns:a16="http://schemas.microsoft.com/office/drawing/2014/main" id="{A1F93460-D65E-7EB2-DFB2-4DEB10EFCB27}"/>
                </a:ext>
              </a:extLst>
            </p:cNvPr>
            <p:cNvPicPr>
              <a:picLocks noChangeAspect="1"/>
            </p:cNvPicPr>
            <p:nvPr/>
          </p:nvPicPr>
          <p:blipFill>
            <a:blip r:embed="rId15"/>
            <a:stretch>
              <a:fillRect/>
            </a:stretch>
          </p:blipFill>
          <p:spPr>
            <a:xfrm>
              <a:off x="6253514" y="5524774"/>
              <a:ext cx="518613" cy="534600"/>
            </a:xfrm>
            <a:prstGeom prst="rect">
              <a:avLst/>
            </a:prstGeom>
          </p:spPr>
        </p:pic>
        <p:pic>
          <p:nvPicPr>
            <p:cNvPr id="53" name="Picture 52" descr="A group of logos on a black background&#10;&#10;Description automatically generated">
              <a:extLst>
                <a:ext uri="{FF2B5EF4-FFF2-40B4-BE49-F238E27FC236}">
                  <a16:creationId xmlns:a16="http://schemas.microsoft.com/office/drawing/2014/main" id="{98D7AB2F-5196-9DAE-3F84-9F23636763B1}"/>
                </a:ext>
              </a:extLst>
            </p:cNvPr>
            <p:cNvPicPr>
              <a:picLocks noChangeAspect="1"/>
            </p:cNvPicPr>
            <p:nvPr/>
          </p:nvPicPr>
          <p:blipFill>
            <a:blip r:embed="rId16"/>
            <a:stretch>
              <a:fillRect/>
            </a:stretch>
          </p:blipFill>
          <p:spPr>
            <a:xfrm>
              <a:off x="7555440" y="5566871"/>
              <a:ext cx="1085317" cy="1057874"/>
            </a:xfrm>
            <a:prstGeom prst="rect">
              <a:avLst/>
            </a:prstGeom>
          </p:spPr>
        </p:pic>
        <p:pic>
          <p:nvPicPr>
            <p:cNvPr id="4098" name="Picture 2" descr="Map with geo pin. Location icon. Destination symbol">
              <a:extLst>
                <a:ext uri="{FF2B5EF4-FFF2-40B4-BE49-F238E27FC236}">
                  <a16:creationId xmlns:a16="http://schemas.microsoft.com/office/drawing/2014/main" id="{FD34865B-3957-F478-7C14-3666CC42064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701339" y="4717855"/>
              <a:ext cx="1000327" cy="66567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anguage options icon outline style thin line Vector Image">
              <a:extLst>
                <a:ext uri="{FF2B5EF4-FFF2-40B4-BE49-F238E27FC236}">
                  <a16:creationId xmlns:a16="http://schemas.microsoft.com/office/drawing/2014/main" id="{C4EE14D8-AC49-B4AC-EA3C-3D7CEF29179E}"/>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8454" t="5314" r="26877" b="31503"/>
            <a:stretch/>
          </p:blipFill>
          <p:spPr bwMode="auto">
            <a:xfrm>
              <a:off x="10692978" y="4760933"/>
              <a:ext cx="722840" cy="90117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anguage Icons &amp; Symbols">
              <a:extLst>
                <a:ext uri="{FF2B5EF4-FFF2-40B4-BE49-F238E27FC236}">
                  <a16:creationId xmlns:a16="http://schemas.microsoft.com/office/drawing/2014/main" id="{0FA62878-C07E-62A4-863A-920357F8022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301250" y="5415826"/>
              <a:ext cx="607994" cy="607994"/>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Straight Connector 57">
              <a:extLst>
                <a:ext uri="{FF2B5EF4-FFF2-40B4-BE49-F238E27FC236}">
                  <a16:creationId xmlns:a16="http://schemas.microsoft.com/office/drawing/2014/main" id="{E8ACA715-A149-2B03-3C7D-1C743CD925ED}"/>
                </a:ext>
              </a:extLst>
            </p:cNvPr>
            <p:cNvCxnSpPr>
              <a:cxnSpLocks/>
            </p:cNvCxnSpPr>
            <p:nvPr/>
          </p:nvCxnSpPr>
          <p:spPr>
            <a:xfrm flipV="1">
              <a:off x="6335490" y="2396096"/>
              <a:ext cx="0" cy="381770"/>
            </a:xfrm>
            <a:prstGeom prst="line">
              <a:avLst/>
            </a:prstGeom>
            <a:ln w="57150">
              <a:solidFill>
                <a:srgbClr val="FFC63E"/>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A980440-1CE2-4C82-7E13-B99466EF57A4}"/>
                </a:ext>
              </a:extLst>
            </p:cNvPr>
            <p:cNvCxnSpPr>
              <a:cxnSpLocks/>
            </p:cNvCxnSpPr>
            <p:nvPr/>
          </p:nvCxnSpPr>
          <p:spPr>
            <a:xfrm flipV="1">
              <a:off x="9388579" y="2403506"/>
              <a:ext cx="0" cy="381770"/>
            </a:xfrm>
            <a:prstGeom prst="line">
              <a:avLst/>
            </a:prstGeom>
            <a:ln w="57150">
              <a:solidFill>
                <a:srgbClr val="FFC63E"/>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CB2A977-33D8-396A-9B6F-291E6457025A}"/>
                </a:ext>
              </a:extLst>
            </p:cNvPr>
            <p:cNvCxnSpPr>
              <a:cxnSpLocks/>
            </p:cNvCxnSpPr>
            <p:nvPr/>
          </p:nvCxnSpPr>
          <p:spPr>
            <a:xfrm flipV="1">
              <a:off x="9388579" y="3759638"/>
              <a:ext cx="0" cy="381770"/>
            </a:xfrm>
            <a:prstGeom prst="line">
              <a:avLst/>
            </a:prstGeom>
            <a:ln w="57150">
              <a:solidFill>
                <a:srgbClr val="FFC63E"/>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6B39A84-0F8E-604E-108E-9FEFD9294411}"/>
                </a:ext>
              </a:extLst>
            </p:cNvPr>
            <p:cNvGrpSpPr/>
            <p:nvPr/>
          </p:nvGrpSpPr>
          <p:grpSpPr>
            <a:xfrm>
              <a:off x="2709841" y="1239124"/>
              <a:ext cx="3131732" cy="5443947"/>
              <a:chOff x="11717169" y="745343"/>
              <a:chExt cx="3131732" cy="5443947"/>
            </a:xfrm>
          </p:grpSpPr>
          <p:sp>
            <p:nvSpPr>
              <p:cNvPr id="2" name="Rectangle: Single Corner Rounded 16">
                <a:extLst>
                  <a:ext uri="{FF2B5EF4-FFF2-40B4-BE49-F238E27FC236}">
                    <a16:creationId xmlns:a16="http://schemas.microsoft.com/office/drawing/2014/main" id="{EFF71641-33F8-F88C-197B-C7376EB3A161}"/>
                  </a:ext>
                </a:extLst>
              </p:cNvPr>
              <p:cNvSpPr/>
              <p:nvPr/>
            </p:nvSpPr>
            <p:spPr>
              <a:xfrm>
                <a:off x="12027276" y="1044125"/>
                <a:ext cx="2821625" cy="5145165"/>
              </a:xfrm>
              <a:prstGeom prst="round1Rect">
                <a:avLst/>
              </a:prstGeom>
              <a:solidFill>
                <a:schemeClr val="bg1"/>
              </a:solidFill>
              <a:ln w="12700">
                <a:solidFill>
                  <a:srgbClr val="FEC5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995236C4-78F3-4A3E-E13F-3CE120627F66}"/>
                  </a:ext>
                </a:extLst>
              </p:cNvPr>
              <p:cNvSpPr/>
              <p:nvPr/>
            </p:nvSpPr>
            <p:spPr>
              <a:xfrm>
                <a:off x="11717169" y="745343"/>
                <a:ext cx="649802" cy="672165"/>
              </a:xfrm>
              <a:prstGeom prst="ellipse">
                <a:avLst/>
              </a:prstGeom>
              <a:solidFill>
                <a:srgbClr val="FEC54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w Cen MT Condensed" panose="020B0606020104020203" pitchFamily="34" charset="77"/>
                  </a:rPr>
                  <a:t>01</a:t>
                </a:r>
              </a:p>
            </p:txBody>
          </p:sp>
          <p:sp>
            <p:nvSpPr>
              <p:cNvPr id="26" name="TextBox 25">
                <a:extLst>
                  <a:ext uri="{FF2B5EF4-FFF2-40B4-BE49-F238E27FC236}">
                    <a16:creationId xmlns:a16="http://schemas.microsoft.com/office/drawing/2014/main" id="{A31C914A-8AF6-F268-52BB-EAD2BC7F9238}"/>
                  </a:ext>
                </a:extLst>
              </p:cNvPr>
              <p:cNvSpPr txBox="1"/>
              <p:nvPr/>
            </p:nvSpPr>
            <p:spPr>
              <a:xfrm>
                <a:off x="12231451" y="1789275"/>
                <a:ext cx="2460518" cy="1236108"/>
              </a:xfrm>
              <a:prstGeom prst="rect">
                <a:avLst/>
              </a:prstGeom>
              <a:noFill/>
            </p:spPr>
            <p:txBody>
              <a:bodyPr wrap="square" lIns="91440" tIns="45720" rIns="91440" bIns="45720" anchor="t">
                <a:spAutoFit/>
              </a:bodyPr>
              <a:lstStyle/>
              <a:p>
                <a:pPr marL="285750" indent="-285750">
                  <a:lnSpc>
                    <a:spcPts val="1780"/>
                  </a:lnSpc>
                  <a:buFont typeface="Arial" panose="020B0604020202020204" pitchFamily="34" charset="0"/>
                  <a:buChar char="•"/>
                </a:pPr>
                <a:r>
                  <a:rPr lang="en-US" sz="1400" dirty="0">
                    <a:solidFill>
                      <a:schemeClr val="tx1">
                        <a:lumMod val="75000"/>
                        <a:lumOff val="25000"/>
                      </a:schemeClr>
                    </a:solidFill>
                    <a:ea typeface="Tahoma"/>
                    <a:cs typeface="Tahoma"/>
                  </a:rPr>
                  <a:t>Privacy &amp; compliant 1P mobile and CTV data is the foundation to reaching diverse audiences in a complaint fashion. </a:t>
                </a:r>
                <a:endParaRPr lang="en-US" sz="1400" dirty="0">
                  <a:solidFill>
                    <a:schemeClr val="tx1">
                      <a:lumMod val="75000"/>
                      <a:lumOff val="25000"/>
                    </a:schemeClr>
                  </a:solidFill>
                  <a:ea typeface="Tahoma" panose="020B0604030504040204" pitchFamily="34" charset="0"/>
                  <a:cs typeface="Tahoma" panose="020B0604030504040204" pitchFamily="34" charset="0"/>
                </a:endParaRPr>
              </a:p>
            </p:txBody>
          </p:sp>
          <p:sp>
            <p:nvSpPr>
              <p:cNvPr id="37" name="TextBox 36">
                <a:extLst>
                  <a:ext uri="{FF2B5EF4-FFF2-40B4-BE49-F238E27FC236}">
                    <a16:creationId xmlns:a16="http://schemas.microsoft.com/office/drawing/2014/main" id="{F3DE8D4A-B782-F34D-F587-C14ADA5CDC53}"/>
                  </a:ext>
                </a:extLst>
              </p:cNvPr>
              <p:cNvSpPr txBox="1"/>
              <p:nvPr/>
            </p:nvSpPr>
            <p:spPr>
              <a:xfrm>
                <a:off x="12226121" y="1264124"/>
                <a:ext cx="2175393" cy="321050"/>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80000"/>
                  </a:lnSpc>
                  <a:spcBef>
                    <a:spcPct val="0"/>
                  </a:spcBef>
                  <a:spcAft>
                    <a:spcPts val="0"/>
                  </a:spcAft>
                  <a:buClrTx/>
                  <a:buSzTx/>
                  <a:buFontTx/>
                  <a:buNone/>
                  <a:tabLst/>
                  <a:defRPr/>
                </a:pPr>
                <a:r>
                  <a:rPr lang="en-US" b="1" dirty="0">
                    <a:solidFill>
                      <a:srgbClr val="1A1A1A"/>
                    </a:solidFill>
                    <a:latin typeface="Tw Cen MT Condensed"/>
                  </a:rPr>
                  <a:t>ETHICALLY SOURCED</a:t>
                </a:r>
              </a:p>
            </p:txBody>
          </p:sp>
          <p:pic>
            <p:nvPicPr>
              <p:cNvPr id="54" name="Picture 53" descr="Logo, company name&#10;&#10;Description automatically generated">
                <a:extLst>
                  <a:ext uri="{FF2B5EF4-FFF2-40B4-BE49-F238E27FC236}">
                    <a16:creationId xmlns:a16="http://schemas.microsoft.com/office/drawing/2014/main" id="{E7AE2545-03F3-C51F-B44A-1261562F1701}"/>
                  </a:ext>
                </a:extLst>
              </p:cNvPr>
              <p:cNvPicPr>
                <a:picLocks noChangeAspect="1"/>
              </p:cNvPicPr>
              <p:nvPr/>
            </p:nvPicPr>
            <p:blipFill>
              <a:blip r:embed="rId20">
                <a:grayscl/>
              </a:blip>
              <a:stretch>
                <a:fillRect/>
              </a:stretch>
            </p:blipFill>
            <p:spPr>
              <a:xfrm>
                <a:off x="12768203" y="4285960"/>
                <a:ext cx="1202371" cy="1011518"/>
              </a:xfrm>
              <a:prstGeom prst="rect">
                <a:avLst/>
              </a:prstGeom>
            </p:spPr>
          </p:pic>
          <p:cxnSp>
            <p:nvCxnSpPr>
              <p:cNvPr id="4096" name="Straight Connector 4095">
                <a:extLst>
                  <a:ext uri="{FF2B5EF4-FFF2-40B4-BE49-F238E27FC236}">
                    <a16:creationId xmlns:a16="http://schemas.microsoft.com/office/drawing/2014/main" id="{0E4FA145-E4B6-FD93-5071-3B55FBD5CAA7}"/>
                  </a:ext>
                </a:extLst>
              </p:cNvPr>
              <p:cNvCxnSpPr>
                <a:cxnSpLocks/>
              </p:cNvCxnSpPr>
              <p:nvPr/>
            </p:nvCxnSpPr>
            <p:spPr>
              <a:xfrm flipV="1">
                <a:off x="12341571" y="1897352"/>
                <a:ext cx="0" cy="381770"/>
              </a:xfrm>
              <a:prstGeom prst="line">
                <a:avLst/>
              </a:prstGeom>
              <a:ln w="57150">
                <a:solidFill>
                  <a:srgbClr val="FFC63E"/>
                </a:solidFill>
              </a:ln>
            </p:spPr>
            <p:style>
              <a:lnRef idx="1">
                <a:schemeClr val="accent1"/>
              </a:lnRef>
              <a:fillRef idx="0">
                <a:schemeClr val="accent1"/>
              </a:fillRef>
              <a:effectRef idx="0">
                <a:schemeClr val="accent1"/>
              </a:effectRef>
              <a:fontRef idx="minor">
                <a:schemeClr val="tx1"/>
              </a:fontRef>
            </p:style>
          </p:cxnSp>
        </p:grpSp>
        <p:cxnSp>
          <p:nvCxnSpPr>
            <p:cNvPr id="4097" name="Straight Connector 4096">
              <a:extLst>
                <a:ext uri="{FF2B5EF4-FFF2-40B4-BE49-F238E27FC236}">
                  <a16:creationId xmlns:a16="http://schemas.microsoft.com/office/drawing/2014/main" id="{BDFA69E0-919B-2B3D-BC05-3B4C3A0B1844}"/>
                </a:ext>
              </a:extLst>
            </p:cNvPr>
            <p:cNvCxnSpPr/>
            <p:nvPr/>
          </p:nvCxnSpPr>
          <p:spPr>
            <a:xfrm>
              <a:off x="3567130" y="6077844"/>
              <a:ext cx="436418" cy="0"/>
            </a:xfrm>
            <a:prstGeom prst="line">
              <a:avLst/>
            </a:prstGeom>
            <a:ln w="38100">
              <a:solidFill>
                <a:srgbClr val="FEC43E"/>
              </a:solidFill>
            </a:ln>
          </p:spPr>
          <p:style>
            <a:lnRef idx="1">
              <a:schemeClr val="accent1"/>
            </a:lnRef>
            <a:fillRef idx="0">
              <a:schemeClr val="accent1"/>
            </a:fillRef>
            <a:effectRef idx="0">
              <a:schemeClr val="accent1"/>
            </a:effectRef>
            <a:fontRef idx="minor">
              <a:schemeClr val="tx1"/>
            </a:fontRef>
          </p:style>
        </p:cxnSp>
        <p:sp>
          <p:nvSpPr>
            <p:cNvPr id="4099" name="TextBox 4098">
              <a:extLst>
                <a:ext uri="{FF2B5EF4-FFF2-40B4-BE49-F238E27FC236}">
                  <a16:creationId xmlns:a16="http://schemas.microsoft.com/office/drawing/2014/main" id="{78C6B6D8-D70F-6A49-3E24-883029C05978}"/>
                </a:ext>
              </a:extLst>
            </p:cNvPr>
            <p:cNvSpPr txBox="1"/>
            <p:nvPr/>
          </p:nvSpPr>
          <p:spPr>
            <a:xfrm>
              <a:off x="3484003" y="6149506"/>
              <a:ext cx="689612" cy="338554"/>
            </a:xfrm>
            <a:prstGeom prst="rect">
              <a:avLst/>
            </a:prstGeom>
            <a:noFill/>
          </p:spPr>
          <p:txBody>
            <a:bodyPr wrap="none" rtlCol="0">
              <a:spAutoFit/>
            </a:bodyPr>
            <a:lstStyle/>
            <a:p>
              <a:r>
                <a:rPr lang="en-US" sz="1600" b="1" i="0" dirty="0">
                  <a:latin typeface="Tw Cen MT Condensed" panose="020B0606020104020203" pitchFamily="34" charset="77"/>
                  <a:ea typeface="Bebas Neue Bold" charset="0"/>
                  <a:cs typeface="Bebas Neue Bold" charset="0"/>
                </a:rPr>
                <a:t>SLIDE /</a:t>
              </a:r>
            </a:p>
          </p:txBody>
        </p:sp>
        <p:sp>
          <p:nvSpPr>
            <p:cNvPr id="4101" name="Slide Number Placeholder 5">
              <a:extLst>
                <a:ext uri="{FF2B5EF4-FFF2-40B4-BE49-F238E27FC236}">
                  <a16:creationId xmlns:a16="http://schemas.microsoft.com/office/drawing/2014/main" id="{6C633585-C2F5-0344-CCE2-0E434D4005A7}"/>
                </a:ext>
              </a:extLst>
            </p:cNvPr>
            <p:cNvSpPr txBox="1">
              <a:spLocks/>
            </p:cNvSpPr>
            <p:nvPr/>
          </p:nvSpPr>
          <p:spPr>
            <a:xfrm>
              <a:off x="3990711" y="6147061"/>
              <a:ext cx="647753"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400" b="0" i="0" smtClean="0">
                  <a:solidFill>
                    <a:schemeClr val="tx1"/>
                  </a:solidFill>
                  <a:latin typeface="Tahoma" panose="020B0604030504040204" pitchFamily="34" charset="0"/>
                  <a:ea typeface="Tahoma" panose="020B0604030504040204" pitchFamily="34" charset="0"/>
                  <a:cs typeface="Tahoma" panose="020B0604030504040204" pitchFamily="34" charset="0"/>
                </a:rPr>
                <a:pPr algn="l"/>
                <a:t>13</a:t>
              </a:fld>
              <a:endParaRPr lang="en-US" sz="1400" b="0" i="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6" name="Group 15">
            <a:extLst>
              <a:ext uri="{FF2B5EF4-FFF2-40B4-BE49-F238E27FC236}">
                <a16:creationId xmlns:a16="http://schemas.microsoft.com/office/drawing/2014/main" id="{56B10523-08A6-4E98-AB15-4ECE1DE3ADC3}"/>
              </a:ext>
            </a:extLst>
          </p:cNvPr>
          <p:cNvGrpSpPr/>
          <p:nvPr/>
        </p:nvGrpSpPr>
        <p:grpSpPr>
          <a:xfrm>
            <a:off x="10416052" y="205710"/>
            <a:ext cx="1649694" cy="6446580"/>
            <a:chOff x="10686475" y="127963"/>
            <a:chExt cx="1649694" cy="6446580"/>
          </a:xfrm>
        </p:grpSpPr>
        <p:cxnSp>
          <p:nvCxnSpPr>
            <p:cNvPr id="17" name="Straight Connector 16">
              <a:extLst>
                <a:ext uri="{FF2B5EF4-FFF2-40B4-BE49-F238E27FC236}">
                  <a16:creationId xmlns:a16="http://schemas.microsoft.com/office/drawing/2014/main" id="{92EC8B15-E8C4-D0B3-E4BE-5575E1AB658F}"/>
                </a:ext>
              </a:extLst>
            </p:cNvPr>
            <p:cNvCxnSpPr/>
            <p:nvPr/>
          </p:nvCxnSpPr>
          <p:spPr>
            <a:xfrm>
              <a:off x="11007411" y="6164327"/>
              <a:ext cx="436418" cy="0"/>
            </a:xfrm>
            <a:prstGeom prst="line">
              <a:avLst/>
            </a:prstGeom>
            <a:ln w="38100">
              <a:solidFill>
                <a:srgbClr val="FEC43E"/>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032178D-2C55-ECB9-2C35-63E42218F1E1}"/>
                </a:ext>
              </a:extLst>
            </p:cNvPr>
            <p:cNvSpPr txBox="1"/>
            <p:nvPr/>
          </p:nvSpPr>
          <p:spPr>
            <a:xfrm>
              <a:off x="10924284" y="6235989"/>
              <a:ext cx="689612" cy="338554"/>
            </a:xfrm>
            <a:prstGeom prst="rect">
              <a:avLst/>
            </a:prstGeom>
            <a:noFill/>
          </p:spPr>
          <p:txBody>
            <a:bodyPr wrap="none" rtlCol="0">
              <a:spAutoFit/>
            </a:bodyPr>
            <a:lstStyle/>
            <a:p>
              <a:r>
                <a:rPr lang="en-US" sz="1600" b="1" i="0" dirty="0">
                  <a:latin typeface="Tw Cen MT Condensed" panose="020B0606020104020203" pitchFamily="34" charset="77"/>
                  <a:ea typeface="Bebas Neue Bold" charset="0"/>
                  <a:cs typeface="Bebas Neue Bold" charset="0"/>
                </a:rPr>
                <a:t>SLIDE /</a:t>
              </a:r>
            </a:p>
          </p:txBody>
        </p:sp>
        <p:sp>
          <p:nvSpPr>
            <p:cNvPr id="22" name="Slide Number Placeholder 5">
              <a:extLst>
                <a:ext uri="{FF2B5EF4-FFF2-40B4-BE49-F238E27FC236}">
                  <a16:creationId xmlns:a16="http://schemas.microsoft.com/office/drawing/2014/main" id="{9B273166-5F70-54F2-E1D3-B6FBFD47BF88}"/>
                </a:ext>
              </a:extLst>
            </p:cNvPr>
            <p:cNvSpPr txBox="1">
              <a:spLocks/>
            </p:cNvSpPr>
            <p:nvPr/>
          </p:nvSpPr>
          <p:spPr>
            <a:xfrm>
              <a:off x="11430992" y="6233544"/>
              <a:ext cx="647753"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400" b="0" i="0" smtClean="0">
                  <a:solidFill>
                    <a:schemeClr val="tx1"/>
                  </a:solidFill>
                  <a:latin typeface="Tw Cen MT" panose="020B0602020104020603" pitchFamily="34" charset="77"/>
                  <a:ea typeface="Tahoma" panose="020B0604030504040204" pitchFamily="34" charset="0"/>
                  <a:cs typeface="Tahoma" panose="020B0604030504040204" pitchFamily="34" charset="0"/>
                </a:rPr>
                <a:pPr algn="l"/>
                <a:t>13</a:t>
              </a:fld>
              <a:endParaRPr lang="en-US" sz="1400" b="0" i="0" dirty="0">
                <a:solidFill>
                  <a:schemeClr val="tx1"/>
                </a:solidFill>
                <a:latin typeface="Tw Cen MT" panose="020B0602020104020603" pitchFamily="34" charset="77"/>
                <a:ea typeface="Tahoma" panose="020B0604030504040204" pitchFamily="34" charset="0"/>
                <a:cs typeface="Tahoma" panose="020B0604030504040204" pitchFamily="34" charset="0"/>
              </a:endParaRPr>
            </a:p>
          </p:txBody>
        </p:sp>
        <p:pic>
          <p:nvPicPr>
            <p:cNvPr id="55" name="Picture 54" descr="A black and yellow logo&#10;&#10;Description automatically generated">
              <a:extLst>
                <a:ext uri="{FF2B5EF4-FFF2-40B4-BE49-F238E27FC236}">
                  <a16:creationId xmlns:a16="http://schemas.microsoft.com/office/drawing/2014/main" id="{A70429CB-8C90-5F6B-5076-C75C83146E19}"/>
                </a:ext>
              </a:extLst>
            </p:cNvPr>
            <p:cNvPicPr>
              <a:picLocks noChangeAspect="1"/>
            </p:cNvPicPr>
            <p:nvPr/>
          </p:nvPicPr>
          <p:blipFill>
            <a:blip r:embed="rId21"/>
            <a:stretch>
              <a:fillRect/>
            </a:stretch>
          </p:blipFill>
          <p:spPr>
            <a:xfrm>
              <a:off x="10686475" y="127963"/>
              <a:ext cx="1649694" cy="1015196"/>
            </a:xfrm>
            <a:prstGeom prst="rect">
              <a:avLst/>
            </a:prstGeom>
          </p:spPr>
        </p:pic>
      </p:grpSp>
      <p:sp>
        <p:nvSpPr>
          <p:cNvPr id="59" name="Freeform 58">
            <a:extLst>
              <a:ext uri="{FF2B5EF4-FFF2-40B4-BE49-F238E27FC236}">
                <a16:creationId xmlns:a16="http://schemas.microsoft.com/office/drawing/2014/main" id="{2A7AD1A6-831C-571C-F58E-ECF734ED9ED8}"/>
              </a:ext>
            </a:extLst>
          </p:cNvPr>
          <p:cNvSpPr/>
          <p:nvPr/>
        </p:nvSpPr>
        <p:spPr>
          <a:xfrm>
            <a:off x="3951243" y="3962324"/>
            <a:ext cx="310237" cy="531010"/>
          </a:xfrm>
          <a:custGeom>
            <a:avLst/>
            <a:gdLst>
              <a:gd name="connsiteX0" fmla="*/ 391004 w 448696"/>
              <a:gd name="connsiteY0" fmla="*/ 768002 h 768001"/>
              <a:gd name="connsiteX1" fmla="*/ 57693 w 448696"/>
              <a:gd name="connsiteY1" fmla="*/ 768002 h 768001"/>
              <a:gd name="connsiteX2" fmla="*/ 0 w 448696"/>
              <a:gd name="connsiteY2" fmla="*/ 710293 h 768001"/>
              <a:gd name="connsiteX3" fmla="*/ 0 w 448696"/>
              <a:gd name="connsiteY3" fmla="*/ 57709 h 768001"/>
              <a:gd name="connsiteX4" fmla="*/ 57693 w 448696"/>
              <a:gd name="connsiteY4" fmla="*/ 0 h 768001"/>
              <a:gd name="connsiteX5" fmla="*/ 391004 w 448696"/>
              <a:gd name="connsiteY5" fmla="*/ 0 h 768001"/>
              <a:gd name="connsiteX6" fmla="*/ 448697 w 448696"/>
              <a:gd name="connsiteY6" fmla="*/ 57709 h 768001"/>
              <a:gd name="connsiteX7" fmla="*/ 448697 w 448696"/>
              <a:gd name="connsiteY7" fmla="*/ 710293 h 768001"/>
              <a:gd name="connsiteX8" fmla="*/ 391004 w 448696"/>
              <a:gd name="connsiteY8" fmla="*/ 768002 h 768001"/>
              <a:gd name="connsiteX9" fmla="*/ 57693 w 448696"/>
              <a:gd name="connsiteY9" fmla="*/ 27472 h 768001"/>
              <a:gd name="connsiteX10" fmla="*/ 27464 w 448696"/>
              <a:gd name="connsiteY10" fmla="*/ 57709 h 768001"/>
              <a:gd name="connsiteX11" fmla="*/ 27464 w 448696"/>
              <a:gd name="connsiteY11" fmla="*/ 710293 h 768001"/>
              <a:gd name="connsiteX12" fmla="*/ 57693 w 448696"/>
              <a:gd name="connsiteY12" fmla="*/ 740514 h 768001"/>
              <a:gd name="connsiteX13" fmla="*/ 391004 w 448696"/>
              <a:gd name="connsiteY13" fmla="*/ 740514 h 768001"/>
              <a:gd name="connsiteX14" fmla="*/ 421217 w 448696"/>
              <a:gd name="connsiteY14" fmla="*/ 710293 h 768001"/>
              <a:gd name="connsiteX15" fmla="*/ 421217 w 448696"/>
              <a:gd name="connsiteY15" fmla="*/ 57709 h 768001"/>
              <a:gd name="connsiteX16" fmla="*/ 391004 w 448696"/>
              <a:gd name="connsiteY16" fmla="*/ 27472 h 76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696" h="768001">
                <a:moveTo>
                  <a:pt x="391004" y="768002"/>
                </a:moveTo>
                <a:lnTo>
                  <a:pt x="57693" y="768002"/>
                </a:lnTo>
                <a:cubicBezTo>
                  <a:pt x="25844" y="767967"/>
                  <a:pt x="35" y="742150"/>
                  <a:pt x="0" y="710293"/>
                </a:cubicBezTo>
                <a:lnTo>
                  <a:pt x="0" y="57709"/>
                </a:lnTo>
                <a:cubicBezTo>
                  <a:pt x="35" y="25852"/>
                  <a:pt x="25844" y="35"/>
                  <a:pt x="57693" y="0"/>
                </a:cubicBezTo>
                <a:lnTo>
                  <a:pt x="391004" y="0"/>
                </a:lnTo>
                <a:cubicBezTo>
                  <a:pt x="422853" y="35"/>
                  <a:pt x="448662" y="25852"/>
                  <a:pt x="448697" y="57709"/>
                </a:cubicBezTo>
                <a:lnTo>
                  <a:pt x="448697" y="710293"/>
                </a:lnTo>
                <a:cubicBezTo>
                  <a:pt x="448662" y="742150"/>
                  <a:pt x="422853" y="767967"/>
                  <a:pt x="391004" y="768002"/>
                </a:cubicBezTo>
                <a:close/>
                <a:moveTo>
                  <a:pt x="57693" y="27472"/>
                </a:moveTo>
                <a:cubicBezTo>
                  <a:pt x="41009" y="27498"/>
                  <a:pt x="27490" y="41021"/>
                  <a:pt x="27464" y="57709"/>
                </a:cubicBezTo>
                <a:lnTo>
                  <a:pt x="27464" y="710293"/>
                </a:lnTo>
                <a:cubicBezTo>
                  <a:pt x="27490" y="726979"/>
                  <a:pt x="41011" y="740496"/>
                  <a:pt x="57693" y="740514"/>
                </a:cubicBezTo>
                <a:lnTo>
                  <a:pt x="391004" y="740514"/>
                </a:lnTo>
                <a:cubicBezTo>
                  <a:pt x="407682" y="740496"/>
                  <a:pt x="421199" y="726975"/>
                  <a:pt x="421217" y="710293"/>
                </a:cubicBezTo>
                <a:lnTo>
                  <a:pt x="421217" y="57709"/>
                </a:lnTo>
                <a:cubicBezTo>
                  <a:pt x="421199" y="41023"/>
                  <a:pt x="407685" y="27498"/>
                  <a:pt x="391004" y="27472"/>
                </a:cubicBezTo>
                <a:close/>
              </a:path>
            </a:pathLst>
          </a:custGeom>
          <a:solidFill>
            <a:srgbClr val="192E3D"/>
          </a:solidFill>
          <a:ln w="1565"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3B70F1F2-F40F-C139-370E-A8ECDDF71F1D}"/>
              </a:ext>
            </a:extLst>
          </p:cNvPr>
          <p:cNvSpPr/>
          <p:nvPr/>
        </p:nvSpPr>
        <p:spPr>
          <a:xfrm>
            <a:off x="4063622" y="4425245"/>
            <a:ext cx="85482" cy="19006"/>
          </a:xfrm>
          <a:custGeom>
            <a:avLst/>
            <a:gdLst>
              <a:gd name="connsiteX0" fmla="*/ 109428 w 123632"/>
              <a:gd name="connsiteY0" fmla="*/ 27481 h 27488"/>
              <a:gd name="connsiteX1" fmla="*/ 14205 w 123632"/>
              <a:gd name="connsiteY1" fmla="*/ 27481 h 27488"/>
              <a:gd name="connsiteX2" fmla="*/ 8 w 123632"/>
              <a:gd name="connsiteY2" fmla="*/ 14209 h 27488"/>
              <a:gd name="connsiteX3" fmla="*/ 13275 w 123632"/>
              <a:gd name="connsiteY3" fmla="*/ 8 h 27488"/>
              <a:gd name="connsiteX4" fmla="*/ 14205 w 123632"/>
              <a:gd name="connsiteY4" fmla="*/ 8 h 27488"/>
              <a:gd name="connsiteX5" fmla="*/ 109428 w 123632"/>
              <a:gd name="connsiteY5" fmla="*/ 8 h 27488"/>
              <a:gd name="connsiteX6" fmla="*/ 123625 w 123632"/>
              <a:gd name="connsiteY6" fmla="*/ 13279 h 27488"/>
              <a:gd name="connsiteX7" fmla="*/ 110357 w 123632"/>
              <a:gd name="connsiteY7" fmla="*/ 27481 h 27488"/>
              <a:gd name="connsiteX8" fmla="*/ 109428 w 123632"/>
              <a:gd name="connsiteY8" fmla="*/ 27481 h 2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632" h="27488">
                <a:moveTo>
                  <a:pt x="109428" y="27481"/>
                </a:moveTo>
                <a:lnTo>
                  <a:pt x="14205" y="27481"/>
                </a:lnTo>
                <a:cubicBezTo>
                  <a:pt x="6620" y="27737"/>
                  <a:pt x="265" y="21795"/>
                  <a:pt x="8" y="14209"/>
                </a:cubicBezTo>
                <a:cubicBezTo>
                  <a:pt x="-248" y="6623"/>
                  <a:pt x="5692" y="264"/>
                  <a:pt x="13275" y="8"/>
                </a:cubicBezTo>
                <a:cubicBezTo>
                  <a:pt x="13586" y="-3"/>
                  <a:pt x="13896" y="-3"/>
                  <a:pt x="14205" y="8"/>
                </a:cubicBezTo>
                <a:lnTo>
                  <a:pt x="109428" y="8"/>
                </a:lnTo>
                <a:cubicBezTo>
                  <a:pt x="117012" y="-248"/>
                  <a:pt x="123367" y="5694"/>
                  <a:pt x="123625" y="13279"/>
                </a:cubicBezTo>
                <a:cubicBezTo>
                  <a:pt x="123881" y="20866"/>
                  <a:pt x="117940" y="27225"/>
                  <a:pt x="110357" y="27481"/>
                </a:cubicBezTo>
                <a:cubicBezTo>
                  <a:pt x="110047" y="27492"/>
                  <a:pt x="109737" y="27492"/>
                  <a:pt x="109428" y="27481"/>
                </a:cubicBezTo>
                <a:close/>
              </a:path>
            </a:pathLst>
          </a:custGeom>
          <a:solidFill>
            <a:srgbClr val="F15B28"/>
          </a:solidFill>
          <a:ln w="1565"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7851958A-D51C-B0BF-DB3B-78EBD3C42775}"/>
              </a:ext>
            </a:extLst>
          </p:cNvPr>
          <p:cNvSpPr/>
          <p:nvPr/>
        </p:nvSpPr>
        <p:spPr>
          <a:xfrm>
            <a:off x="4018354" y="3962324"/>
            <a:ext cx="176019" cy="64880"/>
          </a:xfrm>
          <a:custGeom>
            <a:avLst/>
            <a:gdLst>
              <a:gd name="connsiteX0" fmla="*/ 227096 w 254576"/>
              <a:gd name="connsiteY0" fmla="*/ 0 h 93836"/>
              <a:gd name="connsiteX1" fmla="*/ 227096 w 254576"/>
              <a:gd name="connsiteY1" fmla="*/ 41625 h 93836"/>
              <a:gd name="connsiteX2" fmla="*/ 202380 w 254576"/>
              <a:gd name="connsiteY2" fmla="*/ 66364 h 93836"/>
              <a:gd name="connsiteX3" fmla="*/ 52197 w 254576"/>
              <a:gd name="connsiteY3" fmla="*/ 66364 h 93836"/>
              <a:gd name="connsiteX4" fmla="*/ 27480 w 254576"/>
              <a:gd name="connsiteY4" fmla="*/ 41625 h 93836"/>
              <a:gd name="connsiteX5" fmla="*/ 27480 w 254576"/>
              <a:gd name="connsiteY5" fmla="*/ 0 h 93836"/>
              <a:gd name="connsiteX6" fmla="*/ 0 w 254576"/>
              <a:gd name="connsiteY6" fmla="*/ 0 h 93836"/>
              <a:gd name="connsiteX7" fmla="*/ 0 w 254576"/>
              <a:gd name="connsiteY7" fmla="*/ 41625 h 93836"/>
              <a:gd name="connsiteX8" fmla="*/ 52197 w 254576"/>
              <a:gd name="connsiteY8" fmla="*/ 93837 h 93836"/>
              <a:gd name="connsiteX9" fmla="*/ 202380 w 254576"/>
              <a:gd name="connsiteY9" fmla="*/ 93837 h 93836"/>
              <a:gd name="connsiteX10" fmla="*/ 254577 w 254576"/>
              <a:gd name="connsiteY10" fmla="*/ 41625 h 93836"/>
              <a:gd name="connsiteX11" fmla="*/ 254577 w 254576"/>
              <a:gd name="connsiteY11" fmla="*/ 0 h 9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576" h="93836">
                <a:moveTo>
                  <a:pt x="227096" y="0"/>
                </a:moveTo>
                <a:lnTo>
                  <a:pt x="227096" y="41625"/>
                </a:lnTo>
                <a:cubicBezTo>
                  <a:pt x="227087" y="55278"/>
                  <a:pt x="216029" y="66347"/>
                  <a:pt x="202380" y="66364"/>
                </a:cubicBezTo>
                <a:lnTo>
                  <a:pt x="52197" y="66364"/>
                </a:lnTo>
                <a:cubicBezTo>
                  <a:pt x="38547" y="66347"/>
                  <a:pt x="27489" y="55278"/>
                  <a:pt x="27480" y="41625"/>
                </a:cubicBezTo>
                <a:lnTo>
                  <a:pt x="27480" y="0"/>
                </a:lnTo>
                <a:lnTo>
                  <a:pt x="0" y="0"/>
                </a:lnTo>
                <a:lnTo>
                  <a:pt x="0" y="41625"/>
                </a:lnTo>
                <a:cubicBezTo>
                  <a:pt x="35" y="70446"/>
                  <a:pt x="23384" y="93802"/>
                  <a:pt x="52197" y="93837"/>
                </a:cubicBezTo>
                <a:lnTo>
                  <a:pt x="202380" y="93837"/>
                </a:lnTo>
                <a:cubicBezTo>
                  <a:pt x="231193" y="93802"/>
                  <a:pt x="254542" y="70446"/>
                  <a:pt x="254577" y="41625"/>
                </a:cubicBezTo>
                <a:lnTo>
                  <a:pt x="254577" y="0"/>
                </a:lnTo>
                <a:close/>
              </a:path>
            </a:pathLst>
          </a:custGeom>
          <a:solidFill>
            <a:srgbClr val="F15B28"/>
          </a:solidFill>
          <a:ln w="1565" cap="flat">
            <a:noFill/>
            <a:prstDash val="solid"/>
            <a:miter/>
          </a:ln>
        </p:spPr>
        <p:txBody>
          <a:bodyPr rtlCol="0" anchor="ctr"/>
          <a:lstStyle/>
          <a:p>
            <a:endParaRPr lang="en-US" dirty="0"/>
          </a:p>
        </p:txBody>
      </p:sp>
      <p:pic>
        <p:nvPicPr>
          <p:cNvPr id="4103" name="Graphic 4102">
            <a:extLst>
              <a:ext uri="{FF2B5EF4-FFF2-40B4-BE49-F238E27FC236}">
                <a16:creationId xmlns:a16="http://schemas.microsoft.com/office/drawing/2014/main" id="{D18F2612-DB60-5FA4-2549-E4B372926A31}"/>
              </a:ext>
            </a:extLst>
          </p:cNvPr>
          <p:cNvPicPr>
            <a:picLocks noChangeAspect="1"/>
          </p:cNvPicPr>
          <p:nvPr/>
        </p:nvPicPr>
        <p:blipFill rotWithShape="1">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l="20237" t="25106" r="16445" b="15353"/>
          <a:stretch/>
        </p:blipFill>
        <p:spPr>
          <a:xfrm>
            <a:off x="4295899" y="4060519"/>
            <a:ext cx="552646" cy="405767"/>
          </a:xfrm>
          <a:prstGeom prst="rect">
            <a:avLst/>
          </a:prstGeom>
        </p:spPr>
      </p:pic>
    </p:spTree>
    <p:extLst>
      <p:ext uri="{BB962C8B-B14F-4D97-AF65-F5344CB8AC3E}">
        <p14:creationId xmlns:p14="http://schemas.microsoft.com/office/powerpoint/2010/main" val="726870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collage of photos&#10;&#10;Description automatically generated with low confidence">
            <a:extLst>
              <a:ext uri="{FF2B5EF4-FFF2-40B4-BE49-F238E27FC236}">
                <a16:creationId xmlns:a16="http://schemas.microsoft.com/office/drawing/2014/main" id="{88F6BF85-9D94-7AA4-2372-7717E9DAE403}"/>
              </a:ext>
            </a:extLst>
          </p:cNvPr>
          <p:cNvPicPr>
            <a:picLocks noChangeAspect="1"/>
          </p:cNvPicPr>
          <p:nvPr/>
        </p:nvPicPr>
        <p:blipFill rotWithShape="1">
          <a:blip r:embed="rId3"/>
          <a:srcRect l="1652" t="3118" r="6085" b="914"/>
          <a:stretch/>
        </p:blipFill>
        <p:spPr>
          <a:xfrm>
            <a:off x="0" y="0"/>
            <a:ext cx="12191999" cy="6858000"/>
          </a:xfrm>
          <a:prstGeom prst="rect">
            <a:avLst/>
          </a:prstGeom>
        </p:spPr>
      </p:pic>
      <p:sp>
        <p:nvSpPr>
          <p:cNvPr id="13" name="Rectangle 12">
            <a:extLst>
              <a:ext uri="{FF2B5EF4-FFF2-40B4-BE49-F238E27FC236}">
                <a16:creationId xmlns:a16="http://schemas.microsoft.com/office/drawing/2014/main" id="{3EB87B77-010D-97D9-E204-CB5476884A8D}"/>
              </a:ext>
            </a:extLst>
          </p:cNvPr>
          <p:cNvSpPr/>
          <p:nvPr/>
        </p:nvSpPr>
        <p:spPr>
          <a:xfrm>
            <a:off x="1" y="0"/>
            <a:ext cx="12191999"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DEF36EDD-E7F7-8E86-6E4F-55815833ADF1}"/>
              </a:ext>
            </a:extLst>
          </p:cNvPr>
          <p:cNvCxnSpPr/>
          <p:nvPr/>
        </p:nvCxnSpPr>
        <p:spPr>
          <a:xfrm>
            <a:off x="685800" y="6089073"/>
            <a:ext cx="436418" cy="0"/>
          </a:xfrm>
          <a:prstGeom prst="line">
            <a:avLst/>
          </a:prstGeom>
          <a:ln w="38100">
            <a:solidFill>
              <a:srgbClr val="FEC43E"/>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8F1E44D-8CDB-D91B-2BA4-2697A2C0B5AF}"/>
              </a:ext>
            </a:extLst>
          </p:cNvPr>
          <p:cNvSpPr txBox="1"/>
          <p:nvPr/>
        </p:nvSpPr>
        <p:spPr>
          <a:xfrm>
            <a:off x="602673" y="6160735"/>
            <a:ext cx="689612" cy="338554"/>
          </a:xfrm>
          <a:prstGeom prst="rect">
            <a:avLst/>
          </a:prstGeom>
          <a:noFill/>
        </p:spPr>
        <p:txBody>
          <a:bodyPr wrap="none" rtlCol="0">
            <a:spAutoFit/>
          </a:bodyPr>
          <a:lstStyle/>
          <a:p>
            <a:r>
              <a:rPr lang="en-US" sz="1600" b="1" i="0">
                <a:solidFill>
                  <a:schemeClr val="bg1"/>
                </a:solidFill>
                <a:latin typeface="Tw Cen MT Condensed" panose="020B0606020104020203" pitchFamily="34" charset="77"/>
                <a:ea typeface="Bebas Neue Bold" charset="0"/>
                <a:cs typeface="Bebas Neue Bold" charset="0"/>
              </a:rPr>
              <a:t>SLIDE /</a:t>
            </a:r>
          </a:p>
        </p:txBody>
      </p:sp>
      <p:sp>
        <p:nvSpPr>
          <p:cNvPr id="11" name="Slide Number Placeholder 5">
            <a:extLst>
              <a:ext uri="{FF2B5EF4-FFF2-40B4-BE49-F238E27FC236}">
                <a16:creationId xmlns:a16="http://schemas.microsoft.com/office/drawing/2014/main" id="{36840015-CD14-46E5-0403-D1DF7CAB78EA}"/>
              </a:ext>
            </a:extLst>
          </p:cNvPr>
          <p:cNvSpPr txBox="1">
            <a:spLocks/>
          </p:cNvSpPr>
          <p:nvPr/>
        </p:nvSpPr>
        <p:spPr>
          <a:xfrm>
            <a:off x="1109381" y="6158290"/>
            <a:ext cx="647753"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400" b="0" i="0" smtClean="0">
                <a:solidFill>
                  <a:schemeClr val="bg1"/>
                </a:solidFill>
                <a:latin typeface="Tahoma" panose="020B0604030504040204" pitchFamily="34" charset="0"/>
                <a:ea typeface="Tahoma" panose="020B0604030504040204" pitchFamily="34" charset="0"/>
                <a:cs typeface="Tahoma" panose="020B0604030504040204" pitchFamily="34" charset="0"/>
              </a:rPr>
              <a:pPr algn="l"/>
              <a:t>14</a:t>
            </a:fld>
            <a:endParaRPr lang="en-US" sz="1400" b="0" i="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8E6DAFAB-0B40-9DA4-6631-D72EE5FBD0B4}"/>
              </a:ext>
            </a:extLst>
          </p:cNvPr>
          <p:cNvSpPr txBox="1"/>
          <p:nvPr/>
        </p:nvSpPr>
        <p:spPr>
          <a:xfrm>
            <a:off x="2067824" y="3062259"/>
            <a:ext cx="9377782" cy="2047548"/>
          </a:xfrm>
          <a:prstGeom prst="rect">
            <a:avLst/>
          </a:prstGeom>
          <a:noFill/>
        </p:spPr>
        <p:txBody>
          <a:bodyPr wrap="square" lIns="91440" tIns="45720" rIns="91440" bIns="45720" rtlCol="0" anchor="t" anchorCtr="0">
            <a:spAutoFit/>
          </a:bodyPr>
          <a:lstStyle/>
          <a:p>
            <a:pPr algn="r">
              <a:lnSpc>
                <a:spcPct val="80000"/>
              </a:lnSpc>
              <a:spcAft>
                <a:spcPts val="1200"/>
              </a:spcAft>
            </a:pPr>
            <a:r>
              <a:rPr lang="en-US" sz="7200" b="1" spc="-150">
                <a:solidFill>
                  <a:srgbClr val="EBEBEB"/>
                </a:solidFill>
                <a:latin typeface="Tw Cen MT Condensed"/>
              </a:rPr>
              <a:t>INTRODUCING</a:t>
            </a:r>
          </a:p>
          <a:p>
            <a:pPr algn="r">
              <a:lnSpc>
                <a:spcPct val="80000"/>
              </a:lnSpc>
              <a:spcAft>
                <a:spcPts val="1200"/>
              </a:spcAft>
            </a:pPr>
            <a:r>
              <a:rPr lang="en-US" sz="7200" spc="-150">
                <a:solidFill>
                  <a:srgbClr val="FEC54C"/>
                </a:solidFill>
                <a:latin typeface="Tw Cen MT Condensed"/>
              </a:rPr>
              <a:t>SABIOTV</a:t>
            </a:r>
          </a:p>
        </p:txBody>
      </p:sp>
      <p:cxnSp>
        <p:nvCxnSpPr>
          <p:cNvPr id="4" name="Straight Connector 3">
            <a:extLst>
              <a:ext uri="{FF2B5EF4-FFF2-40B4-BE49-F238E27FC236}">
                <a16:creationId xmlns:a16="http://schemas.microsoft.com/office/drawing/2014/main" id="{05D8E8BC-E51F-E861-AB71-393E611E454D}"/>
              </a:ext>
            </a:extLst>
          </p:cNvPr>
          <p:cNvCxnSpPr>
            <a:cxnSpLocks/>
          </p:cNvCxnSpPr>
          <p:nvPr/>
        </p:nvCxnSpPr>
        <p:spPr>
          <a:xfrm>
            <a:off x="5988676" y="0"/>
            <a:ext cx="0" cy="2919463"/>
          </a:xfrm>
          <a:prstGeom prst="line">
            <a:avLst/>
          </a:prstGeom>
          <a:ln w="15875"/>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947508849"/>
      </p:ext>
    </p:extLst>
  </p:cSld>
  <p:clrMapOvr>
    <a:masterClrMapping/>
  </p:clrMapOvr>
  <mc:AlternateContent xmlns:mc="http://schemas.openxmlformats.org/markup-compatibility/2006" xmlns:p14="http://schemas.microsoft.com/office/powerpoint/2010/main">
    <mc:Choice Requires="p14">
      <p:transition spd="slow" p14:dur="2500">
        <p14:reveal thruBlk="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1+#ppt_w/2"/>
                                          </p:val>
                                        </p:tav>
                                        <p:tav tm="100000">
                                          <p:val>
                                            <p:strVal val="#ppt_x"/>
                                          </p:val>
                                        </p:tav>
                                      </p:tavLst>
                                    </p:anim>
                                    <p:anim calcmode="lin" valueType="num">
                                      <p:cBhvr additive="base">
                                        <p:cTn id="8" dur="1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D1D09816-159B-138A-E109-A9F66ED4200B}"/>
              </a:ext>
            </a:extLst>
          </p:cNvPr>
          <p:cNvPicPr>
            <a:picLocks noGrp="1" noChangeAspect="1"/>
          </p:cNvPicPr>
          <p:nvPr>
            <p:ph type="pic" sz="quarter" idx="10"/>
          </p:nvPr>
        </p:nvPicPr>
        <p:blipFill rotWithShape="1">
          <a:blip r:embed="rId3"/>
          <a:srcRect l="39011" r="35767"/>
          <a:stretch/>
        </p:blipFill>
        <p:spPr>
          <a:xfrm>
            <a:off x="3027405" y="0"/>
            <a:ext cx="3080083" cy="6858000"/>
          </a:xfrm>
        </p:spPr>
      </p:pic>
      <p:sp>
        <p:nvSpPr>
          <p:cNvPr id="3" name="Title 2">
            <a:extLst>
              <a:ext uri="{FF2B5EF4-FFF2-40B4-BE49-F238E27FC236}">
                <a16:creationId xmlns:a16="http://schemas.microsoft.com/office/drawing/2014/main" id="{FC73D72C-195B-30F2-BA71-B2BC3AC0FF4A}"/>
              </a:ext>
            </a:extLst>
          </p:cNvPr>
          <p:cNvSpPr>
            <a:spLocks noGrp="1"/>
          </p:cNvSpPr>
          <p:nvPr>
            <p:ph type="title"/>
          </p:nvPr>
        </p:nvSpPr>
        <p:spPr/>
        <p:txBody>
          <a:bodyPr/>
          <a:lstStyle/>
          <a:p>
            <a:r>
              <a:rPr lang="en-US" dirty="0">
                <a:latin typeface="Tw Cen MT Condensed"/>
              </a:rPr>
              <a:t>OUR PURPOSE</a:t>
            </a:r>
            <a:br>
              <a:rPr lang="en-US" dirty="0"/>
            </a:br>
            <a:r>
              <a:rPr lang="en-US" b="0" dirty="0">
                <a:solidFill>
                  <a:srgbClr val="FEC63E"/>
                </a:solidFill>
                <a:latin typeface="Tw Cen MT Condensed"/>
              </a:rPr>
              <a:t>WHAT IS SABIOTV?</a:t>
            </a:r>
          </a:p>
        </p:txBody>
      </p:sp>
      <p:sp>
        <p:nvSpPr>
          <p:cNvPr id="4" name="TextBox 3">
            <a:extLst>
              <a:ext uri="{FF2B5EF4-FFF2-40B4-BE49-F238E27FC236}">
                <a16:creationId xmlns:a16="http://schemas.microsoft.com/office/drawing/2014/main" id="{D2DE0047-29D8-46F3-F7BC-23F990E8ED29}"/>
              </a:ext>
            </a:extLst>
          </p:cNvPr>
          <p:cNvSpPr txBox="1"/>
          <p:nvPr/>
        </p:nvSpPr>
        <p:spPr>
          <a:xfrm>
            <a:off x="6547944" y="2572781"/>
            <a:ext cx="5072284" cy="923330"/>
          </a:xfrm>
          <a:prstGeom prst="rect">
            <a:avLst/>
          </a:prstGeom>
          <a:noFill/>
        </p:spPr>
        <p:txBody>
          <a:bodyPr wrap="square" lIns="91440" tIns="45720" rIns="91440" bIns="45720" rtlCol="0" anchor="t">
            <a:spAutoFit/>
          </a:bodyPr>
          <a:lstStyle/>
          <a:p>
            <a:r>
              <a:rPr lang="en-US" sz="1800" b="0" i="0" dirty="0">
                <a:effectLst/>
                <a:ea typeface="+mn-lt"/>
                <a:cs typeface="+mn-lt"/>
              </a:rPr>
              <a:t>SabioTV</a:t>
            </a:r>
            <a:r>
              <a:rPr lang="en-US" dirty="0">
                <a:ea typeface="+mn-lt"/>
                <a:cs typeface="+mn-lt"/>
              </a:rPr>
              <a:t> is a streaming platform that partners with </a:t>
            </a:r>
            <a:r>
              <a:rPr lang="en-US" sz="1800" b="0" i="0" dirty="0">
                <a:effectLst/>
                <a:ea typeface="+mn-lt"/>
                <a:cs typeface="+mn-lt"/>
              </a:rPr>
              <a:t>content creators </a:t>
            </a:r>
            <a:r>
              <a:rPr lang="en-US" dirty="0">
                <a:ea typeface="+mn-lt"/>
                <a:cs typeface="+mn-lt"/>
              </a:rPr>
              <a:t>to </a:t>
            </a:r>
            <a:r>
              <a:rPr lang="en-US" b="1" dirty="0">
                <a:ea typeface="+mn-lt"/>
                <a:cs typeface="+mn-lt"/>
              </a:rPr>
              <a:t>distribute and monetize their video content on Connected TV</a:t>
            </a:r>
            <a:r>
              <a:rPr lang="en-US" sz="1800" b="0" i="0" dirty="0">
                <a:effectLst/>
                <a:ea typeface="+mn-lt"/>
                <a:cs typeface="+mn-lt"/>
              </a:rPr>
              <a:t>.</a:t>
            </a:r>
            <a:r>
              <a:rPr lang="en-US" dirty="0">
                <a:ea typeface="+mn-lt"/>
                <a:cs typeface="+mn-lt"/>
              </a:rPr>
              <a:t> </a:t>
            </a:r>
          </a:p>
        </p:txBody>
      </p:sp>
      <p:sp>
        <p:nvSpPr>
          <p:cNvPr id="5" name="TextBox 1">
            <a:extLst>
              <a:ext uri="{FF2B5EF4-FFF2-40B4-BE49-F238E27FC236}">
                <a16:creationId xmlns:a16="http://schemas.microsoft.com/office/drawing/2014/main" id="{3F0F5EF1-03E7-A110-61AD-42BCF16BA8C0}"/>
              </a:ext>
            </a:extLst>
          </p:cNvPr>
          <p:cNvSpPr txBox="1"/>
          <p:nvPr/>
        </p:nvSpPr>
        <p:spPr>
          <a:xfrm>
            <a:off x="6107488" y="622407"/>
            <a:ext cx="6084512" cy="89293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r>
              <a:rPr lang="en-US" sz="3200" b="1" dirty="0">
                <a:latin typeface="Tw Cen MT Condensed" panose="020B0606020104020203" pitchFamily="34" charset="77"/>
                <a:ea typeface="+mn-lt"/>
                <a:cs typeface="+mn-lt"/>
              </a:rPr>
              <a:t>POWERING THE CREATOR ECONOMY</a:t>
            </a:r>
          </a:p>
          <a:p>
            <a:pPr algn="ctr">
              <a:lnSpc>
                <a:spcPct val="80000"/>
              </a:lnSpc>
            </a:pPr>
            <a:r>
              <a:rPr lang="en-US" sz="3200" b="1" dirty="0">
                <a:latin typeface="Tw Cen MT Condensed" panose="020B0606020104020203" pitchFamily="34" charset="77"/>
                <a:ea typeface="+mn-lt"/>
                <a:cs typeface="+mn-lt"/>
              </a:rPr>
              <a:t>INTO STREAMING TV</a:t>
            </a:r>
            <a:endParaRPr lang="en-US" sz="3200" b="1" dirty="0">
              <a:latin typeface="Tw Cen MT Condensed" panose="020B0606020104020203" pitchFamily="34" charset="77"/>
              <a:cs typeface="Calibri" panose="020F0502020204030204"/>
            </a:endParaRPr>
          </a:p>
        </p:txBody>
      </p:sp>
      <p:sp>
        <p:nvSpPr>
          <p:cNvPr id="6" name="TextBox 1">
            <a:extLst>
              <a:ext uri="{FF2B5EF4-FFF2-40B4-BE49-F238E27FC236}">
                <a16:creationId xmlns:a16="http://schemas.microsoft.com/office/drawing/2014/main" id="{0DFA9106-6EF5-981F-4352-12ED4E8D14A5}"/>
              </a:ext>
            </a:extLst>
          </p:cNvPr>
          <p:cNvSpPr txBox="1"/>
          <p:nvPr/>
        </p:nvSpPr>
        <p:spPr>
          <a:xfrm>
            <a:off x="6547943" y="2111849"/>
            <a:ext cx="5644055"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latin typeface="Tw Cen MT Condensed" panose="020B0606020104020203" pitchFamily="34" charset="77"/>
                <a:ea typeface="+mn-lt"/>
                <a:cs typeface="+mn-lt"/>
              </a:rPr>
              <a:t>WHAT IS </a:t>
            </a:r>
            <a:r>
              <a:rPr lang="en-US" sz="2800" b="1" dirty="0">
                <a:solidFill>
                  <a:srgbClr val="FEC63E"/>
                </a:solidFill>
                <a:latin typeface="Tw Cen MT Condensed" panose="020B0606020104020203" pitchFamily="34" charset="77"/>
                <a:ea typeface="+mn-lt"/>
                <a:cs typeface="+mn-lt"/>
              </a:rPr>
              <a:t>SABIOTV</a:t>
            </a:r>
            <a:r>
              <a:rPr lang="en-US" sz="2800" b="1" dirty="0">
                <a:latin typeface="Tw Cen MT Condensed" panose="020B0606020104020203" pitchFamily="34" charset="77"/>
                <a:ea typeface="+mn-lt"/>
                <a:cs typeface="+mn-lt"/>
              </a:rPr>
              <a:t>?</a:t>
            </a:r>
            <a:endParaRPr lang="en-US" sz="2800" b="1" dirty="0">
              <a:latin typeface="Tw Cen MT Condensed" panose="020B0606020104020203" pitchFamily="34" charset="77"/>
              <a:ea typeface="Calibri"/>
              <a:cs typeface="Calibri" panose="020F0502020204030204"/>
            </a:endParaRPr>
          </a:p>
        </p:txBody>
      </p:sp>
      <p:sp>
        <p:nvSpPr>
          <p:cNvPr id="7" name="TextBox 6">
            <a:extLst>
              <a:ext uri="{FF2B5EF4-FFF2-40B4-BE49-F238E27FC236}">
                <a16:creationId xmlns:a16="http://schemas.microsoft.com/office/drawing/2014/main" id="{455D019D-594E-D35D-3AE0-5B178D3FC7BD}"/>
              </a:ext>
            </a:extLst>
          </p:cNvPr>
          <p:cNvSpPr txBox="1"/>
          <p:nvPr/>
        </p:nvSpPr>
        <p:spPr>
          <a:xfrm>
            <a:off x="6547943" y="4519161"/>
            <a:ext cx="5072285" cy="923330"/>
          </a:xfrm>
          <a:prstGeom prst="rect">
            <a:avLst/>
          </a:prstGeom>
          <a:noFill/>
        </p:spPr>
        <p:txBody>
          <a:bodyPr wrap="square" lIns="91440" tIns="45720" rIns="91440" bIns="45720" rtlCol="0" anchor="t">
            <a:spAutoFit/>
          </a:bodyPr>
          <a:lstStyle/>
          <a:p>
            <a:r>
              <a:rPr lang="en-US" dirty="0">
                <a:ea typeface="+mn-lt"/>
                <a:cs typeface="+mn-lt"/>
              </a:rPr>
              <a:t>Our mission is to </a:t>
            </a:r>
            <a:r>
              <a:rPr lang="en-US" b="1" dirty="0">
                <a:ea typeface="+mn-lt"/>
                <a:cs typeface="+mn-lt"/>
              </a:rPr>
              <a:t>increase representation</a:t>
            </a:r>
            <a:r>
              <a:rPr lang="en-US" dirty="0">
                <a:ea typeface="+mn-lt"/>
                <a:cs typeface="+mn-lt"/>
              </a:rPr>
              <a:t> in the streaming space and surface unique programming that better reflects today’s diverse world</a:t>
            </a:r>
            <a:r>
              <a:rPr lang="en-US" sz="1800" b="0" i="0" dirty="0">
                <a:effectLst/>
                <a:ea typeface="+mn-lt"/>
                <a:cs typeface="+mn-lt"/>
              </a:rPr>
              <a:t>.</a:t>
            </a:r>
            <a:endParaRPr lang="en-US" dirty="0">
              <a:ea typeface="+mn-lt"/>
              <a:cs typeface="+mn-lt"/>
            </a:endParaRPr>
          </a:p>
        </p:txBody>
      </p:sp>
      <p:sp>
        <p:nvSpPr>
          <p:cNvPr id="8" name="TextBox 1">
            <a:extLst>
              <a:ext uri="{FF2B5EF4-FFF2-40B4-BE49-F238E27FC236}">
                <a16:creationId xmlns:a16="http://schemas.microsoft.com/office/drawing/2014/main" id="{C1D8896E-E4FE-E93D-D305-8E5D2707EFD4}"/>
              </a:ext>
            </a:extLst>
          </p:cNvPr>
          <p:cNvSpPr txBox="1"/>
          <p:nvPr/>
        </p:nvSpPr>
        <p:spPr>
          <a:xfrm>
            <a:off x="6547943" y="4037981"/>
            <a:ext cx="5025554"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latin typeface="Tw Cen MT Condensed" panose="020B0606020104020203" pitchFamily="34" charset="77"/>
                <a:ea typeface="Calibri"/>
                <a:cs typeface="Calibri" panose="020F0502020204030204"/>
              </a:rPr>
              <a:t>MISSION</a:t>
            </a:r>
            <a:endParaRPr lang="en-US" sz="2800" b="1" dirty="0">
              <a:latin typeface="Tw Cen MT Condensed" panose="020B0606020104020203" pitchFamily="34" charset="77"/>
            </a:endParaRPr>
          </a:p>
        </p:txBody>
      </p:sp>
    </p:spTree>
    <p:extLst>
      <p:ext uri="{BB962C8B-B14F-4D97-AF65-F5344CB8AC3E}">
        <p14:creationId xmlns:p14="http://schemas.microsoft.com/office/powerpoint/2010/main" val="2152971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991BA0-60A1-3647-889B-735524145CCB}"/>
              </a:ext>
            </a:extLst>
          </p:cNvPr>
          <p:cNvSpPr txBox="1"/>
          <p:nvPr/>
        </p:nvSpPr>
        <p:spPr>
          <a:xfrm>
            <a:off x="5159019" y="2355383"/>
            <a:ext cx="3624710" cy="2548198"/>
          </a:xfrm>
          <a:prstGeom prst="rect">
            <a:avLst/>
          </a:prstGeom>
          <a:noFill/>
        </p:spPr>
        <p:txBody>
          <a:bodyPr wrap="none" rtlCol="0">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1000" b="1" i="0" u="none" strike="noStrike" kern="1200" cap="none" spc="-150" normalizeH="0" baseline="0" noProof="0" dirty="0">
                <a:ln>
                  <a:noFill/>
                </a:ln>
                <a:solidFill>
                  <a:srgbClr val="EBEBEB"/>
                </a:solidFill>
                <a:effectLst/>
                <a:uLnTx/>
                <a:uFillTx/>
                <a:latin typeface="Tw Cen MT Condensed" panose="020B0606020104020203" pitchFamily="34" charset="77"/>
                <a:ea typeface="Bebas Neue Bold" charset="0"/>
                <a:cs typeface="Bebas Neue Bold" charset="0"/>
              </a:rPr>
              <a:t>THANK</a:t>
            </a:r>
          </a:p>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1000" b="1" i="0" u="none" strike="noStrike" kern="1200" cap="none" spc="-150" normalizeH="0" baseline="0" noProof="0" dirty="0">
                <a:ln>
                  <a:noFill/>
                </a:ln>
                <a:solidFill>
                  <a:srgbClr val="EBEBEB"/>
                </a:solidFill>
                <a:effectLst/>
                <a:uLnTx/>
                <a:uFillTx/>
                <a:latin typeface="Tw Cen MT Condensed" panose="020B0606020104020203" pitchFamily="34" charset="77"/>
                <a:ea typeface="Bebas Neue Bold" charset="0"/>
                <a:cs typeface="Bebas Neue Bold" charset="0"/>
              </a:rPr>
              <a:t>YOU</a:t>
            </a:r>
          </a:p>
        </p:txBody>
      </p:sp>
      <p:sp>
        <p:nvSpPr>
          <p:cNvPr id="3" name="Picture Placeholder 2">
            <a:extLst>
              <a:ext uri="{FF2B5EF4-FFF2-40B4-BE49-F238E27FC236}">
                <a16:creationId xmlns:a16="http://schemas.microsoft.com/office/drawing/2014/main" id="{38CCD5C6-7852-0748-A096-0AEB32B7118C}"/>
              </a:ext>
            </a:extLst>
          </p:cNvPr>
          <p:cNvSpPr txBox="1">
            <a:spLocks/>
          </p:cNvSpPr>
          <p:nvPr/>
        </p:nvSpPr>
        <p:spPr>
          <a:xfrm>
            <a:off x="9223513" y="0"/>
            <a:ext cx="2968487" cy="6858000"/>
          </a:xfrm>
          <a:prstGeom prst="rect">
            <a:avLst/>
          </a:prstGeom>
          <a:solidFill>
            <a:srgbClr val="1A1A1A"/>
          </a:solidFill>
          <a:effectLst/>
        </p:spPr>
        <p:txBody>
          <a:bodyPr anchor="ctr"/>
          <a:lstStyle>
            <a:lvl1pPr marL="0" indent="0" algn="ctr" defTabSz="914400" rtl="0" eaLnBrk="1" latinLnBrk="0" hangingPunct="1">
              <a:lnSpc>
                <a:spcPct val="90000"/>
              </a:lnSpc>
              <a:spcBef>
                <a:spcPts val="1000"/>
              </a:spcBef>
              <a:buFont typeface="Arial"/>
              <a:buNone/>
              <a:defRPr sz="1600" b="0" i="0" kern="1200">
                <a:solidFill>
                  <a:schemeClr val="tx1"/>
                </a:solidFill>
                <a:latin typeface="Source Sans Pro" charset="0"/>
                <a:ea typeface="Source Sans Pro" charset="0"/>
                <a:cs typeface="Source Sans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Title 3">
            <a:extLst>
              <a:ext uri="{FF2B5EF4-FFF2-40B4-BE49-F238E27FC236}">
                <a16:creationId xmlns:a16="http://schemas.microsoft.com/office/drawing/2014/main" id="{94EE7EB2-3C40-3342-9A9D-55C5242D8706}"/>
              </a:ext>
            </a:extLst>
          </p:cNvPr>
          <p:cNvSpPr txBox="1">
            <a:spLocks/>
          </p:cNvSpPr>
          <p:nvPr/>
        </p:nvSpPr>
        <p:spPr>
          <a:xfrm>
            <a:off x="9485783" y="1774388"/>
            <a:ext cx="2590260"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pPr marL="0" marR="0" lvl="0" indent="0" algn="r" defTabSz="914400" rtl="0" eaLnBrk="1" fontAlgn="auto" latinLnBrk="0" hangingPunct="1">
              <a:lnSpc>
                <a:spcPct val="80000"/>
              </a:lnSpc>
              <a:spcBef>
                <a:spcPct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w Cen MT Condensed" panose="020B0606020104020203" pitchFamily="34" charset="77"/>
            </a:endParaRPr>
          </a:p>
          <a:p>
            <a:pPr marL="0" marR="0" lvl="0" indent="0" algn="r" defTabSz="914400" rtl="0" eaLnBrk="1" fontAlgn="auto" latinLnBrk="0" hangingPunct="1">
              <a:lnSpc>
                <a:spcPct val="8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w Cen MT Condensed" panose="020B0606020104020203" pitchFamily="34" charset="77"/>
              </a:rPr>
              <a:t>Katie Hoseit</a:t>
            </a:r>
          </a:p>
        </p:txBody>
      </p:sp>
      <p:cxnSp>
        <p:nvCxnSpPr>
          <p:cNvPr id="5" name="Straight Connector 4">
            <a:extLst>
              <a:ext uri="{FF2B5EF4-FFF2-40B4-BE49-F238E27FC236}">
                <a16:creationId xmlns:a16="http://schemas.microsoft.com/office/drawing/2014/main" id="{BCA0D1F0-99DF-0646-ADD6-195F24844639}"/>
              </a:ext>
            </a:extLst>
          </p:cNvPr>
          <p:cNvCxnSpPr/>
          <p:nvPr/>
        </p:nvCxnSpPr>
        <p:spPr>
          <a:xfrm>
            <a:off x="11557230" y="2889185"/>
            <a:ext cx="393723" cy="0"/>
          </a:xfrm>
          <a:prstGeom prst="line">
            <a:avLst/>
          </a:prstGeom>
          <a:ln w="38100">
            <a:solidFill>
              <a:srgbClr val="FEC43E"/>
            </a:solidFill>
          </a:ln>
        </p:spPr>
        <p:style>
          <a:lnRef idx="1">
            <a:schemeClr val="accent1"/>
          </a:lnRef>
          <a:fillRef idx="0">
            <a:schemeClr val="accent1"/>
          </a:fillRef>
          <a:effectRef idx="0">
            <a:schemeClr val="accent1"/>
          </a:effectRef>
          <a:fontRef idx="minor">
            <a:schemeClr val="tx1"/>
          </a:fontRef>
        </p:style>
      </p:cxnSp>
      <p:sp>
        <p:nvSpPr>
          <p:cNvPr id="6" name="Title 3">
            <a:extLst>
              <a:ext uri="{FF2B5EF4-FFF2-40B4-BE49-F238E27FC236}">
                <a16:creationId xmlns:a16="http://schemas.microsoft.com/office/drawing/2014/main" id="{21A7D752-A3F1-3746-8E92-A51C007A0F31}"/>
              </a:ext>
            </a:extLst>
          </p:cNvPr>
          <p:cNvSpPr txBox="1">
            <a:spLocks/>
          </p:cNvSpPr>
          <p:nvPr/>
        </p:nvSpPr>
        <p:spPr>
          <a:xfrm>
            <a:off x="9323499" y="3156436"/>
            <a:ext cx="2752544" cy="2181880"/>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pPr marL="0" marR="0" lvl="0" indent="0" algn="r" defTabSz="914400" rtl="0" eaLnBrk="1" fontAlgn="auto" latinLnBrk="0" hangingPunct="1">
              <a:lnSpc>
                <a:spcPct val="12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Global</a:t>
            </a:r>
            <a:r>
              <a:rPr kumimoji="0" lang="en-US" sz="1600" b="0" i="0" u="none" strike="noStrike" kern="1200" cap="none" spc="0" normalizeH="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VP of Sales</a:t>
            </a:r>
            <a:endParaRPr kumimoji="0" lang="en-US" sz="1600" b="0"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r" defTabSz="914400" rtl="0" eaLnBrk="1" fontAlgn="auto" latinLnBrk="0" hangingPunct="1">
              <a:lnSpc>
                <a:spcPct val="12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206.383.0880</a:t>
            </a:r>
          </a:p>
          <a:p>
            <a:pPr marL="0" marR="0" lvl="0" indent="0" algn="r" defTabSz="914400" rtl="0" eaLnBrk="1" fontAlgn="auto" latinLnBrk="0" hangingPunct="1">
              <a:lnSpc>
                <a:spcPct val="12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katie@sabio.inc</a:t>
            </a:r>
          </a:p>
        </p:txBody>
      </p:sp>
    </p:spTree>
    <p:extLst>
      <p:ext uri="{BB962C8B-B14F-4D97-AF65-F5344CB8AC3E}">
        <p14:creationId xmlns:p14="http://schemas.microsoft.com/office/powerpoint/2010/main" val="421781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2" presetClass="entr" presetSubtype="2" fill="hold" grpId="0" nodeType="withEffect">
                                  <p:stCondLst>
                                    <p:cond delay="30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1+#ppt_w/2"/>
                                          </p:val>
                                        </p:tav>
                                        <p:tav tm="100000">
                                          <p:val>
                                            <p:strVal val="#ppt_x"/>
                                          </p:val>
                                        </p:tav>
                                      </p:tavLst>
                                    </p:anim>
                                    <p:anim calcmode="lin" valueType="num">
                                      <p:cBhvr additive="base">
                                        <p:cTn id="11" dur="1000" fill="hold"/>
                                        <p:tgtEl>
                                          <p:spTgt spid="3"/>
                                        </p:tgtEl>
                                        <p:attrNameLst>
                                          <p:attrName>ppt_y</p:attrName>
                                        </p:attrNameLst>
                                      </p:cBhvr>
                                      <p:tavLst>
                                        <p:tav tm="0">
                                          <p:val>
                                            <p:strVal val="#ppt_y"/>
                                          </p:val>
                                        </p:tav>
                                        <p:tav tm="100000">
                                          <p:val>
                                            <p:strVal val="#ppt_y"/>
                                          </p:val>
                                        </p:tav>
                                      </p:tavLst>
                                    </p:anim>
                                  </p:childTnLst>
                                </p:cTn>
                              </p:par>
                              <p:par>
                                <p:cTn id="12" presetID="2" presetClass="entr" presetSubtype="2" accel="50000" decel="50000" fill="hold" grpId="0" nodeType="withEffect">
                                  <p:stCondLst>
                                    <p:cond delay="20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500" fill="hold"/>
                                        <p:tgtEl>
                                          <p:spTgt spid="4"/>
                                        </p:tgtEl>
                                        <p:attrNameLst>
                                          <p:attrName>ppt_x</p:attrName>
                                        </p:attrNameLst>
                                      </p:cBhvr>
                                      <p:tavLst>
                                        <p:tav tm="0">
                                          <p:val>
                                            <p:strVal val="1+#ppt_w/2"/>
                                          </p:val>
                                        </p:tav>
                                        <p:tav tm="100000">
                                          <p:val>
                                            <p:strVal val="#ppt_x"/>
                                          </p:val>
                                        </p:tav>
                                      </p:tavLst>
                                    </p:anim>
                                    <p:anim calcmode="lin" valueType="num">
                                      <p:cBhvr additive="base">
                                        <p:cTn id="15" dur="15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2" accel="50000" decel="50000" fill="hold" nodeType="withEffect">
                                  <p:stCondLst>
                                    <p:cond delay="20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500" fill="hold"/>
                                        <p:tgtEl>
                                          <p:spTgt spid="5"/>
                                        </p:tgtEl>
                                        <p:attrNameLst>
                                          <p:attrName>ppt_x</p:attrName>
                                        </p:attrNameLst>
                                      </p:cBhvr>
                                      <p:tavLst>
                                        <p:tav tm="0">
                                          <p:val>
                                            <p:strVal val="1+#ppt_w/2"/>
                                          </p:val>
                                        </p:tav>
                                        <p:tav tm="100000">
                                          <p:val>
                                            <p:strVal val="#ppt_x"/>
                                          </p:val>
                                        </p:tav>
                                      </p:tavLst>
                                    </p:anim>
                                    <p:anim calcmode="lin" valueType="num">
                                      <p:cBhvr additive="base">
                                        <p:cTn id="19" dur="1500" fill="hold"/>
                                        <p:tgtEl>
                                          <p:spTgt spid="5"/>
                                        </p:tgtEl>
                                        <p:attrNameLst>
                                          <p:attrName>ppt_y</p:attrName>
                                        </p:attrNameLst>
                                      </p:cBhvr>
                                      <p:tavLst>
                                        <p:tav tm="0">
                                          <p:val>
                                            <p:strVal val="#ppt_y"/>
                                          </p:val>
                                        </p:tav>
                                        <p:tav tm="100000">
                                          <p:val>
                                            <p:strVal val="#ppt_y"/>
                                          </p:val>
                                        </p:tav>
                                      </p:tavLst>
                                    </p:anim>
                                  </p:childTnLst>
                                </p:cTn>
                              </p:par>
                              <p:par>
                                <p:cTn id="20" presetID="2" presetClass="entr" presetSubtype="2" accel="50000" decel="50000" fill="hold" grpId="0" nodeType="withEffect">
                                  <p:stCondLst>
                                    <p:cond delay="60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1500" fill="hold"/>
                                        <p:tgtEl>
                                          <p:spTgt spid="6"/>
                                        </p:tgtEl>
                                        <p:attrNameLst>
                                          <p:attrName>ppt_x</p:attrName>
                                        </p:attrNameLst>
                                      </p:cBhvr>
                                      <p:tavLst>
                                        <p:tav tm="0">
                                          <p:val>
                                            <p:strVal val="1+#ppt_w/2"/>
                                          </p:val>
                                        </p:tav>
                                        <p:tav tm="100000">
                                          <p:val>
                                            <p:strVal val="#ppt_x"/>
                                          </p:val>
                                        </p:tav>
                                      </p:tavLst>
                                    </p:anim>
                                    <p:anim calcmode="lin" valueType="num">
                                      <p:cBhvr additive="base">
                                        <p:cTn id="23" dur="1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0FA70-5C80-39B0-D61B-451F639800FA}"/>
              </a:ext>
            </a:extLst>
          </p:cNvPr>
          <p:cNvSpPr>
            <a:spLocks noGrp="1"/>
          </p:cNvSpPr>
          <p:nvPr>
            <p:ph type="title"/>
          </p:nvPr>
        </p:nvSpPr>
        <p:spPr/>
        <p:txBody>
          <a:bodyPr/>
          <a:lstStyle/>
          <a:p>
            <a:r>
              <a:rPr lang="en-US" sz="3600" dirty="0"/>
              <a:t>GREAT BRANDS </a:t>
            </a:r>
            <a:r>
              <a:rPr lang="en-US" sz="3600" b="0" dirty="0">
                <a:solidFill>
                  <a:srgbClr val="FDC458"/>
                </a:solidFill>
              </a:rPr>
              <a:t>TRUST SABIO</a:t>
            </a:r>
            <a:endParaRPr lang="en-US" b="0" dirty="0">
              <a:solidFill>
                <a:srgbClr val="FFC63E"/>
              </a:solidFill>
            </a:endParaRPr>
          </a:p>
        </p:txBody>
      </p:sp>
      <p:grpSp>
        <p:nvGrpSpPr>
          <p:cNvPr id="4" name="Group 3">
            <a:extLst>
              <a:ext uri="{FF2B5EF4-FFF2-40B4-BE49-F238E27FC236}">
                <a16:creationId xmlns:a16="http://schemas.microsoft.com/office/drawing/2014/main" id="{1C0099B2-9924-1E25-D725-B50A53244619}"/>
              </a:ext>
            </a:extLst>
          </p:cNvPr>
          <p:cNvGrpSpPr>
            <a:grpSpLocks/>
          </p:cNvGrpSpPr>
          <p:nvPr/>
        </p:nvGrpSpPr>
        <p:grpSpPr>
          <a:xfrm>
            <a:off x="823543" y="1672682"/>
            <a:ext cx="10834849" cy="3781761"/>
            <a:chOff x="168941" y="2351833"/>
            <a:chExt cx="11887200" cy="3291840"/>
          </a:xfrm>
        </p:grpSpPr>
        <p:cxnSp>
          <p:nvCxnSpPr>
            <p:cNvPr id="5" name="Straight Connector 4">
              <a:extLst>
                <a:ext uri="{FF2B5EF4-FFF2-40B4-BE49-F238E27FC236}">
                  <a16:creationId xmlns:a16="http://schemas.microsoft.com/office/drawing/2014/main" id="{1A1C7020-96B1-B1AC-582D-256CDABD8E91}"/>
                </a:ext>
              </a:extLst>
            </p:cNvPr>
            <p:cNvCxnSpPr>
              <a:cxnSpLocks/>
            </p:cNvCxnSpPr>
            <p:nvPr/>
          </p:nvCxnSpPr>
          <p:spPr>
            <a:xfrm>
              <a:off x="168941" y="3296350"/>
              <a:ext cx="11887200" cy="0"/>
            </a:xfrm>
            <a:prstGeom prst="line">
              <a:avLst/>
            </a:prstGeom>
            <a:ln>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774503C-E285-4627-320C-FBECB770280D}"/>
                </a:ext>
              </a:extLst>
            </p:cNvPr>
            <p:cNvCxnSpPr>
              <a:cxnSpLocks/>
            </p:cNvCxnSpPr>
            <p:nvPr/>
          </p:nvCxnSpPr>
          <p:spPr>
            <a:xfrm>
              <a:off x="168941" y="4470011"/>
              <a:ext cx="11887200" cy="0"/>
            </a:xfrm>
            <a:prstGeom prst="line">
              <a:avLst/>
            </a:prstGeom>
            <a:ln>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5547C24-A8B2-F3E3-9552-0D32C40DD052}"/>
                </a:ext>
              </a:extLst>
            </p:cNvPr>
            <p:cNvCxnSpPr>
              <a:cxnSpLocks/>
            </p:cNvCxnSpPr>
            <p:nvPr/>
          </p:nvCxnSpPr>
          <p:spPr>
            <a:xfrm>
              <a:off x="1713188" y="2351833"/>
              <a:ext cx="0" cy="3291840"/>
            </a:xfrm>
            <a:prstGeom prst="line">
              <a:avLst/>
            </a:prstGeom>
            <a:ln>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CF63711-672B-711E-CDCA-62ACF2AA9F4D}"/>
                </a:ext>
              </a:extLst>
            </p:cNvPr>
            <p:cNvCxnSpPr>
              <a:cxnSpLocks/>
            </p:cNvCxnSpPr>
            <p:nvPr/>
          </p:nvCxnSpPr>
          <p:spPr>
            <a:xfrm>
              <a:off x="3449233" y="2351833"/>
              <a:ext cx="0" cy="3291840"/>
            </a:xfrm>
            <a:prstGeom prst="line">
              <a:avLst/>
            </a:prstGeom>
            <a:ln>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42D84AA-64C7-D270-06A9-98304AF06FA3}"/>
                </a:ext>
              </a:extLst>
            </p:cNvPr>
            <p:cNvCxnSpPr>
              <a:cxnSpLocks/>
            </p:cNvCxnSpPr>
            <p:nvPr/>
          </p:nvCxnSpPr>
          <p:spPr>
            <a:xfrm>
              <a:off x="5185278" y="2351833"/>
              <a:ext cx="91419" cy="3291840"/>
            </a:xfrm>
            <a:prstGeom prst="line">
              <a:avLst/>
            </a:prstGeom>
            <a:ln>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DBEC61F-4E72-8954-893B-DC2EF6204229}"/>
                </a:ext>
              </a:extLst>
            </p:cNvPr>
            <p:cNvCxnSpPr>
              <a:cxnSpLocks/>
            </p:cNvCxnSpPr>
            <p:nvPr/>
          </p:nvCxnSpPr>
          <p:spPr>
            <a:xfrm>
              <a:off x="10479051" y="2351833"/>
              <a:ext cx="0" cy="3291840"/>
            </a:xfrm>
            <a:prstGeom prst="line">
              <a:avLst/>
            </a:prstGeom>
            <a:ln>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pic>
        <p:nvPicPr>
          <p:cNvPr id="15" name="Picture 14" descr="Logo&#10;&#10;Description automatically generated">
            <a:extLst>
              <a:ext uri="{FF2B5EF4-FFF2-40B4-BE49-F238E27FC236}">
                <a16:creationId xmlns:a16="http://schemas.microsoft.com/office/drawing/2014/main" id="{80D21A99-D005-FA06-9166-C916E792B900}"/>
              </a:ext>
            </a:extLst>
          </p:cNvPr>
          <p:cNvPicPr>
            <a:picLocks noChangeAspect="1"/>
          </p:cNvPicPr>
          <p:nvPr/>
        </p:nvPicPr>
        <p:blipFill>
          <a:blip r:embed="rId2"/>
          <a:stretch>
            <a:fillRect/>
          </a:stretch>
        </p:blipFill>
        <p:spPr>
          <a:xfrm>
            <a:off x="1095242" y="1887417"/>
            <a:ext cx="731075" cy="731075"/>
          </a:xfrm>
          <a:prstGeom prst="rect">
            <a:avLst/>
          </a:prstGeom>
        </p:spPr>
      </p:pic>
      <p:pic>
        <p:nvPicPr>
          <p:cNvPr id="16" name="Graphic 15">
            <a:extLst>
              <a:ext uri="{FF2B5EF4-FFF2-40B4-BE49-F238E27FC236}">
                <a16:creationId xmlns:a16="http://schemas.microsoft.com/office/drawing/2014/main" id="{C932FBDE-5B3E-69B9-839A-CA3D2BC1CB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52934" y="1618505"/>
            <a:ext cx="1763356" cy="1175570"/>
          </a:xfrm>
          <a:prstGeom prst="rect">
            <a:avLst/>
          </a:prstGeom>
        </p:spPr>
      </p:pic>
      <p:pic>
        <p:nvPicPr>
          <p:cNvPr id="17" name="Picture 16" descr="Logo, company name&#10;&#10;Description automatically generated">
            <a:extLst>
              <a:ext uri="{FF2B5EF4-FFF2-40B4-BE49-F238E27FC236}">
                <a16:creationId xmlns:a16="http://schemas.microsoft.com/office/drawing/2014/main" id="{A56841E0-5A17-E0FD-5EB3-359D4CD92FDC}"/>
              </a:ext>
            </a:extLst>
          </p:cNvPr>
          <p:cNvPicPr>
            <a:picLocks noChangeAspect="1"/>
          </p:cNvPicPr>
          <p:nvPr/>
        </p:nvPicPr>
        <p:blipFill>
          <a:blip r:embed="rId5"/>
          <a:stretch>
            <a:fillRect/>
          </a:stretch>
        </p:blipFill>
        <p:spPr>
          <a:xfrm>
            <a:off x="4034442" y="4542412"/>
            <a:ext cx="1169465" cy="429298"/>
          </a:xfrm>
          <a:prstGeom prst="rect">
            <a:avLst/>
          </a:prstGeom>
        </p:spPr>
      </p:pic>
      <p:pic>
        <p:nvPicPr>
          <p:cNvPr id="18" name="Picture 17" descr="Logo&#10;&#10;Description automatically generated">
            <a:extLst>
              <a:ext uri="{FF2B5EF4-FFF2-40B4-BE49-F238E27FC236}">
                <a16:creationId xmlns:a16="http://schemas.microsoft.com/office/drawing/2014/main" id="{ADA4BD1C-C054-B8C0-27C2-FCC28504E625}"/>
              </a:ext>
            </a:extLst>
          </p:cNvPr>
          <p:cNvPicPr>
            <a:picLocks noChangeAspect="1"/>
          </p:cNvPicPr>
          <p:nvPr/>
        </p:nvPicPr>
        <p:blipFill>
          <a:blip r:embed="rId6"/>
          <a:stretch>
            <a:fillRect/>
          </a:stretch>
        </p:blipFill>
        <p:spPr>
          <a:xfrm>
            <a:off x="2543310" y="4209507"/>
            <a:ext cx="1073934" cy="1073934"/>
          </a:xfrm>
          <a:prstGeom prst="rect">
            <a:avLst/>
          </a:prstGeom>
        </p:spPr>
      </p:pic>
      <p:pic>
        <p:nvPicPr>
          <p:cNvPr id="19" name="Picture 18" descr="Icon&#10;&#10;Description automatically generated">
            <a:extLst>
              <a:ext uri="{FF2B5EF4-FFF2-40B4-BE49-F238E27FC236}">
                <a16:creationId xmlns:a16="http://schemas.microsoft.com/office/drawing/2014/main" id="{95B9BB18-B96F-0648-E761-448309299876}"/>
              </a:ext>
            </a:extLst>
          </p:cNvPr>
          <p:cNvPicPr>
            <a:picLocks noChangeAspect="1"/>
          </p:cNvPicPr>
          <p:nvPr/>
        </p:nvPicPr>
        <p:blipFill>
          <a:blip r:embed="rId7"/>
          <a:stretch>
            <a:fillRect/>
          </a:stretch>
        </p:blipFill>
        <p:spPr>
          <a:xfrm>
            <a:off x="4255943" y="3028956"/>
            <a:ext cx="715253" cy="715253"/>
          </a:xfrm>
          <a:prstGeom prst="rect">
            <a:avLst/>
          </a:prstGeom>
        </p:spPr>
      </p:pic>
      <p:pic>
        <p:nvPicPr>
          <p:cNvPr id="22" name="Picture 21" descr="Logo&#10;&#10;Description automatically generated">
            <a:extLst>
              <a:ext uri="{FF2B5EF4-FFF2-40B4-BE49-F238E27FC236}">
                <a16:creationId xmlns:a16="http://schemas.microsoft.com/office/drawing/2014/main" id="{6704D9E2-7CA2-A094-740A-2F40A452A17F}"/>
              </a:ext>
            </a:extLst>
          </p:cNvPr>
          <p:cNvPicPr>
            <a:picLocks noChangeAspect="1"/>
          </p:cNvPicPr>
          <p:nvPr/>
        </p:nvPicPr>
        <p:blipFill>
          <a:blip r:embed="rId8"/>
          <a:stretch>
            <a:fillRect/>
          </a:stretch>
        </p:blipFill>
        <p:spPr>
          <a:xfrm>
            <a:off x="5569670" y="1831009"/>
            <a:ext cx="1265835" cy="843890"/>
          </a:xfrm>
          <a:prstGeom prst="rect">
            <a:avLst/>
          </a:prstGeom>
        </p:spPr>
      </p:pic>
      <p:pic>
        <p:nvPicPr>
          <p:cNvPr id="24" name="Picture 23" descr="Logo&#10;&#10;Description automatically generated">
            <a:extLst>
              <a:ext uri="{FF2B5EF4-FFF2-40B4-BE49-F238E27FC236}">
                <a16:creationId xmlns:a16="http://schemas.microsoft.com/office/drawing/2014/main" id="{6B6B2FCE-EAA5-A1E7-9B48-806DB56064D2}"/>
              </a:ext>
            </a:extLst>
          </p:cNvPr>
          <p:cNvPicPr>
            <a:picLocks noChangeAspect="1"/>
          </p:cNvPicPr>
          <p:nvPr/>
        </p:nvPicPr>
        <p:blipFill>
          <a:blip r:embed="rId9"/>
          <a:stretch>
            <a:fillRect/>
          </a:stretch>
        </p:blipFill>
        <p:spPr>
          <a:xfrm>
            <a:off x="1118604" y="3082954"/>
            <a:ext cx="684350" cy="687034"/>
          </a:xfrm>
          <a:prstGeom prst="rect">
            <a:avLst/>
          </a:prstGeom>
        </p:spPr>
      </p:pic>
      <p:pic>
        <p:nvPicPr>
          <p:cNvPr id="28" name="Picture 27" descr="Logo&#10;&#10;Description automatically generated with low confidence">
            <a:extLst>
              <a:ext uri="{FF2B5EF4-FFF2-40B4-BE49-F238E27FC236}">
                <a16:creationId xmlns:a16="http://schemas.microsoft.com/office/drawing/2014/main" id="{1960FD49-124B-0B91-E813-B630632E69A8}"/>
              </a:ext>
            </a:extLst>
          </p:cNvPr>
          <p:cNvPicPr>
            <a:picLocks noChangeAspect="1"/>
          </p:cNvPicPr>
          <p:nvPr/>
        </p:nvPicPr>
        <p:blipFill>
          <a:blip r:embed="rId10"/>
          <a:stretch>
            <a:fillRect/>
          </a:stretch>
        </p:blipFill>
        <p:spPr>
          <a:xfrm>
            <a:off x="8981097" y="3100457"/>
            <a:ext cx="797317" cy="652029"/>
          </a:xfrm>
          <a:prstGeom prst="rect">
            <a:avLst/>
          </a:prstGeom>
        </p:spPr>
      </p:pic>
      <p:pic>
        <p:nvPicPr>
          <p:cNvPr id="29" name="Picture 28" descr="Icon&#10;&#10;Description automatically generated">
            <a:extLst>
              <a:ext uri="{FF2B5EF4-FFF2-40B4-BE49-F238E27FC236}">
                <a16:creationId xmlns:a16="http://schemas.microsoft.com/office/drawing/2014/main" id="{ECCBB624-D242-AEBB-357E-A7CC1DCC59B8}"/>
              </a:ext>
            </a:extLst>
          </p:cNvPr>
          <p:cNvPicPr>
            <a:picLocks noChangeAspect="1"/>
          </p:cNvPicPr>
          <p:nvPr/>
        </p:nvPicPr>
        <p:blipFill>
          <a:blip r:embed="rId11"/>
          <a:stretch>
            <a:fillRect/>
          </a:stretch>
        </p:blipFill>
        <p:spPr>
          <a:xfrm>
            <a:off x="7408733" y="1937622"/>
            <a:ext cx="630665" cy="630665"/>
          </a:xfrm>
          <a:prstGeom prst="rect">
            <a:avLst/>
          </a:prstGeom>
        </p:spPr>
      </p:pic>
      <p:pic>
        <p:nvPicPr>
          <p:cNvPr id="31" name="Picture 30" descr="Logo&#10;&#10;Description automatically generated">
            <a:extLst>
              <a:ext uri="{FF2B5EF4-FFF2-40B4-BE49-F238E27FC236}">
                <a16:creationId xmlns:a16="http://schemas.microsoft.com/office/drawing/2014/main" id="{43EC2AFD-0E0A-AEA8-6B88-3A6BC81187B4}"/>
              </a:ext>
            </a:extLst>
          </p:cNvPr>
          <p:cNvPicPr>
            <a:picLocks noChangeAspect="1"/>
          </p:cNvPicPr>
          <p:nvPr/>
        </p:nvPicPr>
        <p:blipFill>
          <a:blip r:embed="rId12"/>
          <a:stretch>
            <a:fillRect/>
          </a:stretch>
        </p:blipFill>
        <p:spPr>
          <a:xfrm>
            <a:off x="10597157" y="1897491"/>
            <a:ext cx="708059" cy="713634"/>
          </a:xfrm>
          <a:prstGeom prst="rect">
            <a:avLst/>
          </a:prstGeom>
        </p:spPr>
      </p:pic>
      <p:pic>
        <p:nvPicPr>
          <p:cNvPr id="35" name="Picture 34" descr="A picture containing text, sign&#10;&#10;Description automatically generated">
            <a:extLst>
              <a:ext uri="{FF2B5EF4-FFF2-40B4-BE49-F238E27FC236}">
                <a16:creationId xmlns:a16="http://schemas.microsoft.com/office/drawing/2014/main" id="{4752E3BB-BE75-38CB-0BF2-E84EFC0618C7}"/>
              </a:ext>
            </a:extLst>
          </p:cNvPr>
          <p:cNvPicPr>
            <a:picLocks noChangeAspect="1"/>
          </p:cNvPicPr>
          <p:nvPr/>
        </p:nvPicPr>
        <p:blipFill>
          <a:blip r:embed="rId13"/>
          <a:stretch>
            <a:fillRect/>
          </a:stretch>
        </p:blipFill>
        <p:spPr>
          <a:xfrm>
            <a:off x="2354681" y="3160903"/>
            <a:ext cx="1451192" cy="531136"/>
          </a:xfrm>
          <a:prstGeom prst="rect">
            <a:avLst/>
          </a:prstGeom>
        </p:spPr>
      </p:pic>
      <p:pic>
        <p:nvPicPr>
          <p:cNvPr id="36" name="Picture 35" descr="Shape&#10;&#10;Description automatically generated with medium confidence">
            <a:extLst>
              <a:ext uri="{FF2B5EF4-FFF2-40B4-BE49-F238E27FC236}">
                <a16:creationId xmlns:a16="http://schemas.microsoft.com/office/drawing/2014/main" id="{4AC844A2-4EC6-EA54-6AF0-B438740C7ED7}"/>
              </a:ext>
            </a:extLst>
          </p:cNvPr>
          <p:cNvPicPr>
            <a:picLocks noChangeAspect="1"/>
          </p:cNvPicPr>
          <p:nvPr/>
        </p:nvPicPr>
        <p:blipFill>
          <a:blip r:embed="rId14"/>
          <a:stretch>
            <a:fillRect/>
          </a:stretch>
        </p:blipFill>
        <p:spPr>
          <a:xfrm>
            <a:off x="10352791" y="4556268"/>
            <a:ext cx="1357497" cy="361999"/>
          </a:xfrm>
          <a:prstGeom prst="rect">
            <a:avLst/>
          </a:prstGeom>
        </p:spPr>
      </p:pic>
      <p:pic>
        <p:nvPicPr>
          <p:cNvPr id="38" name="Picture 37">
            <a:extLst>
              <a:ext uri="{FF2B5EF4-FFF2-40B4-BE49-F238E27FC236}">
                <a16:creationId xmlns:a16="http://schemas.microsoft.com/office/drawing/2014/main" id="{5624F744-C2DC-AFA8-D2EB-0B46ACEC5EE6}"/>
              </a:ext>
            </a:extLst>
          </p:cNvPr>
          <p:cNvPicPr>
            <a:picLocks noChangeAspect="1"/>
          </p:cNvPicPr>
          <p:nvPr/>
        </p:nvPicPr>
        <p:blipFill>
          <a:blip r:embed="rId15"/>
          <a:stretch>
            <a:fillRect/>
          </a:stretch>
        </p:blipFill>
        <p:spPr>
          <a:xfrm>
            <a:off x="833003" y="4702396"/>
            <a:ext cx="1236728" cy="96190"/>
          </a:xfrm>
          <a:prstGeom prst="rect">
            <a:avLst/>
          </a:prstGeom>
        </p:spPr>
      </p:pic>
      <p:pic>
        <p:nvPicPr>
          <p:cNvPr id="1026" name="Picture 2" descr="calottery logo">
            <a:extLst>
              <a:ext uri="{FF2B5EF4-FFF2-40B4-BE49-F238E27FC236}">
                <a16:creationId xmlns:a16="http://schemas.microsoft.com/office/drawing/2014/main" id="{D683E54B-FB09-E224-9E59-DC6ACCC2A92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28476" y="1942503"/>
            <a:ext cx="1363907" cy="5803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4D8B31E-36D0-5DA5-5DCB-0B8DFC1DF13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591409" y="4611661"/>
            <a:ext cx="1177272" cy="244565"/>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Straight Connector 42">
            <a:extLst>
              <a:ext uri="{FF2B5EF4-FFF2-40B4-BE49-F238E27FC236}">
                <a16:creationId xmlns:a16="http://schemas.microsoft.com/office/drawing/2014/main" id="{6522161B-5D3B-A333-FBD6-DF81031A60C5}"/>
              </a:ext>
            </a:extLst>
          </p:cNvPr>
          <p:cNvCxnSpPr>
            <a:cxnSpLocks/>
          </p:cNvCxnSpPr>
          <p:nvPr/>
        </p:nvCxnSpPr>
        <p:spPr>
          <a:xfrm>
            <a:off x="6978149" y="1672682"/>
            <a:ext cx="0" cy="3781761"/>
          </a:xfrm>
          <a:prstGeom prst="line">
            <a:avLst/>
          </a:prstGeom>
          <a:ln>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2EB1DFB-DF85-7C10-ABF5-C498202E42B7}"/>
              </a:ext>
            </a:extLst>
          </p:cNvPr>
          <p:cNvCxnSpPr>
            <a:cxnSpLocks/>
          </p:cNvCxnSpPr>
          <p:nvPr/>
        </p:nvCxnSpPr>
        <p:spPr>
          <a:xfrm>
            <a:off x="8535602" y="1672681"/>
            <a:ext cx="0" cy="3781761"/>
          </a:xfrm>
          <a:prstGeom prst="line">
            <a:avLst/>
          </a:prstGeom>
          <a:ln>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pic>
        <p:nvPicPr>
          <p:cNvPr id="1030" name="Picture 6" descr="Walmart Logo SVG, EPS, PDF, Ai (4.49 KB) | Free Vector">
            <a:extLst>
              <a:ext uri="{FF2B5EF4-FFF2-40B4-BE49-F238E27FC236}">
                <a16:creationId xmlns:a16="http://schemas.microsoft.com/office/drawing/2014/main" id="{0672A2E4-994F-D001-80A1-9B3C87CF2BA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81001" y="2021626"/>
            <a:ext cx="1408403" cy="3330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6F6664C5-915D-296C-0332-35F6CC400C6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621082" y="4520174"/>
            <a:ext cx="1475590" cy="36156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ulu - Wikipedia">
            <a:extLst>
              <a:ext uri="{FF2B5EF4-FFF2-40B4-BE49-F238E27FC236}">
                <a16:creationId xmlns:a16="http://schemas.microsoft.com/office/drawing/2014/main" id="{9545BF49-1DB9-B64D-0986-1BBC6AB879E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688348" y="3213177"/>
            <a:ext cx="1125832" cy="36761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ites-us-conair-sfra-Site">
            <a:extLst>
              <a:ext uri="{FF2B5EF4-FFF2-40B4-BE49-F238E27FC236}">
                <a16:creationId xmlns:a16="http://schemas.microsoft.com/office/drawing/2014/main" id="{ADCD0C5E-83FD-741A-7659-23632EB6B46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153513" y="3213177"/>
            <a:ext cx="1287965" cy="38733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SPN logo and symbol, meaning, history, PNG">
            <a:extLst>
              <a:ext uri="{FF2B5EF4-FFF2-40B4-BE49-F238E27FC236}">
                <a16:creationId xmlns:a16="http://schemas.microsoft.com/office/drawing/2014/main" id="{387127D1-5A56-212F-94B6-58A13B3C9B0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408546" y="3149742"/>
            <a:ext cx="1023411" cy="57311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C24BD928-7A00-ED2B-EE81-1FDECA07202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297330" y="4463782"/>
            <a:ext cx="853469" cy="44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181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22DF67-FC75-D33D-8334-36BFA04460A5}"/>
              </a:ext>
            </a:extLst>
          </p:cNvPr>
          <p:cNvSpPr/>
          <p:nvPr/>
        </p:nvSpPr>
        <p:spPr>
          <a:xfrm>
            <a:off x="85770" y="5860342"/>
            <a:ext cx="12192000" cy="9881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9255157-1A34-9575-2D6D-4F1FC4D131EB}"/>
              </a:ext>
            </a:extLst>
          </p:cNvPr>
          <p:cNvSpPr>
            <a:spLocks noGrp="1"/>
          </p:cNvSpPr>
          <p:nvPr>
            <p:ph type="title"/>
          </p:nvPr>
        </p:nvSpPr>
        <p:spPr/>
        <p:txBody>
          <a:bodyPr/>
          <a:lstStyle/>
          <a:p>
            <a:r>
              <a:rPr lang="en-US" dirty="0"/>
              <a:t>PROTECT YOUR BRAND</a:t>
            </a:r>
            <a:br>
              <a:rPr lang="en-US" dirty="0"/>
            </a:br>
            <a:r>
              <a:rPr lang="en-US" b="0" dirty="0">
                <a:solidFill>
                  <a:srgbClr val="FFC000"/>
                </a:solidFill>
              </a:rPr>
              <a:t>PRIVACY, BRAND SAFETY, COMPLIANCY, FUTURE-PROOF</a:t>
            </a:r>
          </a:p>
        </p:txBody>
      </p:sp>
      <p:grpSp>
        <p:nvGrpSpPr>
          <p:cNvPr id="55" name="Group 54">
            <a:extLst>
              <a:ext uri="{FF2B5EF4-FFF2-40B4-BE49-F238E27FC236}">
                <a16:creationId xmlns:a16="http://schemas.microsoft.com/office/drawing/2014/main" id="{3FEF594E-357F-259A-8092-34C5B4FBE6B1}"/>
              </a:ext>
            </a:extLst>
          </p:cNvPr>
          <p:cNvGrpSpPr/>
          <p:nvPr/>
        </p:nvGrpSpPr>
        <p:grpSpPr>
          <a:xfrm>
            <a:off x="213841" y="1356383"/>
            <a:ext cx="11690418" cy="5453284"/>
            <a:chOff x="213841" y="1673883"/>
            <a:chExt cx="11690418" cy="5453284"/>
          </a:xfrm>
        </p:grpSpPr>
        <p:grpSp>
          <p:nvGrpSpPr>
            <p:cNvPr id="31" name="Group 30">
              <a:extLst>
                <a:ext uri="{FF2B5EF4-FFF2-40B4-BE49-F238E27FC236}">
                  <a16:creationId xmlns:a16="http://schemas.microsoft.com/office/drawing/2014/main" id="{2E4C037A-18AD-D57F-A81A-835883284814}"/>
                </a:ext>
              </a:extLst>
            </p:cNvPr>
            <p:cNvGrpSpPr/>
            <p:nvPr/>
          </p:nvGrpSpPr>
          <p:grpSpPr>
            <a:xfrm>
              <a:off x="3407609" y="1733296"/>
              <a:ext cx="2572551" cy="4454071"/>
              <a:chOff x="690739" y="1860296"/>
              <a:chExt cx="2572551" cy="4454071"/>
            </a:xfrm>
          </p:grpSpPr>
          <p:sp>
            <p:nvSpPr>
              <p:cNvPr id="39" name="Rectangle 38">
                <a:extLst>
                  <a:ext uri="{FF2B5EF4-FFF2-40B4-BE49-F238E27FC236}">
                    <a16:creationId xmlns:a16="http://schemas.microsoft.com/office/drawing/2014/main" id="{FF60A241-6416-595D-C9E8-D0015D28569E}"/>
                  </a:ext>
                </a:extLst>
              </p:cNvPr>
              <p:cNvSpPr/>
              <p:nvPr/>
            </p:nvSpPr>
            <p:spPr>
              <a:xfrm>
                <a:off x="690739" y="3828431"/>
                <a:ext cx="2572551" cy="2485936"/>
              </a:xfrm>
              <a:prstGeom prst="rect">
                <a:avLst/>
              </a:prstGeom>
              <a:solidFill>
                <a:srgbClr val="FEC54C">
                  <a:alpha val="1496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C16F5CF9-EA8A-0DFA-DA02-47BC83CBE874}"/>
                  </a:ext>
                </a:extLst>
              </p:cNvPr>
              <p:cNvSpPr/>
              <p:nvPr/>
            </p:nvSpPr>
            <p:spPr>
              <a:xfrm>
                <a:off x="690739" y="1860296"/>
                <a:ext cx="2572551" cy="611389"/>
              </a:xfrm>
              <a:prstGeom prst="rect">
                <a:avLst/>
              </a:prstGeom>
              <a:solidFill>
                <a:srgbClr val="FEC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6F471B4C-125D-D117-51D3-A51B14E17A14}"/>
                  </a:ext>
                </a:extLst>
              </p:cNvPr>
              <p:cNvSpPr/>
              <p:nvPr/>
            </p:nvSpPr>
            <p:spPr>
              <a:xfrm>
                <a:off x="690739" y="1957236"/>
                <a:ext cx="2572551" cy="4357131"/>
              </a:xfrm>
              <a:prstGeom prst="rect">
                <a:avLst/>
              </a:prstGeom>
              <a:noFill/>
              <a:ln>
                <a:solidFill>
                  <a:srgbClr val="FEC5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 name="Group 43">
              <a:extLst>
                <a:ext uri="{FF2B5EF4-FFF2-40B4-BE49-F238E27FC236}">
                  <a16:creationId xmlns:a16="http://schemas.microsoft.com/office/drawing/2014/main" id="{69929088-EB2C-093B-9DB9-1AE53B3F3E7C}"/>
                </a:ext>
              </a:extLst>
            </p:cNvPr>
            <p:cNvGrpSpPr/>
            <p:nvPr/>
          </p:nvGrpSpPr>
          <p:grpSpPr>
            <a:xfrm>
              <a:off x="6315640" y="1733296"/>
              <a:ext cx="2572551" cy="4454071"/>
              <a:chOff x="690739" y="1860296"/>
              <a:chExt cx="2572551" cy="4454071"/>
            </a:xfrm>
          </p:grpSpPr>
          <p:sp>
            <p:nvSpPr>
              <p:cNvPr id="45" name="Rectangle 44">
                <a:extLst>
                  <a:ext uri="{FF2B5EF4-FFF2-40B4-BE49-F238E27FC236}">
                    <a16:creationId xmlns:a16="http://schemas.microsoft.com/office/drawing/2014/main" id="{BC5BAFB8-7B2D-AD33-D349-E6D95288D84A}"/>
                  </a:ext>
                </a:extLst>
              </p:cNvPr>
              <p:cNvSpPr/>
              <p:nvPr/>
            </p:nvSpPr>
            <p:spPr>
              <a:xfrm>
                <a:off x="690739" y="3828431"/>
                <a:ext cx="2572551" cy="2485936"/>
              </a:xfrm>
              <a:prstGeom prst="rect">
                <a:avLst/>
              </a:prstGeom>
              <a:solidFill>
                <a:srgbClr val="FEC54C">
                  <a:alpha val="1496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8776B634-5534-75FF-C033-D8B49F7E3ED9}"/>
                  </a:ext>
                </a:extLst>
              </p:cNvPr>
              <p:cNvSpPr/>
              <p:nvPr/>
            </p:nvSpPr>
            <p:spPr>
              <a:xfrm>
                <a:off x="690739" y="1860296"/>
                <a:ext cx="2572551" cy="585031"/>
              </a:xfrm>
              <a:prstGeom prst="rect">
                <a:avLst/>
              </a:prstGeom>
              <a:solidFill>
                <a:srgbClr val="FEC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4807D6FD-9DCC-C8B3-A253-7C8C0D914B94}"/>
                  </a:ext>
                </a:extLst>
              </p:cNvPr>
              <p:cNvSpPr/>
              <p:nvPr/>
            </p:nvSpPr>
            <p:spPr>
              <a:xfrm>
                <a:off x="690739" y="1895252"/>
                <a:ext cx="2572551" cy="4419115"/>
              </a:xfrm>
              <a:prstGeom prst="rect">
                <a:avLst/>
              </a:prstGeom>
              <a:noFill/>
              <a:ln>
                <a:solidFill>
                  <a:srgbClr val="FEC5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 name="Group 48">
              <a:extLst>
                <a:ext uri="{FF2B5EF4-FFF2-40B4-BE49-F238E27FC236}">
                  <a16:creationId xmlns:a16="http://schemas.microsoft.com/office/drawing/2014/main" id="{33154DC6-A94B-26B3-5FC1-36D48B2C2759}"/>
                </a:ext>
              </a:extLst>
            </p:cNvPr>
            <p:cNvGrpSpPr/>
            <p:nvPr/>
          </p:nvGrpSpPr>
          <p:grpSpPr>
            <a:xfrm>
              <a:off x="9184994" y="1733296"/>
              <a:ext cx="2572551" cy="4454071"/>
              <a:chOff x="690739" y="1860296"/>
              <a:chExt cx="2572551" cy="4454071"/>
            </a:xfrm>
          </p:grpSpPr>
          <p:sp>
            <p:nvSpPr>
              <p:cNvPr id="50" name="Rectangle 49">
                <a:extLst>
                  <a:ext uri="{FF2B5EF4-FFF2-40B4-BE49-F238E27FC236}">
                    <a16:creationId xmlns:a16="http://schemas.microsoft.com/office/drawing/2014/main" id="{D505FC6E-6894-49AB-3B62-649DF7F627AB}"/>
                  </a:ext>
                </a:extLst>
              </p:cNvPr>
              <p:cNvSpPr/>
              <p:nvPr/>
            </p:nvSpPr>
            <p:spPr>
              <a:xfrm>
                <a:off x="690739" y="3828431"/>
                <a:ext cx="2572551" cy="2485936"/>
              </a:xfrm>
              <a:prstGeom prst="rect">
                <a:avLst/>
              </a:prstGeom>
              <a:solidFill>
                <a:srgbClr val="FEC54C">
                  <a:alpha val="1496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C80323C4-F1BC-72A8-3431-BBBF65984A9E}"/>
                  </a:ext>
                </a:extLst>
              </p:cNvPr>
              <p:cNvSpPr/>
              <p:nvPr/>
            </p:nvSpPr>
            <p:spPr>
              <a:xfrm>
                <a:off x="690739" y="1860296"/>
                <a:ext cx="2572551" cy="559631"/>
              </a:xfrm>
              <a:prstGeom prst="rect">
                <a:avLst/>
              </a:prstGeom>
              <a:solidFill>
                <a:srgbClr val="FEC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28E1F921-8D70-0060-37E6-1D6261992BD7}"/>
                  </a:ext>
                </a:extLst>
              </p:cNvPr>
              <p:cNvSpPr/>
              <p:nvPr/>
            </p:nvSpPr>
            <p:spPr>
              <a:xfrm>
                <a:off x="690739" y="1895252"/>
                <a:ext cx="2572551" cy="4419115"/>
              </a:xfrm>
              <a:prstGeom prst="rect">
                <a:avLst/>
              </a:prstGeom>
              <a:noFill/>
              <a:ln>
                <a:solidFill>
                  <a:srgbClr val="FEC5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Rectangle 27">
              <a:extLst>
                <a:ext uri="{FF2B5EF4-FFF2-40B4-BE49-F238E27FC236}">
                  <a16:creationId xmlns:a16="http://schemas.microsoft.com/office/drawing/2014/main" id="{A55A2A14-6FBD-1D13-717D-C226BA7082B0}"/>
                </a:ext>
              </a:extLst>
            </p:cNvPr>
            <p:cNvSpPr/>
            <p:nvPr/>
          </p:nvSpPr>
          <p:spPr>
            <a:xfrm>
              <a:off x="213841" y="6187367"/>
              <a:ext cx="1930400" cy="93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BAE75B11-A725-816D-8615-80794C21A786}"/>
                </a:ext>
              </a:extLst>
            </p:cNvPr>
            <p:cNvGrpSpPr/>
            <p:nvPr/>
          </p:nvGrpSpPr>
          <p:grpSpPr>
            <a:xfrm>
              <a:off x="576439" y="1758697"/>
              <a:ext cx="2572551" cy="4428670"/>
              <a:chOff x="690739" y="1885697"/>
              <a:chExt cx="2572551" cy="4428670"/>
            </a:xfrm>
          </p:grpSpPr>
          <p:sp>
            <p:nvSpPr>
              <p:cNvPr id="14" name="Rectangle 13">
                <a:extLst>
                  <a:ext uri="{FF2B5EF4-FFF2-40B4-BE49-F238E27FC236}">
                    <a16:creationId xmlns:a16="http://schemas.microsoft.com/office/drawing/2014/main" id="{5EFA2D38-097A-D5AE-2535-3C08D39FC64E}"/>
                  </a:ext>
                </a:extLst>
              </p:cNvPr>
              <p:cNvSpPr/>
              <p:nvPr/>
            </p:nvSpPr>
            <p:spPr>
              <a:xfrm>
                <a:off x="690739" y="3828431"/>
                <a:ext cx="2572551" cy="2485936"/>
              </a:xfrm>
              <a:prstGeom prst="rect">
                <a:avLst/>
              </a:prstGeom>
              <a:solidFill>
                <a:srgbClr val="FEC54C">
                  <a:alpha val="1496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B72A237-6EAF-0D8D-7649-154165AA6A3D}"/>
                  </a:ext>
                </a:extLst>
              </p:cNvPr>
              <p:cNvSpPr/>
              <p:nvPr/>
            </p:nvSpPr>
            <p:spPr>
              <a:xfrm>
                <a:off x="690739" y="1885697"/>
                <a:ext cx="2572551" cy="594982"/>
              </a:xfrm>
              <a:prstGeom prst="rect">
                <a:avLst/>
              </a:prstGeom>
              <a:solidFill>
                <a:srgbClr val="FEC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9DE7AE67-1837-541F-371E-0AE976876FAE}"/>
                  </a:ext>
                </a:extLst>
              </p:cNvPr>
              <p:cNvSpPr/>
              <p:nvPr/>
            </p:nvSpPr>
            <p:spPr>
              <a:xfrm>
                <a:off x="690739" y="1957236"/>
                <a:ext cx="2572551" cy="4357131"/>
              </a:xfrm>
              <a:prstGeom prst="rect">
                <a:avLst/>
              </a:prstGeom>
              <a:noFill/>
              <a:ln>
                <a:solidFill>
                  <a:srgbClr val="FEC5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itle 1">
              <a:extLst>
                <a:ext uri="{FF2B5EF4-FFF2-40B4-BE49-F238E27FC236}">
                  <a16:creationId xmlns:a16="http://schemas.microsoft.com/office/drawing/2014/main" id="{DA57EDDC-4F01-9170-FFD2-6E26D17A68CB}"/>
                </a:ext>
              </a:extLst>
            </p:cNvPr>
            <p:cNvSpPr txBox="1">
              <a:spLocks/>
            </p:cNvSpPr>
            <p:nvPr/>
          </p:nvSpPr>
          <p:spPr>
            <a:xfrm>
              <a:off x="1752222" y="1673883"/>
              <a:ext cx="482885" cy="508571"/>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endParaRPr lang="en-US" sz="3600" b="0" dirty="0">
                <a:latin typeface="Calibri Light" panose="020F0302020204030204" pitchFamily="34" charset="0"/>
                <a:ea typeface="Source Sans Pro Light" charset="0"/>
                <a:cs typeface="Calibri Light" panose="020F0302020204030204" pitchFamily="34" charset="0"/>
              </a:endParaRPr>
            </a:p>
          </p:txBody>
        </p:sp>
        <p:sp>
          <p:nvSpPr>
            <p:cNvPr id="19" name="TextBox 18">
              <a:extLst>
                <a:ext uri="{FF2B5EF4-FFF2-40B4-BE49-F238E27FC236}">
                  <a16:creationId xmlns:a16="http://schemas.microsoft.com/office/drawing/2014/main" id="{A84EB3AA-50B8-E8DC-0130-93D13EFD4CAE}"/>
                </a:ext>
              </a:extLst>
            </p:cNvPr>
            <p:cNvSpPr txBox="1"/>
            <p:nvPr/>
          </p:nvSpPr>
          <p:spPr>
            <a:xfrm>
              <a:off x="6362201" y="3777124"/>
              <a:ext cx="2525990" cy="2618794"/>
            </a:xfrm>
            <a:prstGeom prst="rect">
              <a:avLst/>
            </a:prstGeom>
            <a:noFill/>
          </p:spPr>
          <p:txBody>
            <a:bodyPr wrap="square" rtlCol="0">
              <a:spAutoFit/>
            </a:bodyPr>
            <a:lstStyle/>
            <a:p>
              <a:pPr marL="285750" indent="-285750">
                <a:lnSpc>
                  <a:spcPct val="110000"/>
                </a:lnSpc>
                <a:buFont typeface="Arial" panose="020B0604020202020204" pitchFamily="34" charset="0"/>
                <a:buChar char="•"/>
              </a:pPr>
              <a:r>
                <a:rPr lang="en-US" sz="1500" dirty="0">
                  <a:ea typeface="Tahoma" panose="020B0604030504040204" pitchFamily="34" charset="0"/>
                  <a:cs typeface="Tahoma" panose="020B0604030504040204" pitchFamily="34" charset="0"/>
                </a:rPr>
                <a:t>Our partnership with SafeGuard Privacy allows us to track and monitor privacy compliance for CCPA, CPRA, GDPR and COPPA. </a:t>
              </a:r>
            </a:p>
            <a:p>
              <a:pPr marL="285750" indent="-285750">
                <a:lnSpc>
                  <a:spcPct val="110000"/>
                </a:lnSpc>
                <a:buFont typeface="Arial" panose="020B0604020202020204" pitchFamily="34" charset="0"/>
                <a:buChar char="•"/>
              </a:pPr>
              <a:r>
                <a:rPr lang="en-US" sz="1500" dirty="0"/>
                <a:t>We have specialized lawyers reviewing current and future legislation. </a:t>
              </a:r>
            </a:p>
            <a:p>
              <a:pPr>
                <a:lnSpc>
                  <a:spcPct val="110000"/>
                </a:lnSpc>
              </a:pPr>
              <a:endParaRPr lang="en-US" sz="1500" dirty="0">
                <a:ea typeface="Tahoma" panose="020B0604030504040204" pitchFamily="34" charset="0"/>
                <a:cs typeface="Tahoma" panose="020B0604030504040204" pitchFamily="34" charset="0"/>
              </a:endParaRPr>
            </a:p>
          </p:txBody>
        </p:sp>
        <p:sp>
          <p:nvSpPr>
            <p:cNvPr id="20" name="Title 1">
              <a:extLst>
                <a:ext uri="{FF2B5EF4-FFF2-40B4-BE49-F238E27FC236}">
                  <a16:creationId xmlns:a16="http://schemas.microsoft.com/office/drawing/2014/main" id="{CBCD6750-3292-64A1-70D8-B9E6862221E3}"/>
                </a:ext>
              </a:extLst>
            </p:cNvPr>
            <p:cNvSpPr txBox="1">
              <a:spLocks/>
            </p:cNvSpPr>
            <p:nvPr/>
          </p:nvSpPr>
          <p:spPr>
            <a:xfrm>
              <a:off x="6908811" y="1860192"/>
              <a:ext cx="1860164" cy="584290"/>
            </a:xfrm>
            <a:prstGeom prst="rect">
              <a:avLst/>
            </a:prstGeom>
          </p:spPr>
          <p:txBody>
            <a:bodyPr anchor="t"/>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algn="l">
                <a:lnSpc>
                  <a:spcPct val="80000"/>
                </a:lnSpc>
              </a:pPr>
              <a:r>
                <a:rPr lang="en-US" sz="2600" dirty="0">
                  <a:solidFill>
                    <a:srgbClr val="1A1A1A"/>
                  </a:solidFill>
                  <a:latin typeface="Tw Cen MT Condensed" panose="020B0606020104020203" pitchFamily="34" charset="77"/>
                </a:rPr>
                <a:t>COMPLIANCY</a:t>
              </a:r>
              <a:endParaRPr lang="en-US" sz="2600" dirty="0">
                <a:solidFill>
                  <a:srgbClr val="1A1A1A"/>
                </a:solidFill>
                <a:latin typeface="Tw Cen MT Condensed" panose="020B0606020104020203" pitchFamily="34" charset="77"/>
                <a:ea typeface="Bebas Neue" charset="0"/>
                <a:cs typeface="Bebas Neue" charset="0"/>
              </a:endParaRPr>
            </a:p>
          </p:txBody>
        </p:sp>
        <p:sp>
          <p:nvSpPr>
            <p:cNvPr id="21" name="Title 3">
              <a:extLst>
                <a:ext uri="{FF2B5EF4-FFF2-40B4-BE49-F238E27FC236}">
                  <a16:creationId xmlns:a16="http://schemas.microsoft.com/office/drawing/2014/main" id="{7336B9B1-2F3A-24C7-5BBD-45D50388BF48}"/>
                </a:ext>
              </a:extLst>
            </p:cNvPr>
            <p:cNvSpPr txBox="1">
              <a:spLocks/>
            </p:cNvSpPr>
            <p:nvPr/>
          </p:nvSpPr>
          <p:spPr>
            <a:xfrm>
              <a:off x="6349866" y="1768252"/>
              <a:ext cx="832504"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r>
                <a:rPr lang="en-US" sz="4400" spc="-300" dirty="0">
                  <a:solidFill>
                    <a:schemeClr val="bg1"/>
                  </a:solidFill>
                  <a:latin typeface="Tw Cen MT Condensed" panose="020B0606020104020203" pitchFamily="34" charset="77"/>
                </a:rPr>
                <a:t>03</a:t>
              </a:r>
            </a:p>
          </p:txBody>
        </p:sp>
        <p:pic>
          <p:nvPicPr>
            <p:cNvPr id="30" name="Picture 29" descr="Icon&#10;&#10;Description automatically generated">
              <a:extLst>
                <a:ext uri="{FF2B5EF4-FFF2-40B4-BE49-F238E27FC236}">
                  <a16:creationId xmlns:a16="http://schemas.microsoft.com/office/drawing/2014/main" id="{BA10C3C5-24E1-FF80-BE24-26992CBE13F4}"/>
                </a:ext>
              </a:extLst>
            </p:cNvPr>
            <p:cNvPicPr>
              <a:picLocks noChangeAspect="1"/>
            </p:cNvPicPr>
            <p:nvPr/>
          </p:nvPicPr>
          <p:blipFill>
            <a:blip r:embed="rId3"/>
            <a:stretch>
              <a:fillRect/>
            </a:stretch>
          </p:blipFill>
          <p:spPr>
            <a:xfrm>
              <a:off x="1446341" y="2666154"/>
              <a:ext cx="611762" cy="857935"/>
            </a:xfrm>
            <a:prstGeom prst="rect">
              <a:avLst/>
            </a:prstGeom>
          </p:spPr>
        </p:pic>
        <p:sp>
          <p:nvSpPr>
            <p:cNvPr id="37" name="TextBox 36">
              <a:extLst>
                <a:ext uri="{FF2B5EF4-FFF2-40B4-BE49-F238E27FC236}">
                  <a16:creationId xmlns:a16="http://schemas.microsoft.com/office/drawing/2014/main" id="{AA0A0FE9-F7D1-9CDC-AAE4-368229771EBA}"/>
                </a:ext>
              </a:extLst>
            </p:cNvPr>
            <p:cNvSpPr txBox="1"/>
            <p:nvPr/>
          </p:nvSpPr>
          <p:spPr>
            <a:xfrm>
              <a:off x="9567035" y="3904124"/>
              <a:ext cx="2048526" cy="1857047"/>
            </a:xfrm>
            <a:prstGeom prst="rect">
              <a:avLst/>
            </a:prstGeom>
            <a:noFill/>
          </p:spPr>
          <p:txBody>
            <a:bodyPr wrap="square" rtlCol="0">
              <a:spAutoFit/>
            </a:bodyPr>
            <a:lstStyle/>
            <a:p>
              <a:pPr>
                <a:lnSpc>
                  <a:spcPct val="110000"/>
                </a:lnSpc>
              </a:pPr>
              <a:r>
                <a:rPr lang="en-US" sz="1500" dirty="0"/>
                <a:t>We are building an infrastructure taking privacy into consideration at its core, incorporating privacy and consent for every audience.</a:t>
              </a:r>
            </a:p>
          </p:txBody>
        </p:sp>
        <p:pic>
          <p:nvPicPr>
            <p:cNvPr id="41" name="Picture 40" descr="A picture containing icon&#10;&#10;Description automatically generated">
              <a:extLst>
                <a:ext uri="{FF2B5EF4-FFF2-40B4-BE49-F238E27FC236}">
                  <a16:creationId xmlns:a16="http://schemas.microsoft.com/office/drawing/2014/main" id="{68CD0EF7-2FE0-32C3-47B2-45725B3B5EAF}"/>
                </a:ext>
              </a:extLst>
            </p:cNvPr>
            <p:cNvPicPr>
              <a:picLocks noChangeAspect="1"/>
            </p:cNvPicPr>
            <p:nvPr/>
          </p:nvPicPr>
          <p:blipFill>
            <a:blip r:embed="rId4"/>
            <a:stretch>
              <a:fillRect/>
            </a:stretch>
          </p:blipFill>
          <p:spPr>
            <a:xfrm>
              <a:off x="4198286" y="2621027"/>
              <a:ext cx="915248" cy="909087"/>
            </a:xfrm>
            <a:prstGeom prst="rect">
              <a:avLst/>
            </a:prstGeom>
          </p:spPr>
        </p:pic>
        <p:pic>
          <p:nvPicPr>
            <p:cNvPr id="43" name="Picture 42" descr="Icon&#10;&#10;Description automatically generated">
              <a:extLst>
                <a:ext uri="{FF2B5EF4-FFF2-40B4-BE49-F238E27FC236}">
                  <a16:creationId xmlns:a16="http://schemas.microsoft.com/office/drawing/2014/main" id="{CA6CB22C-77D0-A9B7-87FD-A57EF53E90D5}"/>
                </a:ext>
              </a:extLst>
            </p:cNvPr>
            <p:cNvPicPr>
              <a:picLocks noChangeAspect="1"/>
            </p:cNvPicPr>
            <p:nvPr/>
          </p:nvPicPr>
          <p:blipFill>
            <a:blip r:embed="rId5"/>
            <a:stretch>
              <a:fillRect/>
            </a:stretch>
          </p:blipFill>
          <p:spPr>
            <a:xfrm>
              <a:off x="7186244" y="2650705"/>
              <a:ext cx="952944" cy="800656"/>
            </a:xfrm>
            <a:prstGeom prst="rect">
              <a:avLst/>
            </a:prstGeom>
          </p:spPr>
        </p:pic>
        <p:pic>
          <p:nvPicPr>
            <p:cNvPr id="47" name="Picture 46" descr="Icon&#10;&#10;Description automatically generated">
              <a:extLst>
                <a:ext uri="{FF2B5EF4-FFF2-40B4-BE49-F238E27FC236}">
                  <a16:creationId xmlns:a16="http://schemas.microsoft.com/office/drawing/2014/main" id="{2B7D9E6F-00CE-D0CC-8795-E0418B8BC648}"/>
                </a:ext>
              </a:extLst>
            </p:cNvPr>
            <p:cNvPicPr>
              <a:picLocks noChangeAspect="1"/>
            </p:cNvPicPr>
            <p:nvPr/>
          </p:nvPicPr>
          <p:blipFill>
            <a:blip r:embed="rId6"/>
            <a:stretch>
              <a:fillRect/>
            </a:stretch>
          </p:blipFill>
          <p:spPr>
            <a:xfrm>
              <a:off x="10056088" y="2620738"/>
              <a:ext cx="893120" cy="910621"/>
            </a:xfrm>
            <a:prstGeom prst="rect">
              <a:avLst/>
            </a:prstGeom>
          </p:spPr>
        </p:pic>
        <p:sp>
          <p:nvSpPr>
            <p:cNvPr id="11" name="Title 1">
              <a:extLst>
                <a:ext uri="{FF2B5EF4-FFF2-40B4-BE49-F238E27FC236}">
                  <a16:creationId xmlns:a16="http://schemas.microsoft.com/office/drawing/2014/main" id="{983E4E35-51E6-16AE-B9FC-A50A2E2DF919}"/>
                </a:ext>
              </a:extLst>
            </p:cNvPr>
            <p:cNvSpPr txBox="1">
              <a:spLocks/>
            </p:cNvSpPr>
            <p:nvPr/>
          </p:nvSpPr>
          <p:spPr>
            <a:xfrm>
              <a:off x="1223748" y="1864365"/>
              <a:ext cx="1899842" cy="626745"/>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algn="l">
                <a:lnSpc>
                  <a:spcPct val="80000"/>
                </a:lnSpc>
              </a:pPr>
              <a:r>
                <a:rPr lang="en-US" sz="2600" dirty="0">
                  <a:solidFill>
                    <a:srgbClr val="1A1A1A"/>
                  </a:solidFill>
                  <a:latin typeface="Tw Cen MT Condensed" panose="020B0606020104020203" pitchFamily="34" charset="77"/>
                </a:rPr>
                <a:t>DATA PRIVACY</a:t>
              </a:r>
              <a:endParaRPr lang="en-US" sz="2600" baseline="30000" dirty="0">
                <a:solidFill>
                  <a:srgbClr val="1A1A1A"/>
                </a:solidFill>
                <a:latin typeface="Tw Cen MT Condensed" panose="020B0606020104020203" pitchFamily="34" charset="77"/>
                <a:ea typeface="Bebas Neue" charset="0"/>
                <a:cs typeface="Bebas Neue" charset="0"/>
              </a:endParaRPr>
            </a:p>
          </p:txBody>
        </p:sp>
        <p:sp>
          <p:nvSpPr>
            <p:cNvPr id="12" name="Title 3">
              <a:extLst>
                <a:ext uri="{FF2B5EF4-FFF2-40B4-BE49-F238E27FC236}">
                  <a16:creationId xmlns:a16="http://schemas.microsoft.com/office/drawing/2014/main" id="{028DFBF9-2C38-0846-38AF-1B8F87968A0D}"/>
                </a:ext>
              </a:extLst>
            </p:cNvPr>
            <p:cNvSpPr txBox="1">
              <a:spLocks/>
            </p:cNvSpPr>
            <p:nvPr/>
          </p:nvSpPr>
          <p:spPr>
            <a:xfrm>
              <a:off x="674032" y="1768252"/>
              <a:ext cx="832504"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r>
                <a:rPr lang="en-US" sz="4400" spc="-300" dirty="0">
                  <a:solidFill>
                    <a:schemeClr val="bg1"/>
                  </a:solidFill>
                  <a:latin typeface="Tw Cen MT Condensed" panose="020B0606020104020203" pitchFamily="34" charset="77"/>
                </a:rPr>
                <a:t>01</a:t>
              </a:r>
            </a:p>
          </p:txBody>
        </p:sp>
        <p:sp>
          <p:nvSpPr>
            <p:cNvPr id="15" name="Title 1">
              <a:extLst>
                <a:ext uri="{FF2B5EF4-FFF2-40B4-BE49-F238E27FC236}">
                  <a16:creationId xmlns:a16="http://schemas.microsoft.com/office/drawing/2014/main" id="{7E9ED02D-DCCC-AC3A-C8D6-47ABCBEF4226}"/>
                </a:ext>
              </a:extLst>
            </p:cNvPr>
            <p:cNvSpPr txBox="1">
              <a:spLocks/>
            </p:cNvSpPr>
            <p:nvPr/>
          </p:nvSpPr>
          <p:spPr>
            <a:xfrm>
              <a:off x="4006190" y="1859605"/>
              <a:ext cx="1923726" cy="523442"/>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algn="l">
                <a:lnSpc>
                  <a:spcPct val="80000"/>
                </a:lnSpc>
              </a:pPr>
              <a:r>
                <a:rPr lang="en-US" sz="2600" dirty="0">
                  <a:solidFill>
                    <a:srgbClr val="1A1A1A"/>
                  </a:solidFill>
                  <a:latin typeface="Tw Cen MT Condensed" panose="020B0606020104020203" pitchFamily="34" charset="77"/>
                </a:rPr>
                <a:t>BRAND SAFETY</a:t>
              </a:r>
              <a:endParaRPr lang="en-US" sz="2600" dirty="0">
                <a:solidFill>
                  <a:srgbClr val="1A1A1A"/>
                </a:solidFill>
                <a:latin typeface="Tw Cen MT Condensed" panose="020B0606020104020203" pitchFamily="34" charset="77"/>
                <a:ea typeface="Bebas Neue" charset="0"/>
                <a:cs typeface="Bebas Neue" charset="0"/>
              </a:endParaRPr>
            </a:p>
          </p:txBody>
        </p:sp>
        <p:sp>
          <p:nvSpPr>
            <p:cNvPr id="16" name="Title 3">
              <a:extLst>
                <a:ext uri="{FF2B5EF4-FFF2-40B4-BE49-F238E27FC236}">
                  <a16:creationId xmlns:a16="http://schemas.microsoft.com/office/drawing/2014/main" id="{D22211B1-E55A-22D1-CC87-FCD2F01B0357}"/>
                </a:ext>
              </a:extLst>
            </p:cNvPr>
            <p:cNvSpPr txBox="1">
              <a:spLocks/>
            </p:cNvSpPr>
            <p:nvPr/>
          </p:nvSpPr>
          <p:spPr>
            <a:xfrm>
              <a:off x="3422989" y="1768252"/>
              <a:ext cx="832504"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r>
                <a:rPr lang="en-US" sz="4400" spc="-150" dirty="0">
                  <a:solidFill>
                    <a:schemeClr val="bg1"/>
                  </a:solidFill>
                  <a:latin typeface="Tw Cen MT Condensed" panose="020B0606020104020203" pitchFamily="34" charset="77"/>
                </a:rPr>
                <a:t>02</a:t>
              </a:r>
            </a:p>
          </p:txBody>
        </p:sp>
        <p:sp>
          <p:nvSpPr>
            <p:cNvPr id="34" name="Title 1">
              <a:extLst>
                <a:ext uri="{FF2B5EF4-FFF2-40B4-BE49-F238E27FC236}">
                  <a16:creationId xmlns:a16="http://schemas.microsoft.com/office/drawing/2014/main" id="{2AD03232-E527-BB6E-287F-C0621D4AA842}"/>
                </a:ext>
              </a:extLst>
            </p:cNvPr>
            <p:cNvSpPr txBox="1">
              <a:spLocks/>
            </p:cNvSpPr>
            <p:nvPr/>
          </p:nvSpPr>
          <p:spPr>
            <a:xfrm>
              <a:off x="9788980" y="1854636"/>
              <a:ext cx="2115279" cy="584290"/>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algn="l">
                <a:lnSpc>
                  <a:spcPct val="80000"/>
                </a:lnSpc>
              </a:pPr>
              <a:r>
                <a:rPr lang="en-US" sz="2600" dirty="0">
                  <a:solidFill>
                    <a:srgbClr val="1A1A1A"/>
                  </a:solidFill>
                  <a:latin typeface="Tw Cen MT Condensed" panose="020B0606020104020203" pitchFamily="34" charset="77"/>
                  <a:ea typeface="Bebas Neue" charset="0"/>
                  <a:cs typeface="Bebas Neue" charset="0"/>
                </a:rPr>
                <a:t>FUTURE-PROOF</a:t>
              </a:r>
            </a:p>
          </p:txBody>
        </p:sp>
        <p:sp>
          <p:nvSpPr>
            <p:cNvPr id="35" name="Title 3">
              <a:extLst>
                <a:ext uri="{FF2B5EF4-FFF2-40B4-BE49-F238E27FC236}">
                  <a16:creationId xmlns:a16="http://schemas.microsoft.com/office/drawing/2014/main" id="{67D1A362-3CD0-305A-AC90-C31526C00785}"/>
                </a:ext>
              </a:extLst>
            </p:cNvPr>
            <p:cNvSpPr txBox="1">
              <a:spLocks/>
            </p:cNvSpPr>
            <p:nvPr/>
          </p:nvSpPr>
          <p:spPr>
            <a:xfrm>
              <a:off x="9223633" y="1768252"/>
              <a:ext cx="832504"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r>
                <a:rPr lang="en-US" sz="4400" spc="-300" dirty="0">
                  <a:solidFill>
                    <a:schemeClr val="bg1"/>
                  </a:solidFill>
                  <a:latin typeface="Tw Cen MT Condensed" panose="020B0606020104020203" pitchFamily="34" charset="77"/>
                </a:rPr>
                <a:t>04</a:t>
              </a:r>
            </a:p>
          </p:txBody>
        </p:sp>
        <p:sp>
          <p:nvSpPr>
            <p:cNvPr id="53" name="Title 3">
              <a:extLst>
                <a:ext uri="{FF2B5EF4-FFF2-40B4-BE49-F238E27FC236}">
                  <a16:creationId xmlns:a16="http://schemas.microsoft.com/office/drawing/2014/main" id="{734E87B4-AFAD-8457-9A8C-440C73B714C6}"/>
                </a:ext>
              </a:extLst>
            </p:cNvPr>
            <p:cNvSpPr txBox="1">
              <a:spLocks/>
            </p:cNvSpPr>
            <p:nvPr/>
          </p:nvSpPr>
          <p:spPr>
            <a:xfrm>
              <a:off x="576439" y="3923894"/>
              <a:ext cx="2620652" cy="1855926"/>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pPr marL="285750" indent="-285750">
                <a:lnSpc>
                  <a:spcPct val="90000"/>
                </a:lnSpc>
                <a:buFont typeface="Arial" panose="020B0604020202020204" pitchFamily="34" charset="0"/>
                <a:buChar char="•"/>
              </a:pPr>
              <a:r>
                <a:rPr lang="en-US" sz="1500" b="0" dirty="0">
                  <a:latin typeface="+mn-lt"/>
                  <a:cs typeface="Calibri Light" panose="020F0302020204030204" pitchFamily="34" charset="0"/>
                </a:rPr>
                <a:t>We don’t collect PIIs.</a:t>
              </a:r>
            </a:p>
            <a:p>
              <a:pPr marL="285750" indent="-285750">
                <a:lnSpc>
                  <a:spcPct val="90000"/>
                </a:lnSpc>
                <a:buFont typeface="Arial" panose="020B0604020202020204" pitchFamily="34" charset="0"/>
                <a:buChar char="•"/>
              </a:pPr>
              <a:endParaRPr lang="en-US" sz="1500" b="0" dirty="0">
                <a:latin typeface="+mn-lt"/>
                <a:cs typeface="Calibri Light" panose="020F0302020204030204" pitchFamily="34" charset="0"/>
              </a:endParaRPr>
            </a:p>
            <a:p>
              <a:pPr marL="285750" indent="-285750">
                <a:lnSpc>
                  <a:spcPct val="90000"/>
                </a:lnSpc>
                <a:buFont typeface="Arial" panose="020B0604020202020204" pitchFamily="34" charset="0"/>
                <a:buChar char="•"/>
              </a:pPr>
              <a:r>
                <a:rPr lang="en-US" sz="1500" b="0" dirty="0">
                  <a:latin typeface="+mn-lt"/>
                  <a:cs typeface="Calibri Light" panose="020F0302020204030204" pitchFamily="34" charset="0"/>
                </a:rPr>
                <a:t>We don’t sell or broker data.</a:t>
              </a:r>
            </a:p>
            <a:p>
              <a:pPr marL="285750" indent="-285750">
                <a:lnSpc>
                  <a:spcPct val="90000"/>
                </a:lnSpc>
                <a:buFont typeface="Arial" panose="020B0604020202020204" pitchFamily="34" charset="0"/>
                <a:buChar char="•"/>
              </a:pPr>
              <a:endParaRPr lang="en-US" sz="1500" b="0" dirty="0">
                <a:latin typeface="+mn-lt"/>
                <a:cs typeface="Calibri Light" panose="020F0302020204030204" pitchFamily="34" charset="0"/>
              </a:endParaRPr>
            </a:p>
            <a:p>
              <a:pPr marL="285750" indent="-285750">
                <a:lnSpc>
                  <a:spcPct val="90000"/>
                </a:lnSpc>
                <a:buFont typeface="Arial" panose="020B0604020202020204" pitchFamily="34" charset="0"/>
                <a:buChar char="•"/>
              </a:pPr>
              <a:r>
                <a:rPr lang="en-US" sz="1500" b="0" dirty="0">
                  <a:latin typeface="+mn-lt"/>
                  <a:cs typeface="Calibri Light" panose="020F0302020204030204" pitchFamily="34" charset="0"/>
                </a:rPr>
                <a:t>We retain in-app and mobile geolocation privacy.</a:t>
              </a:r>
            </a:p>
            <a:p>
              <a:pPr marL="285750" indent="-285750">
                <a:lnSpc>
                  <a:spcPct val="90000"/>
                </a:lnSpc>
                <a:buFont typeface="Arial" panose="020B0604020202020204" pitchFamily="34" charset="0"/>
                <a:buChar char="•"/>
              </a:pPr>
              <a:endParaRPr lang="en-US" sz="1500" b="0" dirty="0">
                <a:latin typeface="+mn-lt"/>
                <a:cs typeface="Calibri Light" panose="020F0302020204030204" pitchFamily="34" charset="0"/>
              </a:endParaRPr>
            </a:p>
            <a:p>
              <a:pPr marL="285750" indent="-285750">
                <a:lnSpc>
                  <a:spcPct val="90000"/>
                </a:lnSpc>
                <a:buFont typeface="Arial" panose="020B0604020202020204" pitchFamily="34" charset="0"/>
                <a:buChar char="•"/>
              </a:pPr>
              <a:r>
                <a:rPr lang="en-US" sz="1500" b="0" dirty="0">
                  <a:latin typeface="+mn-lt"/>
                </a:rPr>
                <a:t>We have completely anonymized datasets.</a:t>
              </a:r>
            </a:p>
            <a:p>
              <a:pPr>
                <a:lnSpc>
                  <a:spcPct val="110000"/>
                </a:lnSpc>
              </a:pPr>
              <a:endParaRPr lang="en-US" sz="1500" b="0" dirty="0">
                <a:latin typeface="+mn-lt"/>
                <a:cs typeface="Calibri Light" panose="020F0302020204030204" pitchFamily="34" charset="0"/>
              </a:endParaRPr>
            </a:p>
            <a:p>
              <a:pPr>
                <a:lnSpc>
                  <a:spcPct val="110000"/>
                </a:lnSpc>
              </a:pPr>
              <a:endParaRPr lang="en-US" sz="1500" b="0" dirty="0">
                <a:latin typeface="+mn-lt"/>
                <a:cs typeface="Calibri Light" panose="020F0302020204030204" pitchFamily="34" charset="0"/>
              </a:endParaRPr>
            </a:p>
            <a:p>
              <a:pPr>
                <a:lnSpc>
                  <a:spcPct val="110000"/>
                </a:lnSpc>
              </a:pPr>
              <a:endParaRPr lang="en-US" sz="1500" b="0" dirty="0">
                <a:latin typeface="+mn-lt"/>
                <a:cs typeface="Calibri Light" panose="020F0302020204030204" pitchFamily="34" charset="0"/>
              </a:endParaRPr>
            </a:p>
          </p:txBody>
        </p:sp>
        <p:sp>
          <p:nvSpPr>
            <p:cNvPr id="54" name="Title 3">
              <a:extLst>
                <a:ext uri="{FF2B5EF4-FFF2-40B4-BE49-F238E27FC236}">
                  <a16:creationId xmlns:a16="http://schemas.microsoft.com/office/drawing/2014/main" id="{863515CD-7E41-6B37-78A6-EA6DE2181EF6}"/>
                </a:ext>
              </a:extLst>
            </p:cNvPr>
            <p:cNvSpPr txBox="1">
              <a:spLocks/>
            </p:cNvSpPr>
            <p:nvPr/>
          </p:nvSpPr>
          <p:spPr>
            <a:xfrm>
              <a:off x="3381905" y="3964318"/>
              <a:ext cx="2548011" cy="1855926"/>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pPr marL="285750" indent="-285750">
                <a:lnSpc>
                  <a:spcPct val="90000"/>
                </a:lnSpc>
                <a:buFont typeface="Arial" panose="020B0604020202020204" pitchFamily="34" charset="0"/>
                <a:buChar char="•"/>
              </a:pPr>
              <a:r>
                <a:rPr lang="en-US" sz="1500" b="0" dirty="0">
                  <a:latin typeface="+mn-lt"/>
                </a:rPr>
                <a:t>All campaign activation happens on our proprietary ad platform.</a:t>
              </a:r>
            </a:p>
            <a:p>
              <a:pPr marL="285750" indent="-285750">
                <a:lnSpc>
                  <a:spcPct val="90000"/>
                </a:lnSpc>
                <a:buFont typeface="Arial" panose="020B0604020202020204" pitchFamily="34" charset="0"/>
                <a:buChar char="•"/>
              </a:pPr>
              <a:endParaRPr lang="en-US" sz="1500" b="0" dirty="0">
                <a:latin typeface="+mn-lt"/>
              </a:endParaRPr>
            </a:p>
            <a:p>
              <a:pPr marL="285750" indent="-285750">
                <a:lnSpc>
                  <a:spcPct val="90000"/>
                </a:lnSpc>
                <a:buFont typeface="Arial" panose="020B0604020202020204" pitchFamily="34" charset="0"/>
                <a:buChar char="•"/>
              </a:pPr>
              <a:r>
                <a:rPr lang="en-US" sz="1500" b="0" dirty="0">
                  <a:latin typeface="+mn-lt"/>
                  <a:cs typeface="Calibri Light"/>
                </a:rPr>
                <a:t>**We accept publisher inclusion/exclusion</a:t>
              </a:r>
            </a:p>
            <a:p>
              <a:pPr marL="285750" indent="-285750">
                <a:lnSpc>
                  <a:spcPct val="90000"/>
                </a:lnSpc>
                <a:buFont typeface="Arial" panose="020B0604020202020204" pitchFamily="34" charset="0"/>
                <a:buChar char="•"/>
              </a:pPr>
              <a:endParaRPr lang="en-US" sz="1500" b="0" dirty="0">
                <a:latin typeface="+mn-lt"/>
                <a:cs typeface="Calibri Light"/>
              </a:endParaRPr>
            </a:p>
            <a:p>
              <a:pPr marL="285750" indent="-285750">
                <a:lnSpc>
                  <a:spcPct val="90000"/>
                </a:lnSpc>
                <a:buFont typeface="Arial" panose="020B0604020202020204" pitchFamily="34" charset="0"/>
                <a:buChar char="•"/>
              </a:pPr>
              <a:r>
                <a:rPr lang="en-US" sz="1500" b="0" dirty="0">
                  <a:latin typeface="+mn-lt"/>
                  <a:cs typeface="Calibri Light" panose="020F0302020204030204" pitchFamily="34" charset="0"/>
                </a:rPr>
                <a:t>We are transparent throughout the campaign.</a:t>
              </a:r>
            </a:p>
            <a:p>
              <a:pPr marL="285750" indent="-285750">
                <a:lnSpc>
                  <a:spcPct val="120000"/>
                </a:lnSpc>
                <a:buFont typeface="Arial" panose="020B0604020202020204" pitchFamily="34" charset="0"/>
                <a:buChar char="•"/>
              </a:pPr>
              <a:endParaRPr lang="en-US" sz="1500" b="0" dirty="0">
                <a:latin typeface="+mn-lt"/>
                <a:cs typeface="Calibri Light"/>
              </a:endParaRPr>
            </a:p>
            <a:p>
              <a:pPr marL="285750" indent="-285750">
                <a:lnSpc>
                  <a:spcPct val="120000"/>
                </a:lnSpc>
                <a:buFont typeface="Arial" panose="020B0604020202020204" pitchFamily="34" charset="0"/>
                <a:buChar char="•"/>
              </a:pPr>
              <a:endParaRPr lang="en-US" sz="1500" b="0" dirty="0">
                <a:latin typeface="+mn-lt"/>
              </a:endParaRPr>
            </a:p>
          </p:txBody>
        </p:sp>
      </p:grpSp>
      <p:sp>
        <p:nvSpPr>
          <p:cNvPr id="17" name="TextBox 16">
            <a:extLst>
              <a:ext uri="{FF2B5EF4-FFF2-40B4-BE49-F238E27FC236}">
                <a16:creationId xmlns:a16="http://schemas.microsoft.com/office/drawing/2014/main" id="{B53003C0-EAF4-9B20-2068-DB0E4FD54CCA}"/>
              </a:ext>
            </a:extLst>
          </p:cNvPr>
          <p:cNvSpPr txBox="1"/>
          <p:nvPr/>
        </p:nvSpPr>
        <p:spPr>
          <a:xfrm>
            <a:off x="802247" y="6133770"/>
            <a:ext cx="1127592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We pride ourselves in transparency and quality, prioritizing consumer privacy and accepting all tracking pixels, to bring the best ad experience for consumers and advertisers. </a:t>
            </a:r>
          </a:p>
        </p:txBody>
      </p:sp>
      <p:sp>
        <p:nvSpPr>
          <p:cNvPr id="56" name="Right Arrow 55">
            <a:extLst>
              <a:ext uri="{FF2B5EF4-FFF2-40B4-BE49-F238E27FC236}">
                <a16:creationId xmlns:a16="http://schemas.microsoft.com/office/drawing/2014/main" id="{F28C967A-27C9-31E6-665D-D8AD93A9959B}"/>
              </a:ext>
            </a:extLst>
          </p:cNvPr>
          <p:cNvSpPr/>
          <p:nvPr/>
        </p:nvSpPr>
        <p:spPr>
          <a:xfrm>
            <a:off x="313856" y="6167339"/>
            <a:ext cx="460191" cy="508944"/>
          </a:xfrm>
          <a:prstGeom prst="rightArrow">
            <a:avLst/>
          </a:prstGeom>
          <a:gradFill flip="none" rotWithShape="1">
            <a:gsLst>
              <a:gs pos="0">
                <a:schemeClr val="accent4">
                  <a:lumMod val="5000"/>
                  <a:lumOff val="95000"/>
                </a:schemeClr>
              </a:gs>
              <a:gs pos="74000">
                <a:srgbClr val="FEC54C"/>
              </a:gs>
              <a:gs pos="83000">
                <a:srgbClr val="FEC54C"/>
              </a:gs>
              <a:gs pos="100000">
                <a:schemeClr val="accent4">
                  <a:lumMod val="30000"/>
                  <a:lumOff val="7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charset="0"/>
            </a:endParaRPr>
          </a:p>
        </p:txBody>
      </p:sp>
    </p:spTree>
    <p:extLst>
      <p:ext uri="{BB962C8B-B14F-4D97-AF65-F5344CB8AC3E}">
        <p14:creationId xmlns:p14="http://schemas.microsoft.com/office/powerpoint/2010/main" val="54945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25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DFC37-F6A2-F44A-A0B2-4CCF5A249B3B}"/>
              </a:ext>
            </a:extLst>
          </p:cNvPr>
          <p:cNvSpPr>
            <a:spLocks noGrp="1"/>
          </p:cNvSpPr>
          <p:nvPr>
            <p:ph type="title"/>
          </p:nvPr>
        </p:nvSpPr>
        <p:spPr/>
        <p:txBody>
          <a:bodyPr/>
          <a:lstStyle/>
          <a:p>
            <a:r>
              <a:rPr lang="en-US" dirty="0"/>
              <a:t>SABIO: </a:t>
            </a:r>
            <a:r>
              <a:rPr lang="en-US" b="0" dirty="0">
                <a:solidFill>
                  <a:srgbClr val="FEC54C"/>
                </a:solidFill>
              </a:rPr>
              <a:t>A MINORITY OWNED PARTNER</a:t>
            </a:r>
          </a:p>
        </p:txBody>
      </p:sp>
      <p:pic>
        <p:nvPicPr>
          <p:cNvPr id="22" name="Picture 21">
            <a:extLst>
              <a:ext uri="{FF2B5EF4-FFF2-40B4-BE49-F238E27FC236}">
                <a16:creationId xmlns:a16="http://schemas.microsoft.com/office/drawing/2014/main" id="{50725DA9-D209-AB44-AD57-9964E12D32DA}"/>
              </a:ext>
            </a:extLst>
          </p:cNvPr>
          <p:cNvPicPr>
            <a:picLocks noChangeAspect="1"/>
          </p:cNvPicPr>
          <p:nvPr/>
        </p:nvPicPr>
        <p:blipFill>
          <a:blip r:embed="rId3"/>
          <a:stretch>
            <a:fillRect/>
          </a:stretch>
        </p:blipFill>
        <p:spPr>
          <a:xfrm>
            <a:off x="10007621" y="199679"/>
            <a:ext cx="816166" cy="816166"/>
          </a:xfrm>
          <a:prstGeom prst="rect">
            <a:avLst/>
          </a:prstGeom>
        </p:spPr>
      </p:pic>
      <p:pic>
        <p:nvPicPr>
          <p:cNvPr id="23" name="Picture 2" descr="NMSDC Logo - LogoDix">
            <a:extLst>
              <a:ext uri="{FF2B5EF4-FFF2-40B4-BE49-F238E27FC236}">
                <a16:creationId xmlns:a16="http://schemas.microsoft.com/office/drawing/2014/main" id="{5DE0A14B-DAE4-7541-8CD1-FC88B30D33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6892" y="128654"/>
            <a:ext cx="1382043" cy="958216"/>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6165FA2A-B994-C445-A654-3994CC3F10A2}"/>
              </a:ext>
            </a:extLst>
          </p:cNvPr>
          <p:cNvGrpSpPr/>
          <p:nvPr/>
        </p:nvGrpSpPr>
        <p:grpSpPr>
          <a:xfrm>
            <a:off x="730134" y="1690298"/>
            <a:ext cx="3383280" cy="4124297"/>
            <a:chOff x="4410037" y="1623391"/>
            <a:chExt cx="3383280" cy="4124297"/>
          </a:xfrm>
        </p:grpSpPr>
        <p:sp>
          <p:nvSpPr>
            <p:cNvPr id="25" name="Rectangle 24">
              <a:extLst>
                <a:ext uri="{FF2B5EF4-FFF2-40B4-BE49-F238E27FC236}">
                  <a16:creationId xmlns:a16="http://schemas.microsoft.com/office/drawing/2014/main" id="{D4048F06-C96E-C64B-9DEA-B201AAEB5CE5}"/>
                </a:ext>
              </a:extLst>
            </p:cNvPr>
            <p:cNvSpPr/>
            <p:nvPr/>
          </p:nvSpPr>
          <p:spPr>
            <a:xfrm>
              <a:off x="4410037" y="1623391"/>
              <a:ext cx="3383280" cy="4059443"/>
            </a:xfrm>
            <a:prstGeom prst="rect">
              <a:avLst/>
            </a:prstGeom>
            <a:solidFill>
              <a:schemeClr val="bg1"/>
            </a:solidFill>
            <a:ln>
              <a:solidFill>
                <a:srgbClr val="FEC54D"/>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Title 3">
              <a:extLst>
                <a:ext uri="{FF2B5EF4-FFF2-40B4-BE49-F238E27FC236}">
                  <a16:creationId xmlns:a16="http://schemas.microsoft.com/office/drawing/2014/main" id="{CD16D13A-6B76-B54A-85CC-194364D79463}"/>
                </a:ext>
              </a:extLst>
            </p:cNvPr>
            <p:cNvSpPr txBox="1">
              <a:spLocks/>
            </p:cNvSpPr>
            <p:nvPr/>
          </p:nvSpPr>
          <p:spPr>
            <a:xfrm>
              <a:off x="4879361" y="2873230"/>
              <a:ext cx="2433276"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lang="en-US" sz="2200" dirty="0">
                  <a:solidFill>
                    <a:srgbClr val="1A1A1A"/>
                  </a:solidFill>
                  <a:latin typeface="Tw Cen MT Condensed" panose="020B0606020104020203" pitchFamily="34" charset="77"/>
                </a:rPr>
                <a:t>IMPROVE BRAND IMAGE &amp; CULTURE</a:t>
              </a:r>
              <a:endParaRPr kumimoji="0" lang="en-US" sz="2200" b="1" i="0" u="none" strike="noStrike" kern="1200" cap="none" spc="0" normalizeH="0" baseline="0" noProof="0" dirty="0">
                <a:ln>
                  <a:noFill/>
                </a:ln>
                <a:solidFill>
                  <a:srgbClr val="1A1A1A"/>
                </a:solidFill>
                <a:effectLst/>
                <a:uLnTx/>
                <a:uFillTx/>
                <a:latin typeface="Tw Cen MT Condensed" panose="020B0606020104020203" pitchFamily="34" charset="77"/>
              </a:endParaRPr>
            </a:p>
          </p:txBody>
        </p:sp>
        <p:sp>
          <p:nvSpPr>
            <p:cNvPr id="27" name="Title 3">
              <a:extLst>
                <a:ext uri="{FF2B5EF4-FFF2-40B4-BE49-F238E27FC236}">
                  <a16:creationId xmlns:a16="http://schemas.microsoft.com/office/drawing/2014/main" id="{A08C9CD2-9E85-CE43-B4E5-6143B926A285}"/>
                </a:ext>
              </a:extLst>
            </p:cNvPr>
            <p:cNvSpPr txBox="1">
              <a:spLocks/>
            </p:cNvSpPr>
            <p:nvPr/>
          </p:nvSpPr>
          <p:spPr>
            <a:xfrm>
              <a:off x="4791031" y="3527867"/>
              <a:ext cx="2621293" cy="2219821"/>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pPr algn="ctr">
                <a:lnSpc>
                  <a:spcPct val="110000"/>
                </a:lnSpc>
              </a:pPr>
              <a:r>
                <a:rPr lang="en-US" sz="1500" b="0" dirty="0">
                  <a:latin typeface="AvenirNext LT Pro Regular" panose="020B0504020202020204" pitchFamily="34" charset="77"/>
                  <a:ea typeface="Tahoma" panose="020B0604030504040204" pitchFamily="34" charset="0"/>
                  <a:cs typeface="Tahoma" panose="020B0604030504040204" pitchFamily="34" charset="0"/>
                </a:rPr>
                <a:t>Improve your brand image and company culture by showing support for minority communities.</a:t>
              </a:r>
            </a:p>
            <a:p>
              <a:pPr marL="171450" indent="-171450" algn="ctr">
                <a:lnSpc>
                  <a:spcPct val="110000"/>
                </a:lnSpc>
                <a:buFontTx/>
                <a:buChar char="-"/>
              </a:pPr>
              <a:endParaRPr lang="en-US" sz="1500" b="0" dirty="0">
                <a:latin typeface="AvenirNext LT Pro Bold" panose="020B0504020202020204" pitchFamily="34" charset="77"/>
                <a:ea typeface="Tahoma" panose="020B0604030504040204" pitchFamily="34" charset="0"/>
                <a:cs typeface="Tahoma" panose="020B0604030504040204" pitchFamily="34" charset="0"/>
              </a:endParaRPr>
            </a:p>
          </p:txBody>
        </p:sp>
        <p:pic>
          <p:nvPicPr>
            <p:cNvPr id="28" name="Graphic 27">
              <a:extLst>
                <a:ext uri="{FF2B5EF4-FFF2-40B4-BE49-F238E27FC236}">
                  <a16:creationId xmlns:a16="http://schemas.microsoft.com/office/drawing/2014/main" id="{D5FA4C8E-0A43-DE4E-9279-86F7E511D6A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591826" y="1832057"/>
              <a:ext cx="1008347" cy="847547"/>
            </a:xfrm>
            <a:prstGeom prst="rect">
              <a:avLst/>
            </a:prstGeom>
          </p:spPr>
        </p:pic>
      </p:grpSp>
      <p:grpSp>
        <p:nvGrpSpPr>
          <p:cNvPr id="29" name="Group 28">
            <a:extLst>
              <a:ext uri="{FF2B5EF4-FFF2-40B4-BE49-F238E27FC236}">
                <a16:creationId xmlns:a16="http://schemas.microsoft.com/office/drawing/2014/main" id="{AAA60EF9-DACE-6741-810D-3C157346725D}"/>
              </a:ext>
            </a:extLst>
          </p:cNvPr>
          <p:cNvGrpSpPr/>
          <p:nvPr/>
        </p:nvGrpSpPr>
        <p:grpSpPr>
          <a:xfrm>
            <a:off x="4594858" y="1690298"/>
            <a:ext cx="3383280" cy="4124297"/>
            <a:chOff x="2139299" y="1848677"/>
            <a:chExt cx="3383280" cy="4124297"/>
          </a:xfrm>
        </p:grpSpPr>
        <p:sp>
          <p:nvSpPr>
            <p:cNvPr id="30" name="Rectangle 29">
              <a:extLst>
                <a:ext uri="{FF2B5EF4-FFF2-40B4-BE49-F238E27FC236}">
                  <a16:creationId xmlns:a16="http://schemas.microsoft.com/office/drawing/2014/main" id="{8CD1D6AA-D766-4046-B155-2E389915E29D}"/>
                </a:ext>
              </a:extLst>
            </p:cNvPr>
            <p:cNvSpPr/>
            <p:nvPr/>
          </p:nvSpPr>
          <p:spPr>
            <a:xfrm>
              <a:off x="2139299" y="1848677"/>
              <a:ext cx="3383280" cy="4059443"/>
            </a:xfrm>
            <a:prstGeom prst="rect">
              <a:avLst/>
            </a:prstGeom>
            <a:solidFill>
              <a:schemeClr val="bg1"/>
            </a:solidFill>
            <a:ln>
              <a:solidFill>
                <a:srgbClr val="FEC54D"/>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itle 3">
              <a:extLst>
                <a:ext uri="{FF2B5EF4-FFF2-40B4-BE49-F238E27FC236}">
                  <a16:creationId xmlns:a16="http://schemas.microsoft.com/office/drawing/2014/main" id="{6F00D3FD-DE9A-424B-822B-C5B09A580491}"/>
                </a:ext>
              </a:extLst>
            </p:cNvPr>
            <p:cNvSpPr txBox="1">
              <a:spLocks/>
            </p:cNvSpPr>
            <p:nvPr/>
          </p:nvSpPr>
          <p:spPr>
            <a:xfrm>
              <a:off x="2609146" y="3055534"/>
              <a:ext cx="2443586"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lang="en-US" sz="2200" dirty="0">
                  <a:solidFill>
                    <a:srgbClr val="1A1A1A"/>
                  </a:solidFill>
                  <a:latin typeface="Tw Cen MT Condensed" panose="020B0606020104020203" pitchFamily="34" charset="77"/>
                </a:rPr>
                <a:t>JOIN THE</a:t>
              </a:r>
            </a:p>
            <a:p>
              <a:pPr marL="0" marR="0" lvl="0" indent="0" algn="ctr" defTabSz="914400" rtl="0" eaLnBrk="1" fontAlgn="auto" latinLnBrk="0" hangingPunct="1">
                <a:lnSpc>
                  <a:spcPct val="80000"/>
                </a:lnSpc>
                <a:spcBef>
                  <a:spcPct val="0"/>
                </a:spcBef>
                <a:spcAft>
                  <a:spcPts val="0"/>
                </a:spcAft>
                <a:buClrTx/>
                <a:buSzTx/>
                <a:buFontTx/>
                <a:buNone/>
                <a:tabLst/>
                <a:defRPr/>
              </a:pPr>
              <a:r>
                <a:rPr lang="en-US" sz="2200" dirty="0">
                  <a:solidFill>
                    <a:srgbClr val="1A1A1A"/>
                  </a:solidFill>
                  <a:latin typeface="Tw Cen MT Condensed" panose="020B0606020104020203" pitchFamily="34" charset="77"/>
                </a:rPr>
                <a:t>MOVEMENT</a:t>
              </a:r>
              <a:endParaRPr kumimoji="0" lang="en-US" sz="2200" b="1" i="0" u="none" strike="noStrike" kern="1200" cap="none" spc="0" normalizeH="0" baseline="0" noProof="0" dirty="0">
                <a:ln>
                  <a:noFill/>
                </a:ln>
                <a:solidFill>
                  <a:srgbClr val="1A1A1A"/>
                </a:solidFill>
                <a:effectLst/>
                <a:uLnTx/>
                <a:uFillTx/>
                <a:latin typeface="Tw Cen MT Condensed" panose="020B0606020104020203" pitchFamily="34" charset="77"/>
              </a:endParaRPr>
            </a:p>
          </p:txBody>
        </p:sp>
        <p:sp>
          <p:nvSpPr>
            <p:cNvPr id="32" name="Title 3">
              <a:extLst>
                <a:ext uri="{FF2B5EF4-FFF2-40B4-BE49-F238E27FC236}">
                  <a16:creationId xmlns:a16="http://schemas.microsoft.com/office/drawing/2014/main" id="{FC4FEC72-298E-334F-BCCD-59E6C95C872E}"/>
                </a:ext>
              </a:extLst>
            </p:cNvPr>
            <p:cNvSpPr txBox="1">
              <a:spLocks/>
            </p:cNvSpPr>
            <p:nvPr/>
          </p:nvSpPr>
          <p:spPr>
            <a:xfrm>
              <a:off x="2520293" y="3753153"/>
              <a:ext cx="2621293" cy="2219821"/>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pPr algn="ctr">
                <a:lnSpc>
                  <a:spcPct val="110000"/>
                </a:lnSpc>
              </a:pPr>
              <a:r>
                <a:rPr lang="en-US" sz="1500" b="0" dirty="0">
                  <a:latin typeface="AvenirNext LT Pro Regular" panose="020B0504020202020204" pitchFamily="34" charset="77"/>
                  <a:ea typeface="Tahoma" panose="020B0604030504040204" pitchFamily="34" charset="0"/>
                  <a:cs typeface="Tahoma" panose="020B0604030504040204" pitchFamily="34" charset="0"/>
                </a:rPr>
                <a:t>Join 350 companies like Walmart, IBM, and PepsiCo that have already taken the CEO Action Pledge for Diversity and Inclusion. </a:t>
              </a:r>
            </a:p>
            <a:p>
              <a:pPr algn="ctr">
                <a:lnSpc>
                  <a:spcPct val="110000"/>
                </a:lnSpc>
              </a:pPr>
              <a:endParaRPr lang="en-US" sz="1500" b="0" dirty="0">
                <a:latin typeface="AvenirNext LT Pro Regular" panose="020B0504020202020204" pitchFamily="34" charset="77"/>
                <a:ea typeface="Tahoma" panose="020B0604030504040204" pitchFamily="34" charset="0"/>
                <a:cs typeface="Tahoma" panose="020B0604030504040204" pitchFamily="34" charset="0"/>
              </a:endParaRPr>
            </a:p>
            <a:p>
              <a:pPr algn="ctr">
                <a:lnSpc>
                  <a:spcPct val="110000"/>
                </a:lnSpc>
              </a:pPr>
              <a:br>
                <a:rPr lang="en-US" sz="1500" b="0" dirty="0">
                  <a:solidFill>
                    <a:schemeClr val="bg2">
                      <a:lumMod val="50000"/>
                    </a:schemeClr>
                  </a:solidFill>
                  <a:latin typeface="AvenirNext LT Pro Regular" panose="020B0504020202020204" pitchFamily="34" charset="77"/>
                  <a:ea typeface="Tahoma" panose="020B0604030504040204" pitchFamily="34" charset="0"/>
                  <a:cs typeface="Tahoma" panose="020B0604030504040204" pitchFamily="34" charset="0"/>
                  <a:hlinkClick r:id="rId7">
                    <a:extLst>
                      <a:ext uri="{A12FA001-AC4F-418D-AE19-62706E023703}">
                        <ahyp:hlinkClr xmlns:ahyp="http://schemas.microsoft.com/office/drawing/2018/hyperlinkcolor" val="tx"/>
                      </a:ext>
                    </a:extLst>
                  </a:hlinkClick>
                </a:rPr>
              </a:br>
              <a:endParaRPr lang="en-US" sz="1500" b="0" dirty="0">
                <a:solidFill>
                  <a:schemeClr val="bg2">
                    <a:lumMod val="50000"/>
                  </a:schemeClr>
                </a:solidFill>
                <a:latin typeface="AvenirNext LT Pro Regular" panose="020B0504020202020204" pitchFamily="34" charset="77"/>
                <a:ea typeface="Tahoma" panose="020B0604030504040204" pitchFamily="34" charset="0"/>
                <a:cs typeface="Tahoma" panose="020B0604030504040204" pitchFamily="34" charset="0"/>
              </a:endParaRPr>
            </a:p>
          </p:txBody>
        </p:sp>
        <p:pic>
          <p:nvPicPr>
            <p:cNvPr id="33" name="Graphic 32">
              <a:extLst>
                <a:ext uri="{FF2B5EF4-FFF2-40B4-BE49-F238E27FC236}">
                  <a16:creationId xmlns:a16="http://schemas.microsoft.com/office/drawing/2014/main" id="{B9BAFCCD-AFC2-D043-8F97-F91A94EDDE2C}"/>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268392" y="2142441"/>
              <a:ext cx="1125093" cy="677351"/>
            </a:xfrm>
            <a:prstGeom prst="rect">
              <a:avLst/>
            </a:prstGeom>
          </p:spPr>
        </p:pic>
      </p:grpSp>
      <p:grpSp>
        <p:nvGrpSpPr>
          <p:cNvPr id="34" name="Group 33">
            <a:extLst>
              <a:ext uri="{FF2B5EF4-FFF2-40B4-BE49-F238E27FC236}">
                <a16:creationId xmlns:a16="http://schemas.microsoft.com/office/drawing/2014/main" id="{9625C7A3-518A-3742-9574-726484F05A4E}"/>
              </a:ext>
            </a:extLst>
          </p:cNvPr>
          <p:cNvGrpSpPr/>
          <p:nvPr/>
        </p:nvGrpSpPr>
        <p:grpSpPr>
          <a:xfrm>
            <a:off x="8459582" y="1690298"/>
            <a:ext cx="3383280" cy="4124297"/>
            <a:chOff x="8012618" y="1623391"/>
            <a:chExt cx="3383280" cy="4124297"/>
          </a:xfrm>
        </p:grpSpPr>
        <p:sp>
          <p:nvSpPr>
            <p:cNvPr id="35" name="Rectangle 34">
              <a:extLst>
                <a:ext uri="{FF2B5EF4-FFF2-40B4-BE49-F238E27FC236}">
                  <a16:creationId xmlns:a16="http://schemas.microsoft.com/office/drawing/2014/main" id="{5D0F9C98-A6DD-5E4E-B65D-53E43B83D84C}"/>
                </a:ext>
              </a:extLst>
            </p:cNvPr>
            <p:cNvSpPr/>
            <p:nvPr/>
          </p:nvSpPr>
          <p:spPr>
            <a:xfrm>
              <a:off x="8012618" y="1623391"/>
              <a:ext cx="3383280" cy="4059443"/>
            </a:xfrm>
            <a:prstGeom prst="rect">
              <a:avLst/>
            </a:prstGeom>
            <a:solidFill>
              <a:schemeClr val="bg1"/>
            </a:solidFill>
            <a:ln>
              <a:solidFill>
                <a:srgbClr val="FEC54D"/>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Title 3">
              <a:extLst>
                <a:ext uri="{FF2B5EF4-FFF2-40B4-BE49-F238E27FC236}">
                  <a16:creationId xmlns:a16="http://schemas.microsoft.com/office/drawing/2014/main" id="{916D3EBE-3173-5E42-889F-FF2D68754BA9}"/>
                </a:ext>
              </a:extLst>
            </p:cNvPr>
            <p:cNvSpPr txBox="1">
              <a:spLocks/>
            </p:cNvSpPr>
            <p:nvPr/>
          </p:nvSpPr>
          <p:spPr>
            <a:xfrm>
              <a:off x="8482465" y="2830248"/>
              <a:ext cx="2443586"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lang="en-US" sz="2200" dirty="0">
                  <a:solidFill>
                    <a:srgbClr val="1A1A1A"/>
                  </a:solidFill>
                  <a:latin typeface="Tw Cen MT Condensed" panose="020B0606020104020203" pitchFamily="34" charset="77"/>
                </a:rPr>
                <a:t>CUT</a:t>
              </a:r>
            </a:p>
            <a:p>
              <a:pPr marL="0" marR="0" lvl="0" indent="0" algn="ctr" defTabSz="914400" rtl="0" eaLnBrk="1" fontAlgn="auto" latinLnBrk="0" hangingPunct="1">
                <a:lnSpc>
                  <a:spcPct val="80000"/>
                </a:lnSpc>
                <a:spcBef>
                  <a:spcPct val="0"/>
                </a:spcBef>
                <a:spcAft>
                  <a:spcPts val="0"/>
                </a:spcAft>
                <a:buClrTx/>
                <a:buSzTx/>
                <a:buFontTx/>
                <a:buNone/>
                <a:tabLst/>
                <a:defRPr/>
              </a:pPr>
              <a:r>
                <a:rPr lang="en-US" sz="2200" dirty="0">
                  <a:solidFill>
                    <a:srgbClr val="1A1A1A"/>
                  </a:solidFill>
                  <a:latin typeface="Tw Cen MT Condensed" panose="020B0606020104020203" pitchFamily="34" charset="77"/>
                </a:rPr>
                <a:t>COST</a:t>
              </a:r>
              <a:endParaRPr kumimoji="0" lang="en-US" sz="2200" b="1" i="0" u="none" strike="noStrike" kern="1200" cap="none" spc="0" normalizeH="0" baseline="0" noProof="0" dirty="0">
                <a:ln>
                  <a:noFill/>
                </a:ln>
                <a:solidFill>
                  <a:srgbClr val="1A1A1A"/>
                </a:solidFill>
                <a:effectLst/>
                <a:uLnTx/>
                <a:uFillTx/>
                <a:latin typeface="Tw Cen MT Condensed" panose="020B0606020104020203" pitchFamily="34" charset="77"/>
              </a:endParaRPr>
            </a:p>
          </p:txBody>
        </p:sp>
        <p:sp>
          <p:nvSpPr>
            <p:cNvPr id="37" name="Title 3">
              <a:extLst>
                <a:ext uri="{FF2B5EF4-FFF2-40B4-BE49-F238E27FC236}">
                  <a16:creationId xmlns:a16="http://schemas.microsoft.com/office/drawing/2014/main" id="{6CDFCDAF-7086-6C40-AC0F-F581315AD5CB}"/>
                </a:ext>
              </a:extLst>
            </p:cNvPr>
            <p:cNvSpPr txBox="1">
              <a:spLocks/>
            </p:cNvSpPr>
            <p:nvPr/>
          </p:nvSpPr>
          <p:spPr>
            <a:xfrm>
              <a:off x="8393612" y="3527867"/>
              <a:ext cx="2621293" cy="2219821"/>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pPr algn="ctr">
                <a:lnSpc>
                  <a:spcPct val="110000"/>
                </a:lnSpc>
              </a:pPr>
              <a:r>
                <a:rPr lang="en-US" sz="1500" b="0" dirty="0">
                  <a:solidFill>
                    <a:srgbClr val="1A1A1A"/>
                  </a:solidFill>
                  <a:latin typeface="AvenirNext LT Pro Regular" panose="020B0504020202020204" pitchFamily="34" charset="77"/>
                  <a:ea typeface="Tahoma" panose="020B0604030504040204" pitchFamily="34" charset="0"/>
                  <a:cs typeface="Tahoma" panose="020B0604030504040204" pitchFamily="34" charset="0"/>
                </a:rPr>
                <a:t>Cut costs by meeting diversity spend requirements and benefiting from federal and state tax incentives, breaks, and potential rebates.   </a:t>
              </a:r>
            </a:p>
            <a:p>
              <a:pPr marL="171450" indent="-171450" algn="ctr">
                <a:lnSpc>
                  <a:spcPct val="110000"/>
                </a:lnSpc>
                <a:buFontTx/>
                <a:buChar char="-"/>
              </a:pPr>
              <a:endParaRPr lang="en-US" sz="1500" b="0" dirty="0">
                <a:solidFill>
                  <a:srgbClr val="1A1A1A"/>
                </a:solidFill>
                <a:latin typeface="AvenirNext LT Pro Regular" panose="020B0504020202020204" pitchFamily="34" charset="77"/>
                <a:ea typeface="Tahoma" panose="020B0604030504040204" pitchFamily="34" charset="0"/>
                <a:cs typeface="Tahoma" panose="020B0604030504040204" pitchFamily="34" charset="0"/>
              </a:endParaRPr>
            </a:p>
            <a:p>
              <a:pPr marL="171450" indent="-171450" algn="ctr">
                <a:lnSpc>
                  <a:spcPct val="110000"/>
                </a:lnSpc>
                <a:buFontTx/>
                <a:buChar char="-"/>
              </a:pPr>
              <a:endParaRPr lang="en-US" sz="1500" b="0" dirty="0">
                <a:solidFill>
                  <a:srgbClr val="000000"/>
                </a:solidFill>
                <a:latin typeface="AvenirNext LT Pro Regular" panose="020B0504020202020204" pitchFamily="34" charset="77"/>
                <a:ea typeface="Tahoma" panose="020B0604030504040204" pitchFamily="34" charset="0"/>
                <a:cs typeface="Tahoma" panose="020B0604030504040204" pitchFamily="34" charset="0"/>
              </a:endParaRPr>
            </a:p>
          </p:txBody>
        </p:sp>
        <p:pic>
          <p:nvPicPr>
            <p:cNvPr id="38" name="Graphic 37">
              <a:extLst>
                <a:ext uri="{FF2B5EF4-FFF2-40B4-BE49-F238E27FC236}">
                  <a16:creationId xmlns:a16="http://schemas.microsoft.com/office/drawing/2014/main" id="{FC69978B-C2ED-CE4F-8CB1-D2A26F461AD4}"/>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9188956" y="1832057"/>
              <a:ext cx="974952" cy="898939"/>
            </a:xfrm>
            <a:prstGeom prst="rect">
              <a:avLst/>
            </a:prstGeom>
          </p:spPr>
        </p:pic>
      </p:grpSp>
    </p:spTree>
    <p:extLst>
      <p:ext uri="{BB962C8B-B14F-4D97-AF65-F5344CB8AC3E}">
        <p14:creationId xmlns:p14="http://schemas.microsoft.com/office/powerpoint/2010/main" val="767368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75942"/>
            <a:ext cx="2672017" cy="2170257"/>
          </a:xfrm>
        </p:spPr>
        <p:txBody>
          <a:bodyPr/>
          <a:lstStyle/>
          <a:p>
            <a:r>
              <a:rPr lang="en-US" dirty="0"/>
              <a:t>OUR</a:t>
            </a:r>
            <a:br>
              <a:rPr lang="en-US" dirty="0"/>
            </a:br>
            <a:r>
              <a:rPr lang="en-US" dirty="0"/>
              <a:t>OFFERINGS</a:t>
            </a:r>
            <a:endParaRPr lang="en-US" sz="4400" dirty="0">
              <a:latin typeface="Tw Cen MT Condensed" panose="020B0606020104020203" pitchFamily="34" charset="77"/>
            </a:endParaRPr>
          </a:p>
        </p:txBody>
      </p:sp>
      <p:grpSp>
        <p:nvGrpSpPr>
          <p:cNvPr id="6" name="Group 5">
            <a:extLst>
              <a:ext uri="{FF2B5EF4-FFF2-40B4-BE49-F238E27FC236}">
                <a16:creationId xmlns:a16="http://schemas.microsoft.com/office/drawing/2014/main" id="{A1CB62E6-CA45-6B4D-8F3E-6A006FD1295D}"/>
              </a:ext>
            </a:extLst>
          </p:cNvPr>
          <p:cNvGrpSpPr/>
          <p:nvPr/>
        </p:nvGrpSpPr>
        <p:grpSpPr>
          <a:xfrm>
            <a:off x="7907148" y="522371"/>
            <a:ext cx="3383280" cy="5921973"/>
            <a:chOff x="6357550" y="969736"/>
            <a:chExt cx="3383280" cy="5921973"/>
          </a:xfrm>
        </p:grpSpPr>
        <p:sp>
          <p:nvSpPr>
            <p:cNvPr id="17" name="Rectangle 16"/>
            <p:cNvSpPr/>
            <p:nvPr/>
          </p:nvSpPr>
          <p:spPr>
            <a:xfrm>
              <a:off x="6357550" y="1295767"/>
              <a:ext cx="3383280" cy="5595942"/>
            </a:xfrm>
            <a:prstGeom prst="rect">
              <a:avLst/>
            </a:prstGeom>
            <a:solidFill>
              <a:schemeClr val="bg1"/>
            </a:solidFill>
            <a:ln>
              <a:solidFill>
                <a:srgbClr val="FEC54D"/>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itle 3"/>
            <p:cNvSpPr txBox="1">
              <a:spLocks/>
            </p:cNvSpPr>
            <p:nvPr/>
          </p:nvSpPr>
          <p:spPr>
            <a:xfrm>
              <a:off x="6461682" y="969736"/>
              <a:ext cx="3238959"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lang="en-US" sz="2000" dirty="0">
                  <a:solidFill>
                    <a:srgbClr val="1A1A1A"/>
                  </a:solidFill>
                  <a:latin typeface="Tw Cen MT Condensed" panose="020B0606020104020203" pitchFamily="34" charset="77"/>
                </a:rPr>
                <a:t>CAMPAIGN MEASUREMENT</a:t>
              </a:r>
              <a:endParaRPr kumimoji="0" lang="en-US" sz="2000" b="1" i="0" u="none" strike="noStrike" kern="1200" cap="none" spc="0" normalizeH="0" baseline="0" noProof="0" dirty="0">
                <a:ln>
                  <a:noFill/>
                </a:ln>
                <a:solidFill>
                  <a:srgbClr val="1A1A1A"/>
                </a:solidFill>
                <a:effectLst/>
                <a:uLnTx/>
                <a:uFillTx/>
                <a:latin typeface="Tw Cen MT Condensed" panose="020B0606020104020203" pitchFamily="34" charset="77"/>
              </a:endParaRPr>
            </a:p>
          </p:txBody>
        </p:sp>
      </p:grpSp>
      <p:grpSp>
        <p:nvGrpSpPr>
          <p:cNvPr id="3" name="Group 2">
            <a:extLst>
              <a:ext uri="{FF2B5EF4-FFF2-40B4-BE49-F238E27FC236}">
                <a16:creationId xmlns:a16="http://schemas.microsoft.com/office/drawing/2014/main" id="{F088CD1F-89B1-8441-9844-DCE30CEEEF9A}"/>
              </a:ext>
            </a:extLst>
          </p:cNvPr>
          <p:cNvGrpSpPr/>
          <p:nvPr/>
        </p:nvGrpSpPr>
        <p:grpSpPr>
          <a:xfrm>
            <a:off x="3474698" y="517116"/>
            <a:ext cx="3908897" cy="5927228"/>
            <a:chOff x="7620780" y="952758"/>
            <a:chExt cx="3908897" cy="5927228"/>
          </a:xfrm>
        </p:grpSpPr>
        <p:sp>
          <p:nvSpPr>
            <p:cNvPr id="33" name="Rectangle 32">
              <a:extLst>
                <a:ext uri="{FF2B5EF4-FFF2-40B4-BE49-F238E27FC236}">
                  <a16:creationId xmlns:a16="http://schemas.microsoft.com/office/drawing/2014/main" id="{1D6F4A8C-75A4-1546-BD68-125C38A2AF94}"/>
                </a:ext>
              </a:extLst>
            </p:cNvPr>
            <p:cNvSpPr/>
            <p:nvPr/>
          </p:nvSpPr>
          <p:spPr>
            <a:xfrm>
              <a:off x="7943739" y="1284045"/>
              <a:ext cx="3383280" cy="5595941"/>
            </a:xfrm>
            <a:prstGeom prst="rect">
              <a:avLst/>
            </a:prstGeom>
            <a:solidFill>
              <a:schemeClr val="bg1"/>
            </a:solidFill>
            <a:ln>
              <a:solidFill>
                <a:srgbClr val="FEC54D"/>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j-lt"/>
                <a:ea typeface="+mn-ea"/>
                <a:cs typeface="+mn-cs"/>
              </a:endParaRPr>
            </a:p>
          </p:txBody>
        </p:sp>
        <p:sp>
          <p:nvSpPr>
            <p:cNvPr id="35" name="Title 3">
              <a:extLst>
                <a:ext uri="{FF2B5EF4-FFF2-40B4-BE49-F238E27FC236}">
                  <a16:creationId xmlns:a16="http://schemas.microsoft.com/office/drawing/2014/main" id="{49390EE4-BC48-0C4D-AD8F-CB8174BC772C}"/>
                </a:ext>
              </a:extLst>
            </p:cNvPr>
            <p:cNvSpPr txBox="1">
              <a:spLocks/>
            </p:cNvSpPr>
            <p:nvPr/>
          </p:nvSpPr>
          <p:spPr>
            <a:xfrm>
              <a:off x="7620780" y="952758"/>
              <a:ext cx="3908897"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pPr algn="ctr">
                <a:lnSpc>
                  <a:spcPct val="80000"/>
                </a:lnSpc>
                <a:defRPr/>
              </a:pPr>
              <a:r>
                <a:rPr lang="en-US" sz="2000" dirty="0">
                  <a:solidFill>
                    <a:srgbClr val="1A1A1A"/>
                  </a:solidFill>
                  <a:latin typeface="Tw Cen MT Condensed" panose="020B0606020104020203" pitchFamily="34" charset="77"/>
                </a:rPr>
                <a:t>MEDIA ACTIVATION</a:t>
              </a:r>
            </a:p>
          </p:txBody>
        </p:sp>
        <p:sp>
          <p:nvSpPr>
            <p:cNvPr id="36" name="Title 3">
              <a:extLst>
                <a:ext uri="{FF2B5EF4-FFF2-40B4-BE49-F238E27FC236}">
                  <a16:creationId xmlns:a16="http://schemas.microsoft.com/office/drawing/2014/main" id="{9052C1E5-0B04-AF49-BFEB-CCDD36C9DF84}"/>
                </a:ext>
              </a:extLst>
            </p:cNvPr>
            <p:cNvSpPr txBox="1">
              <a:spLocks/>
            </p:cNvSpPr>
            <p:nvPr/>
          </p:nvSpPr>
          <p:spPr>
            <a:xfrm>
              <a:off x="8053643" y="3728103"/>
              <a:ext cx="3163472" cy="293456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1400" b="0" u="none" strike="noStrike" kern="1200" cap="none" spc="0" normalizeH="0" baseline="0" noProof="0" dirty="0">
                  <a:ln>
                    <a:noFill/>
                  </a:ln>
                  <a:solidFill>
                    <a:srgbClr val="1A1A1A"/>
                  </a:solidFill>
                  <a:effectLst/>
                  <a:uLnTx/>
                  <a:uFillTx/>
                  <a:latin typeface="+mj-lt"/>
                  <a:ea typeface="Tahoma" panose="020B0604030504040204" pitchFamily="34" charset="0"/>
                  <a:cs typeface="Tahoma" panose="020B0604030504040204" pitchFamily="34" charset="0"/>
                </a:rPr>
                <a:t>Our CTV platform is powered by individual mobile app level data. This allows us to identify and reach consumers more effectively on the big screen by delivering precise, data driven solutions across tens of millions of CTV households.</a:t>
              </a:r>
            </a:p>
            <a:p>
              <a:pPr marL="0" marR="0" lvl="0" indent="0" algn="l" defTabSz="914400" rtl="0" eaLnBrk="1" fontAlgn="auto" latinLnBrk="0" hangingPunct="1">
                <a:lnSpc>
                  <a:spcPct val="120000"/>
                </a:lnSpc>
                <a:spcBef>
                  <a:spcPct val="0"/>
                </a:spcBef>
                <a:spcAft>
                  <a:spcPts val="0"/>
                </a:spcAft>
                <a:buClrTx/>
                <a:buSzTx/>
                <a:buFontTx/>
                <a:buNone/>
                <a:tabLst/>
                <a:defRPr/>
              </a:pPr>
              <a:endParaRPr kumimoji="0" lang="en-US" sz="1400" b="0" u="none" strike="noStrike" kern="1200" cap="none" spc="0" normalizeH="0" baseline="0" noProof="0" dirty="0">
                <a:ln>
                  <a:noFill/>
                </a:ln>
                <a:solidFill>
                  <a:srgbClr val="1A1A1A"/>
                </a:solidFill>
                <a:effectLst/>
                <a:uLnTx/>
                <a:uFillTx/>
                <a:latin typeface="+mj-lt"/>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1400" u="none" strike="noStrike" kern="1200" cap="none" spc="0" normalizeH="0" baseline="0" noProof="0" dirty="0">
                  <a:ln>
                    <a:noFill/>
                  </a:ln>
                  <a:solidFill>
                    <a:srgbClr val="1A1A1A"/>
                  </a:solidFill>
                  <a:effectLst/>
                  <a:uLnTx/>
                  <a:uFillTx/>
                  <a:latin typeface="+mj-lt"/>
                  <a:ea typeface="Tahoma" panose="020B0604030504040204" pitchFamily="34" charset="0"/>
                  <a:cs typeface="Tahoma" panose="020B0604030504040204" pitchFamily="34" charset="0"/>
                </a:rPr>
                <a:t>Our Reach: </a:t>
              </a:r>
              <a:r>
                <a:rPr kumimoji="0" lang="en-US" sz="1400" b="0" u="none" strike="noStrike" kern="1200" cap="none" spc="0" normalizeH="0" baseline="0" noProof="0" dirty="0">
                  <a:ln>
                    <a:noFill/>
                  </a:ln>
                  <a:solidFill>
                    <a:srgbClr val="1A1A1A"/>
                  </a:solidFill>
                  <a:effectLst/>
                  <a:uLnTx/>
                  <a:uFillTx/>
                  <a:latin typeface="+mj-lt"/>
                  <a:ea typeface="Tahoma" panose="020B0604030504040204" pitchFamily="34" charset="0"/>
                  <a:cs typeface="Tahoma" panose="020B0604030504040204" pitchFamily="34" charset="0"/>
                </a:rPr>
                <a:t>110MM+ Monthly CTV’s</a:t>
              </a:r>
            </a:p>
            <a:p>
              <a:pPr marL="0" marR="0" lvl="0" indent="0" algn="l" defTabSz="914400" rtl="0" eaLnBrk="1" fontAlgn="auto" latinLnBrk="0" hangingPunct="1">
                <a:lnSpc>
                  <a:spcPct val="120000"/>
                </a:lnSpc>
                <a:spcBef>
                  <a:spcPct val="0"/>
                </a:spcBef>
                <a:spcAft>
                  <a:spcPts val="0"/>
                </a:spcAft>
                <a:buClrTx/>
                <a:buSzTx/>
                <a:buFontTx/>
                <a:buNone/>
                <a:tabLst/>
                <a:defRPr/>
              </a:pPr>
              <a:r>
                <a:rPr lang="en-US" sz="1400" b="0" dirty="0">
                  <a:solidFill>
                    <a:srgbClr val="1A1A1A"/>
                  </a:solidFill>
                  <a:latin typeface="+mj-lt"/>
                  <a:ea typeface="Tahoma" panose="020B0604030504040204" pitchFamily="34" charset="0"/>
                  <a:cs typeface="Tahoma" panose="020B0604030504040204" pitchFamily="34" charset="0"/>
                </a:rPr>
                <a:t>55MM CTV HH’s </a:t>
              </a:r>
              <a:r>
                <a:rPr kumimoji="0" lang="en-US" sz="1400" b="0" u="none" strike="noStrike" kern="1200" cap="none" spc="0" normalizeH="0" baseline="0" noProof="0" dirty="0">
                  <a:ln>
                    <a:noFill/>
                  </a:ln>
                  <a:solidFill>
                    <a:srgbClr val="1A1A1A"/>
                  </a:solidFill>
                  <a:effectLst/>
                  <a:uLnTx/>
                  <a:uFillTx/>
                  <a:latin typeface="+mj-lt"/>
                  <a:ea typeface="Tahoma" panose="020B0604030504040204" pitchFamily="34" charset="0"/>
                  <a:cs typeface="Tahoma" panose="020B0604030504040204" pitchFamily="34" charset="0"/>
                </a:rPr>
                <a:t> </a:t>
              </a: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1400" b="0" u="none" strike="noStrike" kern="1200" cap="none" spc="0" normalizeH="0" baseline="0" noProof="0" dirty="0">
                  <a:ln>
                    <a:noFill/>
                  </a:ln>
                  <a:solidFill>
                    <a:srgbClr val="1A1A1A"/>
                  </a:solidFill>
                  <a:effectLst/>
                  <a:uLnTx/>
                  <a:uFillTx/>
                  <a:latin typeface="+mj-lt"/>
                  <a:ea typeface="Tahoma" panose="020B0604030504040204" pitchFamily="34" charset="0"/>
                  <a:cs typeface="Tahoma" panose="020B0604030504040204" pitchFamily="34" charset="0"/>
                </a:rPr>
                <a:t>All streaming platforms and all TV’s.</a:t>
              </a:r>
            </a:p>
            <a:p>
              <a:pPr marL="0" marR="0" lvl="0" indent="0" algn="l" defTabSz="914400" rtl="0" eaLnBrk="1" fontAlgn="auto" latinLnBrk="0" hangingPunct="1">
                <a:lnSpc>
                  <a:spcPct val="120000"/>
                </a:lnSpc>
                <a:spcBef>
                  <a:spcPct val="0"/>
                </a:spcBef>
                <a:spcAft>
                  <a:spcPts val="0"/>
                </a:spcAft>
                <a:buClrTx/>
                <a:buSzTx/>
                <a:buFontTx/>
                <a:buNone/>
                <a:tabLst/>
                <a:defRPr/>
              </a:pPr>
              <a:endParaRPr lang="en-US" sz="1400" b="0" dirty="0">
                <a:solidFill>
                  <a:srgbClr val="1A1A1A"/>
                </a:solidFill>
                <a:latin typeface="+mj-lt"/>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20000"/>
                </a:lnSpc>
                <a:spcBef>
                  <a:spcPct val="0"/>
                </a:spcBef>
                <a:spcAft>
                  <a:spcPts val="0"/>
                </a:spcAft>
                <a:buClrTx/>
                <a:buSzTx/>
                <a:buFontTx/>
                <a:buNone/>
                <a:tabLst/>
                <a:defRPr/>
              </a:pPr>
              <a:r>
                <a:rPr lang="en-US" sz="1100" dirty="0">
                  <a:solidFill>
                    <a:srgbClr val="1A1A1A"/>
                  </a:solidFill>
                  <a:latin typeface="+mj-lt"/>
                  <a:ea typeface="Tahoma" panose="020B0604030504040204" pitchFamily="34" charset="0"/>
                  <a:cs typeface="Tahoma" panose="020B0604030504040204" pitchFamily="34" charset="0"/>
                </a:rPr>
                <a:t>28</a:t>
              </a:r>
              <a:r>
                <a:rPr kumimoji="0" lang="en-US" sz="1100" u="none" strike="noStrike" kern="1200" cap="none" spc="0" normalizeH="0" baseline="0" noProof="0" dirty="0">
                  <a:ln>
                    <a:noFill/>
                  </a:ln>
                  <a:solidFill>
                    <a:srgbClr val="1A1A1A"/>
                  </a:solidFill>
                  <a:effectLst/>
                  <a:uLnTx/>
                  <a:uFillTx/>
                  <a:latin typeface="+mj-lt"/>
                  <a:ea typeface="Tahoma" panose="020B0604030504040204" pitchFamily="34" charset="0"/>
                  <a:cs typeface="Tahoma" panose="020B0604030504040204" pitchFamily="34" charset="0"/>
                </a:rPr>
                <a:t>0MM Mobile IDs – Matched to 55MM HHH</a:t>
              </a:r>
            </a:p>
          </p:txBody>
        </p:sp>
      </p:grpSp>
      <p:pic>
        <p:nvPicPr>
          <p:cNvPr id="15" name="Picture 14" descr="Logo&#10;&#10;Description automatically generated with medium confidence">
            <a:extLst>
              <a:ext uri="{FF2B5EF4-FFF2-40B4-BE49-F238E27FC236}">
                <a16:creationId xmlns:a16="http://schemas.microsoft.com/office/drawing/2014/main" id="{20953533-9AD0-2044-9E69-D000D7ED6D3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341164" y="1148603"/>
            <a:ext cx="2745978" cy="1491788"/>
          </a:xfrm>
          <a:prstGeom prst="rect">
            <a:avLst/>
          </a:prstGeom>
        </p:spPr>
      </p:pic>
      <p:sp>
        <p:nvSpPr>
          <p:cNvPr id="4" name="AutoShape 1" descr="AppScience x Sabio Roadshow 2022.pdf">
            <a:extLst>
              <a:ext uri="{FF2B5EF4-FFF2-40B4-BE49-F238E27FC236}">
                <a16:creationId xmlns:a16="http://schemas.microsoft.com/office/drawing/2014/main" id="{BB1F4870-165B-D341-814C-24FB96CC157B}"/>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3" descr="AppScience x Sabio Roadshow 2022.pdf">
            <a:extLst>
              <a:ext uri="{FF2B5EF4-FFF2-40B4-BE49-F238E27FC236}">
                <a16:creationId xmlns:a16="http://schemas.microsoft.com/office/drawing/2014/main" id="{1A1379B5-9C8B-844C-83AB-5EF72C47D403}"/>
              </a:ext>
            </a:extLst>
          </p:cNvPr>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 name="Title 3">
            <a:extLst>
              <a:ext uri="{FF2B5EF4-FFF2-40B4-BE49-F238E27FC236}">
                <a16:creationId xmlns:a16="http://schemas.microsoft.com/office/drawing/2014/main" id="{0683E12B-8A8D-614C-B165-6C2ECD4EFE10}"/>
              </a:ext>
            </a:extLst>
          </p:cNvPr>
          <p:cNvSpPr txBox="1">
            <a:spLocks/>
          </p:cNvSpPr>
          <p:nvPr/>
        </p:nvSpPr>
        <p:spPr>
          <a:xfrm>
            <a:off x="8011280" y="3275942"/>
            <a:ext cx="3238959" cy="293456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pPr>
              <a:lnSpc>
                <a:spcPct val="120000"/>
              </a:lnSpc>
              <a:defRPr/>
            </a:pPr>
            <a:r>
              <a:rPr lang="en-US" sz="1400" b="0" dirty="0">
                <a:solidFill>
                  <a:srgbClr val="1A1A1A"/>
                </a:solidFill>
                <a:latin typeface="+mj-lt"/>
                <a:ea typeface="Tahoma" panose="020B0604030504040204" pitchFamily="34" charset="0"/>
                <a:cs typeface="Tahoma" panose="020B0604030504040204" pitchFamily="34" charset="0"/>
              </a:rPr>
              <a:t>AppScience® offers a suite of customizable a</a:t>
            </a:r>
            <a:r>
              <a:rPr lang="en-US" altLang="en-US" sz="1400" b="0" dirty="0">
                <a:solidFill>
                  <a:srgbClr val="1A1A1A"/>
                </a:solidFill>
                <a:latin typeface="+mj-lt"/>
                <a:ea typeface="Tahoma" panose="020B0604030504040204" pitchFamily="34" charset="0"/>
                <a:cs typeface="Tahoma" panose="020B0604030504040204" pitchFamily="34" charset="0"/>
              </a:rPr>
              <a:t>udience measurement capabilities for advanced cross-platform analytics, powered by our Proprietary Household Graph of 55MM Validated People-Based Household. </a:t>
            </a:r>
          </a:p>
          <a:p>
            <a:pPr>
              <a:lnSpc>
                <a:spcPct val="120000"/>
              </a:lnSpc>
              <a:defRPr/>
            </a:pPr>
            <a:endParaRPr lang="en-US" altLang="en-US" sz="1400" b="0" dirty="0">
              <a:solidFill>
                <a:srgbClr val="1A1A1A"/>
              </a:solidFill>
              <a:latin typeface="+mj-lt"/>
              <a:ea typeface="Tahoma" panose="020B0604030504040204" pitchFamily="34" charset="0"/>
              <a:cs typeface="Tahoma" panose="020B0604030504040204" pitchFamily="34" charset="0"/>
            </a:endParaRPr>
          </a:p>
          <a:p>
            <a:pPr marL="285750" indent="-285750">
              <a:lnSpc>
                <a:spcPct val="120000"/>
              </a:lnSpc>
              <a:buFont typeface="Arial" panose="020B0604020202020204" pitchFamily="34" charset="0"/>
              <a:buChar char="•"/>
              <a:defRPr/>
            </a:pPr>
            <a:r>
              <a:rPr lang="en-US" altLang="en-US" sz="1400" b="0" dirty="0">
                <a:solidFill>
                  <a:srgbClr val="1A1A1A"/>
                </a:solidFill>
                <a:latin typeface="+mj-lt"/>
                <a:ea typeface="Tahoma" panose="020B0604030504040204" pitchFamily="34" charset="0"/>
                <a:cs typeface="Tahoma" panose="020B0604030504040204" pitchFamily="34" charset="0"/>
              </a:rPr>
              <a:t>Audience Measurement </a:t>
            </a:r>
          </a:p>
          <a:p>
            <a:pPr marL="285750" indent="-285750">
              <a:lnSpc>
                <a:spcPct val="120000"/>
              </a:lnSpc>
              <a:buFont typeface="Arial" panose="020B0604020202020204" pitchFamily="34" charset="0"/>
              <a:buChar char="•"/>
              <a:defRPr/>
            </a:pPr>
            <a:r>
              <a:rPr lang="en-US" altLang="en-US" sz="1400" b="0" dirty="0">
                <a:solidFill>
                  <a:srgbClr val="1A1A1A"/>
                </a:solidFill>
                <a:latin typeface="+mj-lt"/>
                <a:ea typeface="Tahoma" panose="020B0604030504040204" pitchFamily="34" charset="0"/>
                <a:cs typeface="Tahoma" panose="020B0604030504040204" pitchFamily="34" charset="0"/>
              </a:rPr>
              <a:t>In-Demo Verification </a:t>
            </a:r>
          </a:p>
          <a:p>
            <a:pPr marL="285750" indent="-285750">
              <a:lnSpc>
                <a:spcPct val="120000"/>
              </a:lnSpc>
              <a:buFont typeface="Arial" panose="020B0604020202020204" pitchFamily="34" charset="0"/>
              <a:buChar char="•"/>
              <a:defRPr/>
            </a:pPr>
            <a:r>
              <a:rPr lang="en-US" altLang="en-US" sz="1400" b="0" dirty="0">
                <a:solidFill>
                  <a:srgbClr val="1A1A1A"/>
                </a:solidFill>
                <a:latin typeface="+mj-lt"/>
                <a:ea typeface="Tahoma" panose="020B0604030504040204" pitchFamily="34" charset="0"/>
                <a:cs typeface="Tahoma" panose="020B0604030504040204" pitchFamily="34" charset="0"/>
              </a:rPr>
              <a:t>Reach &amp; Frequency Monitoring </a:t>
            </a:r>
          </a:p>
          <a:p>
            <a:pPr marL="285750" indent="-285750">
              <a:lnSpc>
                <a:spcPct val="120000"/>
              </a:lnSpc>
              <a:buFont typeface="Arial" panose="020B0604020202020204" pitchFamily="34" charset="0"/>
              <a:buChar char="•"/>
              <a:defRPr/>
            </a:pPr>
            <a:r>
              <a:rPr lang="en-US" altLang="en-US" sz="1400" b="0" dirty="0">
                <a:solidFill>
                  <a:srgbClr val="1A1A1A"/>
                </a:solidFill>
                <a:latin typeface="+mj-lt"/>
                <a:ea typeface="Tahoma" panose="020B0604030504040204" pitchFamily="34" charset="0"/>
                <a:cs typeface="Tahoma" panose="020B0604030504040204" pitchFamily="34" charset="0"/>
              </a:rPr>
              <a:t>Brand Studies &amp; Media Attribution</a:t>
            </a:r>
          </a:p>
          <a:p>
            <a:pPr marL="0" marR="0" lvl="0" indent="0" algn="l" defTabSz="914400" rtl="0" eaLnBrk="1" fontAlgn="auto" latinLnBrk="0" hangingPunct="1">
              <a:lnSpc>
                <a:spcPct val="120000"/>
              </a:lnSpc>
              <a:spcBef>
                <a:spcPct val="0"/>
              </a:spcBef>
              <a:spcAft>
                <a:spcPts val="0"/>
              </a:spcAft>
              <a:buClrTx/>
              <a:buSzTx/>
              <a:buFontTx/>
              <a:buNone/>
              <a:tabLst/>
              <a:defRPr/>
            </a:pPr>
            <a:endParaRPr kumimoji="0" lang="en-US" sz="1400" b="0" u="none" strike="noStrike" kern="1200" cap="none" spc="0" normalizeH="0" baseline="0" noProof="0" dirty="0">
              <a:ln>
                <a:noFill/>
              </a:ln>
              <a:solidFill>
                <a:srgbClr val="1A1A1A"/>
              </a:solidFill>
              <a:effectLst/>
              <a:uLnTx/>
              <a:uFillTx/>
              <a:latin typeface="+mj-lt"/>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20000"/>
              </a:lnSpc>
              <a:spcBef>
                <a:spcPct val="0"/>
              </a:spcBef>
              <a:spcAft>
                <a:spcPts val="0"/>
              </a:spcAft>
              <a:buClrTx/>
              <a:buSzTx/>
              <a:buFontTx/>
              <a:buNone/>
              <a:tabLst/>
              <a:defRPr/>
            </a:pPr>
            <a:endParaRPr kumimoji="0" lang="en-US" sz="1400" b="0" u="none" strike="noStrike" kern="1200" cap="none" spc="0" normalizeH="0" baseline="0" noProof="0" dirty="0">
              <a:ln>
                <a:noFill/>
              </a:ln>
              <a:solidFill>
                <a:srgbClr val="1A1A1A"/>
              </a:solidFill>
              <a:effectLst/>
              <a:uLnTx/>
              <a:uFillTx/>
              <a:latin typeface="+mj-lt"/>
              <a:ea typeface="Tahoma" panose="020B0604030504040204" pitchFamily="34" charset="0"/>
              <a:cs typeface="Tahoma" panose="020B0604030504040204" pitchFamily="34" charset="0"/>
            </a:endParaRPr>
          </a:p>
        </p:txBody>
      </p:sp>
      <p:pic>
        <p:nvPicPr>
          <p:cNvPr id="2050" name="Picture 2" descr="Press Resources | Sabio Holdings">
            <a:extLst>
              <a:ext uri="{FF2B5EF4-FFF2-40B4-BE49-F238E27FC236}">
                <a16:creationId xmlns:a16="http://schemas.microsoft.com/office/drawing/2014/main" id="{4C84C5F9-D98C-B699-449F-DDA9503397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5097" y="1148603"/>
            <a:ext cx="2048100" cy="949653"/>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a:extLst>
              <a:ext uri="{FF2B5EF4-FFF2-40B4-BE49-F238E27FC236}">
                <a16:creationId xmlns:a16="http://schemas.microsoft.com/office/drawing/2014/main" id="{DB9F7FA3-8837-CFA2-B7B1-546AA030CD6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4763032" y="2345409"/>
            <a:ext cx="823540" cy="511693"/>
          </a:xfrm>
          <a:prstGeom prst="rect">
            <a:avLst/>
          </a:prstGeom>
        </p:spPr>
      </p:pic>
      <p:pic>
        <p:nvPicPr>
          <p:cNvPr id="8" name="Graphic 7">
            <a:extLst>
              <a:ext uri="{FF2B5EF4-FFF2-40B4-BE49-F238E27FC236}">
                <a16:creationId xmlns:a16="http://schemas.microsoft.com/office/drawing/2014/main" id="{514E6A4B-7F8C-37A6-1572-40347D55C230}"/>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rot="5400000">
            <a:off x="5796329" y="2339216"/>
            <a:ext cx="306695" cy="524078"/>
          </a:xfrm>
          <a:prstGeom prst="rect">
            <a:avLst/>
          </a:prstGeom>
        </p:spPr>
      </p:pic>
    </p:spTree>
    <p:extLst>
      <p:ext uri="{BB962C8B-B14F-4D97-AF65-F5344CB8AC3E}">
        <p14:creationId xmlns:p14="http://schemas.microsoft.com/office/powerpoint/2010/main" val="1031079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DFC37-F6A2-F44A-A0B2-4CCF5A249B3B}"/>
              </a:ext>
            </a:extLst>
          </p:cNvPr>
          <p:cNvSpPr>
            <a:spLocks noGrp="1"/>
          </p:cNvSpPr>
          <p:nvPr>
            <p:ph type="title"/>
          </p:nvPr>
        </p:nvSpPr>
        <p:spPr/>
        <p:txBody>
          <a:bodyPr/>
          <a:lstStyle/>
          <a:p>
            <a:r>
              <a:rPr lang="en-US" dirty="0">
                <a:latin typeface="Tw Cen MT Condensed"/>
              </a:rPr>
              <a:t>OUR HH GRAPH &amp; MONTHLY REACH</a:t>
            </a:r>
            <a:br>
              <a:rPr lang="en-US" dirty="0">
                <a:latin typeface="Tw Cen MT Condensed"/>
              </a:rPr>
            </a:br>
            <a:r>
              <a:rPr lang="en-US" b="0" dirty="0">
                <a:solidFill>
                  <a:srgbClr val="FEC54C"/>
                </a:solidFill>
                <a:latin typeface="Tw Cen MT Condensed"/>
              </a:rPr>
              <a:t>CTV CAMPAIGNS AT SCALE</a:t>
            </a:r>
            <a:endParaRPr lang="en-US" b="0" dirty="0">
              <a:solidFill>
                <a:srgbClr val="FEC54C"/>
              </a:solidFill>
            </a:endParaRPr>
          </a:p>
        </p:txBody>
      </p:sp>
      <p:sp>
        <p:nvSpPr>
          <p:cNvPr id="5" name="Oval 4">
            <a:extLst>
              <a:ext uri="{FF2B5EF4-FFF2-40B4-BE49-F238E27FC236}">
                <a16:creationId xmlns:a16="http://schemas.microsoft.com/office/drawing/2014/main" id="{3D5FF666-F64C-FBE0-431A-81752AC68A70}"/>
              </a:ext>
            </a:extLst>
          </p:cNvPr>
          <p:cNvSpPr/>
          <p:nvPr/>
        </p:nvSpPr>
        <p:spPr>
          <a:xfrm>
            <a:off x="1689250" y="2373169"/>
            <a:ext cx="3529190" cy="3466907"/>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9" name="TextBox 108">
            <a:extLst>
              <a:ext uri="{FF2B5EF4-FFF2-40B4-BE49-F238E27FC236}">
                <a16:creationId xmlns:a16="http://schemas.microsoft.com/office/drawing/2014/main" id="{FFDA87E1-C4E3-0162-D886-FEC8230A57C3}"/>
              </a:ext>
            </a:extLst>
          </p:cNvPr>
          <p:cNvSpPr txBox="1"/>
          <p:nvPr/>
        </p:nvSpPr>
        <p:spPr>
          <a:xfrm>
            <a:off x="2053611" y="3589420"/>
            <a:ext cx="2707547" cy="835857"/>
          </a:xfrm>
          <a:prstGeom prst="rect">
            <a:avLst/>
          </a:prstGeom>
          <a:noFill/>
        </p:spPr>
        <p:txBody>
          <a:bodyPr wrap="square">
            <a:spAutoFit/>
          </a:bodyPr>
          <a:lstStyle/>
          <a:p>
            <a:pPr algn="ctr"/>
            <a:r>
              <a:rPr lang="en-US" sz="5400" b="1">
                <a:solidFill>
                  <a:srgbClr val="FEC54C"/>
                </a:solidFill>
                <a:latin typeface="Tw Cen MT Condensed" panose="020B0606020104020203" pitchFamily="34" charset="77"/>
              </a:rPr>
              <a:t>55MM</a:t>
            </a:r>
            <a:endParaRPr lang="en-US" sz="5400">
              <a:solidFill>
                <a:srgbClr val="FEC54C"/>
              </a:solidFill>
            </a:endParaRPr>
          </a:p>
        </p:txBody>
      </p:sp>
      <p:sp>
        <p:nvSpPr>
          <p:cNvPr id="111" name="TextBox 110">
            <a:extLst>
              <a:ext uri="{FF2B5EF4-FFF2-40B4-BE49-F238E27FC236}">
                <a16:creationId xmlns:a16="http://schemas.microsoft.com/office/drawing/2014/main" id="{678834C3-A2A2-2BB3-D6C3-70C0DC7FDDF4}"/>
              </a:ext>
            </a:extLst>
          </p:cNvPr>
          <p:cNvSpPr txBox="1"/>
          <p:nvPr/>
        </p:nvSpPr>
        <p:spPr>
          <a:xfrm>
            <a:off x="1829774" y="4339922"/>
            <a:ext cx="3213201" cy="930586"/>
          </a:xfrm>
          <a:prstGeom prst="rect">
            <a:avLst/>
          </a:prstGeom>
          <a:noFill/>
        </p:spPr>
        <p:txBody>
          <a:bodyPr wrap="square">
            <a:spAutoFit/>
          </a:bodyPr>
          <a:lstStyle/>
          <a:p>
            <a:pPr algn="ctr">
              <a:lnSpc>
                <a:spcPct val="80000"/>
              </a:lnSpc>
            </a:pPr>
            <a:r>
              <a:rPr lang="en-US" sz="2800" b="1">
                <a:solidFill>
                  <a:srgbClr val="FFFFFF"/>
                </a:solidFill>
                <a:latin typeface="Tw Cen MT Condensed" panose="020B0606020104020203" pitchFamily="34" charset="77"/>
              </a:rPr>
              <a:t>VALIDATED</a:t>
            </a:r>
          </a:p>
          <a:p>
            <a:pPr algn="ctr">
              <a:lnSpc>
                <a:spcPct val="80000"/>
              </a:lnSpc>
            </a:pPr>
            <a:r>
              <a:rPr lang="en-US" sz="2800" b="1">
                <a:solidFill>
                  <a:srgbClr val="FFFFFF"/>
                </a:solidFill>
                <a:latin typeface="Tw Cen MT Condensed" panose="020B0606020104020203" pitchFamily="34" charset="77"/>
              </a:rPr>
              <a:t>HOUSEHOLDS</a:t>
            </a:r>
          </a:p>
          <a:p>
            <a:pPr algn="ctr"/>
            <a:r>
              <a:rPr lang="en-US" sz="1600" b="1">
                <a:solidFill>
                  <a:srgbClr val="FFFFFF"/>
                </a:solidFill>
                <a:latin typeface="Tw Cen MT Condensed" panose="020B0606020104020203" pitchFamily="34" charset="77"/>
              </a:rPr>
              <a:t>(44% OF US HOUSEHOLDS)</a:t>
            </a:r>
            <a:endParaRPr lang="en-US" sz="1600">
              <a:solidFill>
                <a:srgbClr val="FFFFFF"/>
              </a:solidFill>
            </a:endParaRPr>
          </a:p>
        </p:txBody>
      </p:sp>
      <p:sp>
        <p:nvSpPr>
          <p:cNvPr id="12" name="Rectangle 11">
            <a:extLst>
              <a:ext uri="{FF2B5EF4-FFF2-40B4-BE49-F238E27FC236}">
                <a16:creationId xmlns:a16="http://schemas.microsoft.com/office/drawing/2014/main" id="{EBE5F16E-0A2F-882B-ABC3-15AA894DA379}"/>
              </a:ext>
            </a:extLst>
          </p:cNvPr>
          <p:cNvSpPr/>
          <p:nvPr/>
        </p:nvSpPr>
        <p:spPr>
          <a:xfrm>
            <a:off x="6481697" y="27975"/>
            <a:ext cx="5704306" cy="6858000"/>
          </a:xfrm>
          <a:prstGeom prst="rect">
            <a:avLst/>
          </a:prstGeom>
          <a:solidFill>
            <a:schemeClr val="tx1">
              <a:alpha val="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77">
            <a:extLst>
              <a:ext uri="{FF2B5EF4-FFF2-40B4-BE49-F238E27FC236}">
                <a16:creationId xmlns:a16="http://schemas.microsoft.com/office/drawing/2014/main" id="{B487C9D9-8916-CA82-10E4-B1E0B3902107}"/>
              </a:ext>
            </a:extLst>
          </p:cNvPr>
          <p:cNvGrpSpPr/>
          <p:nvPr/>
        </p:nvGrpSpPr>
        <p:grpSpPr>
          <a:xfrm>
            <a:off x="2717084" y="2774128"/>
            <a:ext cx="1413354" cy="909967"/>
            <a:chOff x="9650419" y="2619341"/>
            <a:chExt cx="604673" cy="389310"/>
          </a:xfrm>
          <a:noFill/>
        </p:grpSpPr>
        <p:sp>
          <p:nvSpPr>
            <p:cNvPr id="14" name="Freeform 13">
              <a:extLst>
                <a:ext uri="{FF2B5EF4-FFF2-40B4-BE49-F238E27FC236}">
                  <a16:creationId xmlns:a16="http://schemas.microsoft.com/office/drawing/2014/main" id="{F854206E-25E8-491C-6A5E-C4AD2E83D259}"/>
                </a:ext>
              </a:extLst>
            </p:cNvPr>
            <p:cNvSpPr/>
            <p:nvPr/>
          </p:nvSpPr>
          <p:spPr>
            <a:xfrm>
              <a:off x="9650419" y="2619341"/>
              <a:ext cx="398091" cy="389310"/>
            </a:xfrm>
            <a:custGeom>
              <a:avLst/>
              <a:gdLst>
                <a:gd name="connsiteX0" fmla="*/ 0 w 398091"/>
                <a:gd name="connsiteY0" fmla="*/ 158334 h 389310"/>
                <a:gd name="connsiteX1" fmla="*/ 0 w 398091"/>
                <a:gd name="connsiteY1" fmla="*/ 387180 h 389310"/>
                <a:gd name="connsiteX2" fmla="*/ 161306 w 398091"/>
                <a:gd name="connsiteY2" fmla="*/ 387180 h 389310"/>
                <a:gd name="connsiteX3" fmla="*/ 161306 w 398091"/>
                <a:gd name="connsiteY3" fmla="*/ 259765 h 389310"/>
                <a:gd name="connsiteX4" fmla="*/ 236786 w 398091"/>
                <a:gd name="connsiteY4" fmla="*/ 261896 h 389310"/>
                <a:gd name="connsiteX5" fmla="*/ 236786 w 398091"/>
                <a:gd name="connsiteY5" fmla="*/ 389311 h 389310"/>
                <a:gd name="connsiteX6" fmla="*/ 398092 w 398091"/>
                <a:gd name="connsiteY6" fmla="*/ 389311 h 389310"/>
                <a:gd name="connsiteX7" fmla="*/ 398092 w 398091"/>
                <a:gd name="connsiteY7" fmla="*/ 160465 h 389310"/>
                <a:gd name="connsiteX8" fmla="*/ 199046 w 398091"/>
                <a:gd name="connsiteY8" fmla="*/ 0 h 389310"/>
                <a:gd name="connsiteX9" fmla="*/ 0 w 398091"/>
                <a:gd name="connsiteY9" fmla="*/ 158334 h 389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8091" h="389310">
                  <a:moveTo>
                    <a:pt x="0" y="158334"/>
                  </a:moveTo>
                  <a:lnTo>
                    <a:pt x="0" y="387180"/>
                  </a:lnTo>
                  <a:lnTo>
                    <a:pt x="161306" y="387180"/>
                  </a:lnTo>
                  <a:lnTo>
                    <a:pt x="161306" y="259765"/>
                  </a:lnTo>
                  <a:lnTo>
                    <a:pt x="236786" y="261896"/>
                  </a:lnTo>
                  <a:lnTo>
                    <a:pt x="236786" y="389311"/>
                  </a:lnTo>
                  <a:lnTo>
                    <a:pt x="398092" y="389311"/>
                  </a:lnTo>
                  <a:lnTo>
                    <a:pt x="398092" y="160465"/>
                  </a:lnTo>
                  <a:lnTo>
                    <a:pt x="199046" y="0"/>
                  </a:lnTo>
                  <a:lnTo>
                    <a:pt x="0" y="158334"/>
                  </a:lnTo>
                  <a:close/>
                </a:path>
              </a:pathLst>
            </a:custGeom>
            <a:noFill/>
            <a:ln w="25400" cap="flat">
              <a:solidFill>
                <a:srgbClr val="FFC63E"/>
              </a:solid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8F96E30-173B-3FDD-2247-5378BD387CBF}"/>
                </a:ext>
              </a:extLst>
            </p:cNvPr>
            <p:cNvSpPr/>
            <p:nvPr/>
          </p:nvSpPr>
          <p:spPr>
            <a:xfrm>
              <a:off x="9936964" y="2619341"/>
              <a:ext cx="210878" cy="382412"/>
            </a:xfrm>
            <a:custGeom>
              <a:avLst/>
              <a:gdLst>
                <a:gd name="connsiteX0" fmla="*/ 0 w 210878"/>
                <a:gd name="connsiteY0" fmla="*/ 26214 h 382412"/>
                <a:gd name="connsiteX1" fmla="*/ 154820 w 210878"/>
                <a:gd name="connsiteY1" fmla="*/ 154721 h 382412"/>
                <a:gd name="connsiteX2" fmla="*/ 154820 w 210878"/>
                <a:gd name="connsiteY2" fmla="*/ 382413 h 382412"/>
                <a:gd name="connsiteX3" fmla="*/ 210878 w 210878"/>
                <a:gd name="connsiteY3" fmla="*/ 382413 h 382412"/>
                <a:gd name="connsiteX4" fmla="*/ 210878 w 210878"/>
                <a:gd name="connsiteY4" fmla="*/ 154721 h 382412"/>
                <a:gd name="connsiteX5" fmla="*/ 23541 w 210878"/>
                <a:gd name="connsiteY5" fmla="*/ 0 h 382412"/>
                <a:gd name="connsiteX6" fmla="*/ 0 w 210878"/>
                <a:gd name="connsiteY6" fmla="*/ 26214 h 38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878" h="382412">
                  <a:moveTo>
                    <a:pt x="0" y="26214"/>
                  </a:moveTo>
                  <a:lnTo>
                    <a:pt x="154820" y="154721"/>
                  </a:lnTo>
                  <a:lnTo>
                    <a:pt x="154820" y="382413"/>
                  </a:lnTo>
                  <a:lnTo>
                    <a:pt x="210878" y="382413"/>
                  </a:lnTo>
                  <a:lnTo>
                    <a:pt x="210878" y="154721"/>
                  </a:lnTo>
                  <a:lnTo>
                    <a:pt x="23541" y="0"/>
                  </a:lnTo>
                  <a:lnTo>
                    <a:pt x="0" y="26214"/>
                  </a:lnTo>
                  <a:close/>
                </a:path>
              </a:pathLst>
            </a:custGeom>
            <a:noFill/>
            <a:ln w="2540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C63A4142-7665-90A5-94EB-6359EA096F5A}"/>
                </a:ext>
              </a:extLst>
            </p:cNvPr>
            <p:cNvSpPr/>
            <p:nvPr/>
          </p:nvSpPr>
          <p:spPr>
            <a:xfrm>
              <a:off x="10053573" y="2619341"/>
              <a:ext cx="201519" cy="382412"/>
            </a:xfrm>
            <a:custGeom>
              <a:avLst/>
              <a:gdLst>
                <a:gd name="connsiteX0" fmla="*/ 0 w 201519"/>
                <a:gd name="connsiteY0" fmla="*/ 26214 h 382412"/>
                <a:gd name="connsiteX1" fmla="*/ 145452 w 201519"/>
                <a:gd name="connsiteY1" fmla="*/ 144379 h 382412"/>
                <a:gd name="connsiteX2" fmla="*/ 145452 w 201519"/>
                <a:gd name="connsiteY2" fmla="*/ 382413 h 382412"/>
                <a:gd name="connsiteX3" fmla="*/ 201519 w 201519"/>
                <a:gd name="connsiteY3" fmla="*/ 382413 h 382412"/>
                <a:gd name="connsiteX4" fmla="*/ 201519 w 201519"/>
                <a:gd name="connsiteY4" fmla="*/ 144379 h 382412"/>
                <a:gd name="connsiteX5" fmla="*/ 23550 w 201519"/>
                <a:gd name="connsiteY5" fmla="*/ 0 h 382412"/>
                <a:gd name="connsiteX6" fmla="*/ 0 w 201519"/>
                <a:gd name="connsiteY6" fmla="*/ 26214 h 38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519" h="382412">
                  <a:moveTo>
                    <a:pt x="0" y="26214"/>
                  </a:moveTo>
                  <a:lnTo>
                    <a:pt x="145452" y="144379"/>
                  </a:lnTo>
                  <a:lnTo>
                    <a:pt x="145452" y="382413"/>
                  </a:lnTo>
                  <a:lnTo>
                    <a:pt x="201519" y="382413"/>
                  </a:lnTo>
                  <a:lnTo>
                    <a:pt x="201519" y="144379"/>
                  </a:lnTo>
                  <a:lnTo>
                    <a:pt x="23550" y="0"/>
                  </a:lnTo>
                  <a:lnTo>
                    <a:pt x="0" y="26214"/>
                  </a:lnTo>
                  <a:close/>
                </a:path>
              </a:pathLst>
            </a:custGeom>
            <a:noFill/>
            <a:ln w="25400" cap="rnd">
              <a:solidFill>
                <a:schemeClr val="bg1"/>
              </a:solidFill>
              <a:prstDash val="solid"/>
              <a:round/>
            </a:ln>
          </p:spPr>
          <p:txBody>
            <a:bodyPr rtlCol="0" anchor="ctr"/>
            <a:lstStyle/>
            <a:p>
              <a:endParaRPr lang="en-US"/>
            </a:p>
          </p:txBody>
        </p:sp>
      </p:grpSp>
      <p:sp>
        <p:nvSpPr>
          <p:cNvPr id="6" name="TextBox 5">
            <a:extLst>
              <a:ext uri="{FF2B5EF4-FFF2-40B4-BE49-F238E27FC236}">
                <a16:creationId xmlns:a16="http://schemas.microsoft.com/office/drawing/2014/main" id="{999A2650-4282-5DBC-AF62-E30D54D62653}"/>
              </a:ext>
            </a:extLst>
          </p:cNvPr>
          <p:cNvSpPr txBox="1"/>
          <p:nvPr/>
        </p:nvSpPr>
        <p:spPr>
          <a:xfrm>
            <a:off x="446489" y="1472656"/>
            <a:ext cx="5880699" cy="584775"/>
          </a:xfrm>
          <a:prstGeom prst="rect">
            <a:avLst/>
          </a:prstGeom>
          <a:noFill/>
        </p:spPr>
        <p:txBody>
          <a:bodyPr wrap="square">
            <a:spAutoFit/>
          </a:bodyPr>
          <a:lstStyle/>
          <a:p>
            <a:r>
              <a:rPr lang="en-US" sz="3200" b="1">
                <a:latin typeface="Tw Cen MT Condensed" panose="020B0606020104020203" pitchFamily="34" charset="0"/>
              </a:rPr>
              <a:t>OUR MASSIVE REACH TO DRIVE IMPACT</a:t>
            </a:r>
          </a:p>
        </p:txBody>
      </p:sp>
      <p:sp>
        <p:nvSpPr>
          <p:cNvPr id="8" name="TextBox 7">
            <a:extLst>
              <a:ext uri="{FF2B5EF4-FFF2-40B4-BE49-F238E27FC236}">
                <a16:creationId xmlns:a16="http://schemas.microsoft.com/office/drawing/2014/main" id="{D655DBDA-3DA6-1FFA-CFCB-BF04EAE8E492}"/>
              </a:ext>
            </a:extLst>
          </p:cNvPr>
          <p:cNvSpPr txBox="1"/>
          <p:nvPr/>
        </p:nvSpPr>
        <p:spPr>
          <a:xfrm>
            <a:off x="6668053" y="3058923"/>
            <a:ext cx="5331593" cy="2283702"/>
          </a:xfrm>
          <a:prstGeom prst="rect">
            <a:avLst/>
          </a:prstGeom>
          <a:noFill/>
        </p:spPr>
        <p:txBody>
          <a:bodyPr wrap="square" lIns="91440" tIns="45720" rIns="91440" bIns="45720" anchor="t">
            <a:spAutoFit/>
          </a:bodyPr>
          <a:lstStyle/>
          <a:p>
            <a:pPr>
              <a:lnSpc>
                <a:spcPct val="120000"/>
              </a:lnSpc>
              <a:spcBef>
                <a:spcPct val="0"/>
              </a:spcBef>
              <a:defRPr/>
            </a:pPr>
            <a:r>
              <a:rPr lang="en-US" sz="2000" dirty="0"/>
              <a:t>Sabio is a CTV platform, helping brands reach the right audience, on the right device, at the right time. Privacy-compliant mobile app data allows us to identify and reach consumers more effectively on CTV devices across </a:t>
            </a:r>
            <a:r>
              <a:rPr lang="en-US" sz="2000" b="1" dirty="0"/>
              <a:t>55MM Validated Households</a:t>
            </a:r>
            <a:r>
              <a:rPr lang="en-US" sz="2000" dirty="0"/>
              <a:t>.</a:t>
            </a:r>
            <a:r>
              <a:rPr lang="en-US" sz="2000" dirty="0">
                <a:ea typeface="Tahoma"/>
                <a:cs typeface="Tahoma"/>
              </a:rPr>
              <a:t> </a:t>
            </a:r>
            <a:endParaRPr lang="en-US" sz="2000" dirty="0">
              <a:cs typeface="Calibri" panose="020F0502020204030204"/>
            </a:endParaRPr>
          </a:p>
        </p:txBody>
      </p:sp>
    </p:spTree>
    <p:extLst>
      <p:ext uri="{BB962C8B-B14F-4D97-AF65-F5344CB8AC3E}">
        <p14:creationId xmlns:p14="http://schemas.microsoft.com/office/powerpoint/2010/main" val="3771765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149EB-D084-A44B-920A-C720501B878B}"/>
              </a:ext>
            </a:extLst>
          </p:cNvPr>
          <p:cNvSpPr>
            <a:spLocks noGrp="1"/>
          </p:cNvSpPr>
          <p:nvPr>
            <p:ph type="title"/>
          </p:nvPr>
        </p:nvSpPr>
        <p:spPr/>
        <p:txBody>
          <a:bodyPr/>
          <a:lstStyle/>
          <a:p>
            <a:r>
              <a:rPr lang="en-US" dirty="0"/>
              <a:t>HOW IT WORKS…</a:t>
            </a:r>
          </a:p>
        </p:txBody>
      </p:sp>
      <p:sp>
        <p:nvSpPr>
          <p:cNvPr id="12" name="Title 3">
            <a:extLst>
              <a:ext uri="{FF2B5EF4-FFF2-40B4-BE49-F238E27FC236}">
                <a16:creationId xmlns:a16="http://schemas.microsoft.com/office/drawing/2014/main" id="{8D935048-3E2C-AE46-AFDD-458056EBFC8E}"/>
              </a:ext>
            </a:extLst>
          </p:cNvPr>
          <p:cNvSpPr txBox="1">
            <a:spLocks/>
          </p:cNvSpPr>
          <p:nvPr/>
        </p:nvSpPr>
        <p:spPr>
          <a:xfrm>
            <a:off x="10382616" y="3812259"/>
            <a:ext cx="832504"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endParaRPr lang="en-US" sz="5800" spc="-150" dirty="0">
              <a:solidFill>
                <a:schemeClr val="tx1">
                  <a:alpha val="50000"/>
                </a:schemeClr>
              </a:solidFill>
              <a:latin typeface="Tw Cen MT Condensed" panose="020B0606020104020203" pitchFamily="34" charset="77"/>
            </a:endParaRPr>
          </a:p>
        </p:txBody>
      </p:sp>
      <p:grpSp>
        <p:nvGrpSpPr>
          <p:cNvPr id="6" name="Group 5">
            <a:extLst>
              <a:ext uri="{FF2B5EF4-FFF2-40B4-BE49-F238E27FC236}">
                <a16:creationId xmlns:a16="http://schemas.microsoft.com/office/drawing/2014/main" id="{DBFBE5A5-9067-FB48-90A2-0DCD9C747CA2}"/>
              </a:ext>
            </a:extLst>
          </p:cNvPr>
          <p:cNvGrpSpPr/>
          <p:nvPr/>
        </p:nvGrpSpPr>
        <p:grpSpPr>
          <a:xfrm>
            <a:off x="667416" y="2253300"/>
            <a:ext cx="1513056" cy="3795302"/>
            <a:chOff x="316542" y="2253300"/>
            <a:chExt cx="1513056" cy="3795302"/>
          </a:xfrm>
        </p:grpSpPr>
        <p:pic>
          <p:nvPicPr>
            <p:cNvPr id="3" name="Graphic 2">
              <a:extLst>
                <a:ext uri="{FF2B5EF4-FFF2-40B4-BE49-F238E27FC236}">
                  <a16:creationId xmlns:a16="http://schemas.microsoft.com/office/drawing/2014/main" id="{E9E12EA3-E483-D945-9BF4-678DCE7DC2F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29354" y="2253300"/>
              <a:ext cx="687432" cy="1175700"/>
            </a:xfrm>
            <a:prstGeom prst="rect">
              <a:avLst/>
            </a:prstGeom>
          </p:spPr>
        </p:pic>
        <p:sp>
          <p:nvSpPr>
            <p:cNvPr id="8" name="Title 3">
              <a:extLst>
                <a:ext uri="{FF2B5EF4-FFF2-40B4-BE49-F238E27FC236}">
                  <a16:creationId xmlns:a16="http://schemas.microsoft.com/office/drawing/2014/main" id="{F06A56B4-E957-624B-9E9F-F3778ED95C5A}"/>
                </a:ext>
              </a:extLst>
            </p:cNvPr>
            <p:cNvSpPr txBox="1">
              <a:spLocks/>
            </p:cNvSpPr>
            <p:nvPr/>
          </p:nvSpPr>
          <p:spPr>
            <a:xfrm>
              <a:off x="782088" y="3812260"/>
              <a:ext cx="832504"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r>
                <a:rPr lang="en-US" sz="5800" spc="-150" dirty="0">
                  <a:solidFill>
                    <a:schemeClr val="tx1">
                      <a:alpha val="50000"/>
                    </a:schemeClr>
                  </a:solidFill>
                  <a:latin typeface="Tw Cen MT Condensed" panose="020B0606020104020203" pitchFamily="34" charset="77"/>
                </a:rPr>
                <a:t>1</a:t>
              </a:r>
            </a:p>
          </p:txBody>
        </p:sp>
        <p:sp>
          <p:nvSpPr>
            <p:cNvPr id="13" name="Title 3">
              <a:extLst>
                <a:ext uri="{FF2B5EF4-FFF2-40B4-BE49-F238E27FC236}">
                  <a16:creationId xmlns:a16="http://schemas.microsoft.com/office/drawing/2014/main" id="{DC1EDE86-087D-8449-B151-3B214850132D}"/>
                </a:ext>
              </a:extLst>
            </p:cNvPr>
            <p:cNvSpPr txBox="1">
              <a:spLocks/>
            </p:cNvSpPr>
            <p:nvPr/>
          </p:nvSpPr>
          <p:spPr>
            <a:xfrm>
              <a:off x="316542" y="4659806"/>
              <a:ext cx="1513056" cy="1388796"/>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pPr algn="ctr">
                <a:lnSpc>
                  <a:spcPct val="85000"/>
                </a:lnSpc>
              </a:pPr>
              <a:r>
                <a:rPr lang="en-US" sz="1600" dirty="0">
                  <a:solidFill>
                    <a:schemeClr val="tx1">
                      <a:lumMod val="75000"/>
                      <a:lumOff val="25000"/>
                    </a:schemeClr>
                  </a:solidFill>
                  <a:latin typeface="Tw Cen MT Condensed" panose="020B0606020104020203" pitchFamily="34" charset="77"/>
                  <a:ea typeface="Tahoma" panose="020B0604030504040204" pitchFamily="34" charset="0"/>
                  <a:cs typeface="Tahoma" panose="020B0604030504040204" pitchFamily="34" charset="0"/>
                </a:rPr>
                <a:t>280MM MOBILE  DEVICES</a:t>
              </a:r>
            </a:p>
            <a:p>
              <a:pPr algn="ctr">
                <a:lnSpc>
                  <a:spcPct val="85000"/>
                </a:lnSpc>
              </a:pPr>
              <a:endParaRPr lang="en-US" sz="1200" b="0" dirty="0">
                <a:solidFill>
                  <a:schemeClr val="tx1">
                    <a:lumMod val="75000"/>
                    <a:lumOff val="25000"/>
                  </a:schemeClr>
                </a:solidFill>
                <a:latin typeface="Calibri Light" panose="020F0302020204030204" pitchFamily="34" charset="0"/>
                <a:ea typeface="Tahoma" panose="020B0604030504040204" pitchFamily="34" charset="0"/>
                <a:cs typeface="Tahoma" panose="020B0604030504040204" pitchFamily="34" charset="0"/>
              </a:endParaRPr>
            </a:p>
            <a:p>
              <a:pPr algn="ctr">
                <a:lnSpc>
                  <a:spcPct val="110000"/>
                </a:lnSpc>
              </a:pPr>
              <a:r>
                <a:rPr lang="en-US" sz="1200" b="0" dirty="0">
                  <a:solidFill>
                    <a:schemeClr val="tx1">
                      <a:lumMod val="75000"/>
                      <a:lumOff val="25000"/>
                    </a:schemeClr>
                  </a:solidFill>
                  <a:latin typeface="Calibri Light" panose="020F0302020204030204" pitchFamily="34" charset="0"/>
                  <a:ea typeface="Tahoma" panose="020B0604030504040204" pitchFamily="34" charset="0"/>
                  <a:cs typeface="Tahoma" panose="020B0604030504040204" pitchFamily="34" charset="0"/>
                </a:rPr>
                <a:t>Providing app profiles and location data</a:t>
              </a:r>
              <a:endParaRPr lang="en-US" sz="1400" b="0" baseline="30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7" name="Group 16">
            <a:extLst>
              <a:ext uri="{FF2B5EF4-FFF2-40B4-BE49-F238E27FC236}">
                <a16:creationId xmlns:a16="http://schemas.microsoft.com/office/drawing/2014/main" id="{1BFE98E5-CF0B-DE4E-98E2-D920122DD44E}"/>
              </a:ext>
            </a:extLst>
          </p:cNvPr>
          <p:cNvGrpSpPr/>
          <p:nvPr/>
        </p:nvGrpSpPr>
        <p:grpSpPr>
          <a:xfrm>
            <a:off x="3150895" y="2180768"/>
            <a:ext cx="1693002" cy="4634735"/>
            <a:chOff x="2800021" y="2180768"/>
            <a:chExt cx="1693002" cy="4634735"/>
          </a:xfrm>
        </p:grpSpPr>
        <p:pic>
          <p:nvPicPr>
            <p:cNvPr id="4" name="Graphic 3">
              <a:extLst>
                <a:ext uri="{FF2B5EF4-FFF2-40B4-BE49-F238E27FC236}">
                  <a16:creationId xmlns:a16="http://schemas.microsoft.com/office/drawing/2014/main" id="{243CD779-E8F6-4D4F-89C9-0569FDDD283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022406" y="2180768"/>
              <a:ext cx="1248232" cy="1248232"/>
            </a:xfrm>
            <a:prstGeom prst="rect">
              <a:avLst/>
            </a:prstGeom>
          </p:spPr>
        </p:pic>
        <p:sp>
          <p:nvSpPr>
            <p:cNvPr id="11" name="Title 3">
              <a:extLst>
                <a:ext uri="{FF2B5EF4-FFF2-40B4-BE49-F238E27FC236}">
                  <a16:creationId xmlns:a16="http://schemas.microsoft.com/office/drawing/2014/main" id="{BDA218AB-3A53-9F41-BCC1-7F9DA48978E8}"/>
                </a:ext>
              </a:extLst>
            </p:cNvPr>
            <p:cNvSpPr txBox="1">
              <a:spLocks/>
            </p:cNvSpPr>
            <p:nvPr/>
          </p:nvSpPr>
          <p:spPr>
            <a:xfrm>
              <a:off x="3438134" y="3785776"/>
              <a:ext cx="832504"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r>
                <a:rPr lang="en-US" sz="5800" spc="-150" dirty="0">
                  <a:solidFill>
                    <a:schemeClr val="tx1">
                      <a:alpha val="50000"/>
                    </a:schemeClr>
                  </a:solidFill>
                  <a:latin typeface="Tw Cen MT Condensed" panose="020B0606020104020203" pitchFamily="34" charset="77"/>
                </a:rPr>
                <a:t>2</a:t>
              </a:r>
            </a:p>
          </p:txBody>
        </p:sp>
        <p:sp>
          <p:nvSpPr>
            <p:cNvPr id="14" name="Title 3">
              <a:extLst>
                <a:ext uri="{FF2B5EF4-FFF2-40B4-BE49-F238E27FC236}">
                  <a16:creationId xmlns:a16="http://schemas.microsoft.com/office/drawing/2014/main" id="{331DAE1A-E16B-F340-A9D5-3F5EA278B290}"/>
                </a:ext>
              </a:extLst>
            </p:cNvPr>
            <p:cNvSpPr txBox="1">
              <a:spLocks/>
            </p:cNvSpPr>
            <p:nvPr/>
          </p:nvSpPr>
          <p:spPr>
            <a:xfrm>
              <a:off x="2800021" y="4633325"/>
              <a:ext cx="1693002" cy="2182178"/>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pPr algn="ctr">
                <a:lnSpc>
                  <a:spcPct val="85000"/>
                </a:lnSpc>
              </a:pPr>
              <a:r>
                <a:rPr lang="en-US" sz="1600" dirty="0">
                  <a:solidFill>
                    <a:schemeClr val="tx1">
                      <a:lumMod val="75000"/>
                      <a:lumOff val="25000"/>
                    </a:schemeClr>
                  </a:solidFill>
                  <a:latin typeface="Tw Cen MT Condensed" panose="020B0606020104020203" pitchFamily="34" charset="77"/>
                  <a:ea typeface="Tahoma" panose="020B0604030504040204" pitchFamily="34" charset="0"/>
                  <a:cs typeface="Tahoma" panose="020B0604030504040204" pitchFamily="34" charset="0"/>
                </a:rPr>
                <a:t>CUSTOM AUDIENCES</a:t>
              </a:r>
            </a:p>
            <a:p>
              <a:pPr algn="ctr">
                <a:lnSpc>
                  <a:spcPct val="85000"/>
                </a:lnSpc>
              </a:pPr>
              <a:endParaRPr lang="en-US" sz="1200" b="0" dirty="0">
                <a:solidFill>
                  <a:schemeClr val="tx1">
                    <a:lumMod val="75000"/>
                    <a:lumOff val="25000"/>
                  </a:schemeClr>
                </a:solidFill>
                <a:latin typeface="Calibri Light" panose="020F0302020204030204" pitchFamily="34" charset="0"/>
                <a:ea typeface="Tahoma" panose="020B0604030504040204" pitchFamily="34" charset="0"/>
                <a:cs typeface="Tahoma" panose="020B0604030504040204" pitchFamily="34" charset="0"/>
              </a:endParaRPr>
            </a:p>
            <a:p>
              <a:pPr algn="ctr">
                <a:lnSpc>
                  <a:spcPct val="110000"/>
                </a:lnSpc>
              </a:pPr>
              <a:r>
                <a:rPr lang="en-US" sz="1200" b="0" dirty="0">
                  <a:solidFill>
                    <a:schemeClr val="tx1">
                      <a:lumMod val="75000"/>
                      <a:lumOff val="25000"/>
                    </a:schemeClr>
                  </a:solidFill>
                  <a:latin typeface="Calibri Light" panose="020F0302020204030204" pitchFamily="34" charset="0"/>
                  <a:ea typeface="Tahoma" panose="020B0604030504040204" pitchFamily="34" charset="0"/>
                  <a:cs typeface="Tahoma" panose="020B0604030504040204" pitchFamily="34" charset="0"/>
                </a:rPr>
                <a:t>Built using first party mobile data for more effective CTV advertising</a:t>
              </a:r>
              <a:endParaRPr lang="en-US" sz="1500" b="0" dirty="0">
                <a:solidFill>
                  <a:schemeClr val="tx1">
                    <a:lumMod val="75000"/>
                    <a:lumOff val="25000"/>
                  </a:schemeClr>
                </a:solidFill>
                <a:latin typeface="Calibri Light" panose="020F0302020204030204" pitchFamily="34" charset="0"/>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id="{F8F7D94D-1F89-FD4A-8FCB-C96E974F926E}"/>
              </a:ext>
            </a:extLst>
          </p:cNvPr>
          <p:cNvGrpSpPr/>
          <p:nvPr/>
        </p:nvGrpSpPr>
        <p:grpSpPr>
          <a:xfrm>
            <a:off x="6029326" y="2275290"/>
            <a:ext cx="1929385" cy="4540212"/>
            <a:chOff x="5678452" y="2275290"/>
            <a:chExt cx="1929385" cy="4540212"/>
          </a:xfrm>
        </p:grpSpPr>
        <p:pic>
          <p:nvPicPr>
            <p:cNvPr id="5" name="Graphic 4">
              <a:extLst>
                <a:ext uri="{FF2B5EF4-FFF2-40B4-BE49-F238E27FC236}">
                  <a16:creationId xmlns:a16="http://schemas.microsoft.com/office/drawing/2014/main" id="{87432165-181A-714B-A3CD-79EF5263CD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21733" y="2275290"/>
              <a:ext cx="1485095" cy="1175700"/>
            </a:xfrm>
            <a:prstGeom prst="rect">
              <a:avLst/>
            </a:prstGeom>
          </p:spPr>
        </p:pic>
        <p:sp>
          <p:nvSpPr>
            <p:cNvPr id="9" name="Title 3">
              <a:extLst>
                <a:ext uri="{FF2B5EF4-FFF2-40B4-BE49-F238E27FC236}">
                  <a16:creationId xmlns:a16="http://schemas.microsoft.com/office/drawing/2014/main" id="{670F01C6-B336-5A46-AEBC-5944F3F7D931}"/>
                </a:ext>
              </a:extLst>
            </p:cNvPr>
            <p:cNvSpPr txBox="1">
              <a:spLocks/>
            </p:cNvSpPr>
            <p:nvPr/>
          </p:nvSpPr>
          <p:spPr>
            <a:xfrm>
              <a:off x="6316565" y="3785776"/>
              <a:ext cx="832504"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r>
                <a:rPr lang="en-US" sz="5800" spc="-150" dirty="0">
                  <a:solidFill>
                    <a:schemeClr val="tx1">
                      <a:alpha val="50000"/>
                    </a:schemeClr>
                  </a:solidFill>
                  <a:latin typeface="Tw Cen MT Condensed" panose="020B0606020104020203" pitchFamily="34" charset="77"/>
                </a:rPr>
                <a:t>3</a:t>
              </a:r>
            </a:p>
          </p:txBody>
        </p:sp>
        <p:sp>
          <p:nvSpPr>
            <p:cNvPr id="15" name="Title 3">
              <a:extLst>
                <a:ext uri="{FF2B5EF4-FFF2-40B4-BE49-F238E27FC236}">
                  <a16:creationId xmlns:a16="http://schemas.microsoft.com/office/drawing/2014/main" id="{C2B46E72-8E6D-E94A-BF84-5A80723DA3A1}"/>
                </a:ext>
              </a:extLst>
            </p:cNvPr>
            <p:cNvSpPr txBox="1">
              <a:spLocks/>
            </p:cNvSpPr>
            <p:nvPr/>
          </p:nvSpPr>
          <p:spPr>
            <a:xfrm>
              <a:off x="5678452" y="4633324"/>
              <a:ext cx="1929385" cy="2182178"/>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pPr algn="ctr">
                <a:lnSpc>
                  <a:spcPct val="85000"/>
                </a:lnSpc>
              </a:pPr>
              <a:r>
                <a:rPr lang="en-US" sz="1600" dirty="0">
                  <a:solidFill>
                    <a:schemeClr val="tx1">
                      <a:lumMod val="75000"/>
                      <a:lumOff val="25000"/>
                    </a:schemeClr>
                  </a:solidFill>
                  <a:latin typeface="Tw Cen MT Condensed" panose="020B0606020104020203" pitchFamily="34" charset="77"/>
                  <a:ea typeface="Tahoma" panose="020B0604030504040204" pitchFamily="34" charset="0"/>
                  <a:cs typeface="Tahoma" panose="020B0604030504040204" pitchFamily="34" charset="0"/>
                </a:rPr>
                <a:t>MATCH MOBILE DEVICE IDs TO CTV HOUSEHOLDS</a:t>
              </a:r>
            </a:p>
            <a:p>
              <a:pPr algn="ctr">
                <a:lnSpc>
                  <a:spcPct val="85000"/>
                </a:lnSpc>
              </a:pPr>
              <a:endParaRPr lang="en-US" sz="1200" b="0" dirty="0">
                <a:solidFill>
                  <a:schemeClr val="tx1">
                    <a:lumMod val="75000"/>
                    <a:lumOff val="25000"/>
                  </a:schemeClr>
                </a:solidFill>
                <a:latin typeface="Calibri Light" panose="020F0302020204030204" pitchFamily="34" charset="0"/>
                <a:ea typeface="Tahoma" panose="020B0604030504040204" pitchFamily="34" charset="0"/>
                <a:cs typeface="Tahoma" panose="020B0604030504040204" pitchFamily="34" charset="0"/>
              </a:endParaRPr>
            </a:p>
            <a:p>
              <a:pPr algn="ctr">
                <a:lnSpc>
                  <a:spcPct val="110000"/>
                </a:lnSpc>
              </a:pPr>
              <a:r>
                <a:rPr lang="en-US" sz="1200" b="0" dirty="0">
                  <a:solidFill>
                    <a:schemeClr val="tx1">
                      <a:lumMod val="75000"/>
                      <a:lumOff val="25000"/>
                    </a:schemeClr>
                  </a:solidFill>
                  <a:latin typeface="Calibri Light" panose="020F0302020204030204" pitchFamily="34" charset="0"/>
                  <a:ea typeface="Tahoma" panose="020B0604030504040204" pitchFamily="34" charset="0"/>
                  <a:cs typeface="Tahoma" panose="020B0604030504040204" pitchFamily="34" charset="0"/>
                </a:rPr>
                <a:t>Consumer’s interest and affinities extended into a connected HH</a:t>
              </a:r>
            </a:p>
          </p:txBody>
        </p:sp>
      </p:grpSp>
      <p:grpSp>
        <p:nvGrpSpPr>
          <p:cNvPr id="19" name="Group 18">
            <a:extLst>
              <a:ext uri="{FF2B5EF4-FFF2-40B4-BE49-F238E27FC236}">
                <a16:creationId xmlns:a16="http://schemas.microsoft.com/office/drawing/2014/main" id="{C5D51A7E-314D-AF4E-93B4-7120DDB122CE}"/>
              </a:ext>
            </a:extLst>
          </p:cNvPr>
          <p:cNvGrpSpPr/>
          <p:nvPr/>
        </p:nvGrpSpPr>
        <p:grpSpPr>
          <a:xfrm>
            <a:off x="9024570" y="2264524"/>
            <a:ext cx="2322738" cy="4778495"/>
            <a:chOff x="8673696" y="2264524"/>
            <a:chExt cx="2322738" cy="4778495"/>
          </a:xfrm>
        </p:grpSpPr>
        <p:pic>
          <p:nvPicPr>
            <p:cNvPr id="7" name="Graphic 6">
              <a:extLst>
                <a:ext uri="{FF2B5EF4-FFF2-40B4-BE49-F238E27FC236}">
                  <a16:creationId xmlns:a16="http://schemas.microsoft.com/office/drawing/2014/main" id="{FF9651EB-0F34-6C49-8541-C3209F33DA6D}"/>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8673696" y="2264524"/>
              <a:ext cx="1895971" cy="1174578"/>
            </a:xfrm>
            <a:prstGeom prst="rect">
              <a:avLst/>
            </a:prstGeom>
          </p:spPr>
        </p:pic>
        <p:sp>
          <p:nvSpPr>
            <p:cNvPr id="10" name="Title 3">
              <a:extLst>
                <a:ext uri="{FF2B5EF4-FFF2-40B4-BE49-F238E27FC236}">
                  <a16:creationId xmlns:a16="http://schemas.microsoft.com/office/drawing/2014/main" id="{8750F0D7-D786-564D-BB52-AE8A647EFAB0}"/>
                </a:ext>
              </a:extLst>
            </p:cNvPr>
            <p:cNvSpPr txBox="1">
              <a:spLocks/>
            </p:cNvSpPr>
            <p:nvPr/>
          </p:nvSpPr>
          <p:spPr>
            <a:xfrm>
              <a:off x="9747678" y="3812258"/>
              <a:ext cx="832504"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r>
                <a:rPr lang="en-US" sz="5800" spc="-150" dirty="0">
                  <a:solidFill>
                    <a:schemeClr val="tx1">
                      <a:alpha val="50000"/>
                    </a:schemeClr>
                  </a:solidFill>
                  <a:latin typeface="Tw Cen MT Condensed" panose="020B0606020104020203" pitchFamily="34" charset="77"/>
                </a:rPr>
                <a:t>4</a:t>
              </a:r>
            </a:p>
          </p:txBody>
        </p:sp>
        <p:sp>
          <p:nvSpPr>
            <p:cNvPr id="16" name="Title 3">
              <a:extLst>
                <a:ext uri="{FF2B5EF4-FFF2-40B4-BE49-F238E27FC236}">
                  <a16:creationId xmlns:a16="http://schemas.microsoft.com/office/drawing/2014/main" id="{40B99D5D-D53D-4041-86F3-8A019141A271}"/>
                </a:ext>
              </a:extLst>
            </p:cNvPr>
            <p:cNvSpPr txBox="1">
              <a:spLocks/>
            </p:cNvSpPr>
            <p:nvPr/>
          </p:nvSpPr>
          <p:spPr>
            <a:xfrm>
              <a:off x="9067050" y="4677306"/>
              <a:ext cx="1929384" cy="2365713"/>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pPr algn="ctr">
                <a:lnSpc>
                  <a:spcPct val="85000"/>
                </a:lnSpc>
              </a:pPr>
              <a:r>
                <a:rPr lang="en-US" sz="1600" dirty="0">
                  <a:solidFill>
                    <a:schemeClr val="tx1">
                      <a:lumMod val="75000"/>
                      <a:lumOff val="25000"/>
                    </a:schemeClr>
                  </a:solidFill>
                  <a:latin typeface="Tw Cen MT Condensed" panose="020B0606020104020203" pitchFamily="34" charset="77"/>
                  <a:ea typeface="Tahoma" panose="020B0604030504040204" pitchFamily="34" charset="0"/>
                  <a:cs typeface="Tahoma" panose="020B0604030504040204" pitchFamily="34" charset="0"/>
                </a:rPr>
                <a:t>SERVE ACROSS CTV &amp; MOBILE INENTORY</a:t>
              </a:r>
            </a:p>
            <a:p>
              <a:pPr algn="ctr">
                <a:lnSpc>
                  <a:spcPct val="110000"/>
                </a:lnSpc>
              </a:pPr>
              <a:endParaRPr lang="en-US" sz="1200" b="0" dirty="0">
                <a:solidFill>
                  <a:schemeClr val="tx1">
                    <a:lumMod val="75000"/>
                    <a:lumOff val="25000"/>
                  </a:schemeClr>
                </a:solidFill>
                <a:latin typeface="Calibri Light" panose="020F0302020204030204" pitchFamily="34" charset="0"/>
                <a:ea typeface="Tahoma" panose="020B0604030504040204" pitchFamily="34" charset="0"/>
                <a:cs typeface="Tahoma" panose="020B0604030504040204" pitchFamily="34" charset="0"/>
              </a:endParaRPr>
            </a:p>
            <a:p>
              <a:pPr algn="ctr">
                <a:lnSpc>
                  <a:spcPct val="110000"/>
                </a:lnSpc>
              </a:pPr>
              <a:r>
                <a:rPr lang="en-US" sz="1200" b="0" dirty="0">
                  <a:solidFill>
                    <a:schemeClr val="tx1">
                      <a:lumMod val="75000"/>
                      <a:lumOff val="25000"/>
                    </a:schemeClr>
                  </a:solidFill>
                  <a:latin typeface="Calibri Light" panose="020F0302020204030204" pitchFamily="34" charset="0"/>
                  <a:ea typeface="Tahoma" panose="020B0604030504040204" pitchFamily="34" charset="0"/>
                  <a:cs typeface="Tahoma" panose="020B0604030504040204" pitchFamily="34" charset="0"/>
                </a:rPr>
                <a:t>Custom audiences are delivered at scale and with relevancy.</a:t>
              </a:r>
            </a:p>
            <a:p>
              <a:pPr algn="ctr">
                <a:lnSpc>
                  <a:spcPct val="110000"/>
                </a:lnSpc>
              </a:pPr>
              <a:endParaRPr lang="en-US" sz="1200" b="0" dirty="0">
                <a:solidFill>
                  <a:schemeClr val="tx1">
                    <a:lumMod val="75000"/>
                    <a:lumOff val="25000"/>
                  </a:schemeClr>
                </a:solidFill>
                <a:latin typeface="Calibri Light" panose="020F0302020204030204" pitchFamily="34" charset="0"/>
                <a:ea typeface="Tahoma" panose="020B0604030504040204" pitchFamily="34" charset="0"/>
                <a:cs typeface="Tahoma" panose="020B0604030504040204" pitchFamily="34" charset="0"/>
              </a:endParaRPr>
            </a:p>
            <a:p>
              <a:pPr algn="ctr">
                <a:lnSpc>
                  <a:spcPct val="110000"/>
                </a:lnSpc>
              </a:pPr>
              <a:r>
                <a:rPr lang="en-US" sz="1200" b="0" dirty="0">
                  <a:solidFill>
                    <a:schemeClr val="tx1">
                      <a:lumMod val="75000"/>
                      <a:lumOff val="25000"/>
                    </a:schemeClr>
                  </a:solidFill>
                  <a:latin typeface="Calibri Light" panose="020F0302020204030204" pitchFamily="34" charset="0"/>
                  <a:ea typeface="Tahoma" panose="020B0604030504040204" pitchFamily="34" charset="0"/>
                  <a:cs typeface="Tahoma" panose="020B0604030504040204" pitchFamily="34" charset="0"/>
                </a:rPr>
                <a:t>+ Mobile OLV extension for added reach available</a:t>
              </a:r>
            </a:p>
          </p:txBody>
        </p:sp>
      </p:grpSp>
      <p:pic>
        <p:nvPicPr>
          <p:cNvPr id="20" name="Graphic 19">
            <a:extLst>
              <a:ext uri="{FF2B5EF4-FFF2-40B4-BE49-F238E27FC236}">
                <a16:creationId xmlns:a16="http://schemas.microsoft.com/office/drawing/2014/main" id="{27205E30-E58A-3020-DA1B-272815964469}"/>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1061558" y="2405940"/>
            <a:ext cx="535115" cy="914400"/>
          </a:xfrm>
          <a:prstGeom prst="rect">
            <a:avLst/>
          </a:prstGeom>
        </p:spPr>
      </p:pic>
    </p:spTree>
    <p:extLst>
      <p:ext uri="{BB962C8B-B14F-4D97-AF65-F5344CB8AC3E}">
        <p14:creationId xmlns:p14="http://schemas.microsoft.com/office/powerpoint/2010/main" val="309909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strVal val="#ppt_w*0.70"/>
                                          </p:val>
                                        </p:tav>
                                        <p:tav tm="100000">
                                          <p:val>
                                            <p:strVal val="#ppt_w"/>
                                          </p:val>
                                        </p:tav>
                                      </p:tavLst>
                                    </p:anim>
                                    <p:anim calcmode="lin" valueType="num">
                                      <p:cBhvr>
                                        <p:cTn id="8" dur="750" fill="hold"/>
                                        <p:tgtEl>
                                          <p:spTgt spid="6"/>
                                        </p:tgtEl>
                                        <p:attrNameLst>
                                          <p:attrName>ppt_h</p:attrName>
                                        </p:attrNameLst>
                                      </p:cBhvr>
                                      <p:tavLst>
                                        <p:tav tm="0">
                                          <p:val>
                                            <p:strVal val="#ppt_h"/>
                                          </p:val>
                                        </p:tav>
                                        <p:tav tm="100000">
                                          <p:val>
                                            <p:strVal val="#ppt_h"/>
                                          </p:val>
                                        </p:tav>
                                      </p:tavLst>
                                    </p:anim>
                                    <p:animEffect transition="in" filter="fade">
                                      <p:cBhvr>
                                        <p:cTn id="9" dur="750"/>
                                        <p:tgtEl>
                                          <p:spTgt spid="6"/>
                                        </p:tgtEl>
                                      </p:cBhvr>
                                    </p:animEffect>
                                  </p:childTnLst>
                                </p:cTn>
                              </p:par>
                            </p:childTnLst>
                          </p:cTn>
                        </p:par>
                        <p:par>
                          <p:cTn id="10" fill="hold">
                            <p:stCondLst>
                              <p:cond delay="750"/>
                            </p:stCondLst>
                            <p:childTnLst>
                              <p:par>
                                <p:cTn id="11" presetID="55"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750" fill="hold"/>
                                        <p:tgtEl>
                                          <p:spTgt spid="17"/>
                                        </p:tgtEl>
                                        <p:attrNameLst>
                                          <p:attrName>ppt_w</p:attrName>
                                        </p:attrNameLst>
                                      </p:cBhvr>
                                      <p:tavLst>
                                        <p:tav tm="0">
                                          <p:val>
                                            <p:strVal val="#ppt_w*0.70"/>
                                          </p:val>
                                        </p:tav>
                                        <p:tav tm="100000">
                                          <p:val>
                                            <p:strVal val="#ppt_w"/>
                                          </p:val>
                                        </p:tav>
                                      </p:tavLst>
                                    </p:anim>
                                    <p:anim calcmode="lin" valueType="num">
                                      <p:cBhvr>
                                        <p:cTn id="14" dur="750" fill="hold"/>
                                        <p:tgtEl>
                                          <p:spTgt spid="17"/>
                                        </p:tgtEl>
                                        <p:attrNameLst>
                                          <p:attrName>ppt_h</p:attrName>
                                        </p:attrNameLst>
                                      </p:cBhvr>
                                      <p:tavLst>
                                        <p:tav tm="0">
                                          <p:val>
                                            <p:strVal val="#ppt_h"/>
                                          </p:val>
                                        </p:tav>
                                        <p:tav tm="100000">
                                          <p:val>
                                            <p:strVal val="#ppt_h"/>
                                          </p:val>
                                        </p:tav>
                                      </p:tavLst>
                                    </p:anim>
                                    <p:animEffect transition="in" filter="fade">
                                      <p:cBhvr>
                                        <p:cTn id="15" dur="750"/>
                                        <p:tgtEl>
                                          <p:spTgt spid="17"/>
                                        </p:tgtEl>
                                      </p:cBhvr>
                                    </p:animEffect>
                                  </p:childTnLst>
                                </p:cTn>
                              </p:par>
                            </p:childTnLst>
                          </p:cTn>
                        </p:par>
                        <p:par>
                          <p:cTn id="16" fill="hold">
                            <p:stCondLst>
                              <p:cond delay="1500"/>
                            </p:stCondLst>
                            <p:childTnLst>
                              <p:par>
                                <p:cTn id="17" presetID="55"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750" fill="hold"/>
                                        <p:tgtEl>
                                          <p:spTgt spid="18"/>
                                        </p:tgtEl>
                                        <p:attrNameLst>
                                          <p:attrName>ppt_w</p:attrName>
                                        </p:attrNameLst>
                                      </p:cBhvr>
                                      <p:tavLst>
                                        <p:tav tm="0">
                                          <p:val>
                                            <p:strVal val="#ppt_w*0.70"/>
                                          </p:val>
                                        </p:tav>
                                        <p:tav tm="100000">
                                          <p:val>
                                            <p:strVal val="#ppt_w"/>
                                          </p:val>
                                        </p:tav>
                                      </p:tavLst>
                                    </p:anim>
                                    <p:anim calcmode="lin" valueType="num">
                                      <p:cBhvr>
                                        <p:cTn id="20" dur="750" fill="hold"/>
                                        <p:tgtEl>
                                          <p:spTgt spid="18"/>
                                        </p:tgtEl>
                                        <p:attrNameLst>
                                          <p:attrName>ppt_h</p:attrName>
                                        </p:attrNameLst>
                                      </p:cBhvr>
                                      <p:tavLst>
                                        <p:tav tm="0">
                                          <p:val>
                                            <p:strVal val="#ppt_h"/>
                                          </p:val>
                                        </p:tav>
                                        <p:tav tm="100000">
                                          <p:val>
                                            <p:strVal val="#ppt_h"/>
                                          </p:val>
                                        </p:tav>
                                      </p:tavLst>
                                    </p:anim>
                                    <p:animEffect transition="in" filter="fade">
                                      <p:cBhvr>
                                        <p:cTn id="21" dur="750"/>
                                        <p:tgtEl>
                                          <p:spTgt spid="18"/>
                                        </p:tgtEl>
                                      </p:cBhvr>
                                    </p:animEffect>
                                  </p:childTnLst>
                                </p:cTn>
                              </p:par>
                            </p:childTnLst>
                          </p:cTn>
                        </p:par>
                        <p:par>
                          <p:cTn id="22" fill="hold">
                            <p:stCondLst>
                              <p:cond delay="2250"/>
                            </p:stCondLst>
                            <p:childTnLst>
                              <p:par>
                                <p:cTn id="23" presetID="55"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750" fill="hold"/>
                                        <p:tgtEl>
                                          <p:spTgt spid="19"/>
                                        </p:tgtEl>
                                        <p:attrNameLst>
                                          <p:attrName>ppt_w</p:attrName>
                                        </p:attrNameLst>
                                      </p:cBhvr>
                                      <p:tavLst>
                                        <p:tav tm="0">
                                          <p:val>
                                            <p:strVal val="#ppt_w*0.70"/>
                                          </p:val>
                                        </p:tav>
                                        <p:tav tm="100000">
                                          <p:val>
                                            <p:strVal val="#ppt_w"/>
                                          </p:val>
                                        </p:tav>
                                      </p:tavLst>
                                    </p:anim>
                                    <p:anim calcmode="lin" valueType="num">
                                      <p:cBhvr>
                                        <p:cTn id="26" dur="750" fill="hold"/>
                                        <p:tgtEl>
                                          <p:spTgt spid="19"/>
                                        </p:tgtEl>
                                        <p:attrNameLst>
                                          <p:attrName>ppt_h</p:attrName>
                                        </p:attrNameLst>
                                      </p:cBhvr>
                                      <p:tavLst>
                                        <p:tav tm="0">
                                          <p:val>
                                            <p:strVal val="#ppt_h"/>
                                          </p:val>
                                        </p:tav>
                                        <p:tav tm="100000">
                                          <p:val>
                                            <p:strVal val="#ppt_h"/>
                                          </p:val>
                                        </p:tav>
                                      </p:tavLst>
                                    </p:anim>
                                    <p:animEffect transition="in" filter="fade">
                                      <p:cBhvr>
                                        <p:cTn id="27"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0C5EF3-FA2B-1BAA-ABAB-0BC4B6317317}"/>
              </a:ext>
            </a:extLst>
          </p:cNvPr>
          <p:cNvSpPr/>
          <p:nvPr/>
        </p:nvSpPr>
        <p:spPr>
          <a:xfrm>
            <a:off x="7268308" y="2901461"/>
            <a:ext cx="263769" cy="634999"/>
          </a:xfrm>
          <a:prstGeom prst="rect">
            <a:avLst/>
          </a:prstGeom>
          <a:solidFill>
            <a:srgbClr val="FE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0DFC37-F6A2-F44A-A0B2-4CCF5A249B3B}"/>
              </a:ext>
            </a:extLst>
          </p:cNvPr>
          <p:cNvSpPr>
            <a:spLocks noGrp="1"/>
          </p:cNvSpPr>
          <p:nvPr>
            <p:ph type="title"/>
          </p:nvPr>
        </p:nvSpPr>
        <p:spPr/>
        <p:txBody>
          <a:bodyPr/>
          <a:lstStyle/>
          <a:p>
            <a:r>
              <a:rPr lang="en-US" dirty="0">
                <a:latin typeface="Tw Cen MT Condensed"/>
              </a:rPr>
              <a:t>CTV AUDIENCE TARGETING</a:t>
            </a:r>
            <a:br>
              <a:rPr lang="en-US" dirty="0">
                <a:latin typeface="Tw Cen MT Condensed"/>
              </a:rPr>
            </a:br>
            <a:r>
              <a:rPr lang="en-US" b="0" dirty="0">
                <a:solidFill>
                  <a:srgbClr val="FEC54D"/>
                </a:solidFill>
                <a:latin typeface="Tw Cen MT Condensed"/>
              </a:rPr>
              <a:t>QSR LOYALIST EXAMPLE</a:t>
            </a:r>
            <a:endParaRPr lang="en-US" b="0" dirty="0">
              <a:solidFill>
                <a:srgbClr val="FEC54C"/>
              </a:solidFill>
            </a:endParaRPr>
          </a:p>
        </p:txBody>
      </p:sp>
      <p:grpSp>
        <p:nvGrpSpPr>
          <p:cNvPr id="160" name="Group 159">
            <a:extLst>
              <a:ext uri="{FF2B5EF4-FFF2-40B4-BE49-F238E27FC236}">
                <a16:creationId xmlns:a16="http://schemas.microsoft.com/office/drawing/2014/main" id="{383B1C87-790D-4710-E134-8E2AF5AF207C}"/>
              </a:ext>
            </a:extLst>
          </p:cNvPr>
          <p:cNvGrpSpPr/>
          <p:nvPr/>
        </p:nvGrpSpPr>
        <p:grpSpPr>
          <a:xfrm>
            <a:off x="8931424" y="1219200"/>
            <a:ext cx="3243642" cy="5632991"/>
            <a:chOff x="8948358" y="1225296"/>
            <a:chExt cx="3243642" cy="5626896"/>
          </a:xfrm>
        </p:grpSpPr>
        <p:sp>
          <p:nvSpPr>
            <p:cNvPr id="156" name="Rectangle 155">
              <a:extLst>
                <a:ext uri="{FF2B5EF4-FFF2-40B4-BE49-F238E27FC236}">
                  <a16:creationId xmlns:a16="http://schemas.microsoft.com/office/drawing/2014/main" id="{0AD0E54E-9BF4-12E7-35D9-C8109F48291A}"/>
                </a:ext>
              </a:extLst>
            </p:cNvPr>
            <p:cNvSpPr/>
            <p:nvPr/>
          </p:nvSpPr>
          <p:spPr>
            <a:xfrm>
              <a:off x="8948358" y="1225296"/>
              <a:ext cx="3243642" cy="5626896"/>
            </a:xfrm>
            <a:prstGeom prst="rect">
              <a:avLst/>
            </a:prstGeom>
            <a:solidFill>
              <a:schemeClr val="tx1">
                <a:alpha val="7195"/>
              </a:schemeClr>
            </a:solidFill>
            <a:ln w="38100">
              <a:solidFill>
                <a:srgbClr val="FEC5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501B431B-B2CF-69CA-888E-B285074211E1}"/>
                </a:ext>
              </a:extLst>
            </p:cNvPr>
            <p:cNvGrpSpPr/>
            <p:nvPr/>
          </p:nvGrpSpPr>
          <p:grpSpPr>
            <a:xfrm>
              <a:off x="9656918" y="2113380"/>
              <a:ext cx="1797780" cy="1766052"/>
              <a:chOff x="-4180925" y="924300"/>
              <a:chExt cx="4856922" cy="4771209"/>
            </a:xfrm>
          </p:grpSpPr>
          <p:sp>
            <p:nvSpPr>
              <p:cNvPr id="18" name="Oval 17">
                <a:extLst>
                  <a:ext uri="{FF2B5EF4-FFF2-40B4-BE49-F238E27FC236}">
                    <a16:creationId xmlns:a16="http://schemas.microsoft.com/office/drawing/2014/main" id="{8CDCF93A-DFB9-0E93-0792-7A35EF8C320D}"/>
                  </a:ext>
                </a:extLst>
              </p:cNvPr>
              <p:cNvSpPr/>
              <p:nvPr/>
            </p:nvSpPr>
            <p:spPr>
              <a:xfrm>
                <a:off x="-4180925" y="924300"/>
                <a:ext cx="4856922" cy="4771209"/>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9" name="TextBox 18">
                <a:extLst>
                  <a:ext uri="{FF2B5EF4-FFF2-40B4-BE49-F238E27FC236}">
                    <a16:creationId xmlns:a16="http://schemas.microsoft.com/office/drawing/2014/main" id="{D663CC29-5C5B-D919-B5FA-1A8073DF42C1}"/>
                  </a:ext>
                </a:extLst>
              </p:cNvPr>
              <p:cNvSpPr txBox="1"/>
              <p:nvPr/>
            </p:nvSpPr>
            <p:spPr>
              <a:xfrm>
                <a:off x="-3432595" y="4059862"/>
                <a:ext cx="3562515" cy="685637"/>
              </a:xfrm>
              <a:prstGeom prst="rect">
                <a:avLst/>
              </a:prstGeom>
              <a:noFill/>
            </p:spPr>
            <p:txBody>
              <a:bodyPr wrap="square" lIns="91440" tIns="45720" rIns="91440" bIns="45720" rtlCol="0" anchor="t">
                <a:spAutoFit/>
              </a:bodyPr>
              <a:lstStyle/>
              <a:p>
                <a:pPr algn="ctr">
                  <a:lnSpc>
                    <a:spcPct val="70000"/>
                  </a:lnSpc>
                </a:pPr>
                <a:r>
                  <a:rPr lang="en-US" sz="1400" b="1">
                    <a:solidFill>
                      <a:schemeClr val="bg1"/>
                    </a:solidFill>
                    <a:latin typeface="Tw Cen MT Condensed"/>
                  </a:rPr>
                  <a:t>QSR ENTHUSIAST</a:t>
                </a:r>
                <a:endParaRPr lang="en-US" sz="1000">
                  <a:solidFill>
                    <a:schemeClr val="bg1"/>
                  </a:solidFill>
                  <a:latin typeface="Calibri"/>
                  <a:ea typeface="Tahoma"/>
                  <a:cs typeface="Tahoma"/>
                </a:endParaRPr>
              </a:p>
            </p:txBody>
          </p:sp>
        </p:grpSp>
        <p:pic>
          <p:nvPicPr>
            <p:cNvPr id="32" name="Picture 3" descr="Logo&#10;&#10;Description automatically generated">
              <a:extLst>
                <a:ext uri="{FF2B5EF4-FFF2-40B4-BE49-F238E27FC236}">
                  <a16:creationId xmlns:a16="http://schemas.microsoft.com/office/drawing/2014/main" id="{BC952601-030A-5554-11F5-8396B51B9D21}"/>
                </a:ext>
              </a:extLst>
            </p:cNvPr>
            <p:cNvPicPr>
              <a:picLocks noChangeAspect="1"/>
            </p:cNvPicPr>
            <p:nvPr/>
          </p:nvPicPr>
          <p:blipFill>
            <a:blip r:embed="rId3"/>
            <a:stretch>
              <a:fillRect/>
            </a:stretch>
          </p:blipFill>
          <p:spPr>
            <a:xfrm>
              <a:off x="10291968" y="2533448"/>
              <a:ext cx="573920" cy="658062"/>
            </a:xfrm>
            <a:prstGeom prst="rect">
              <a:avLst/>
            </a:prstGeom>
          </p:spPr>
        </p:pic>
        <p:sp>
          <p:nvSpPr>
            <p:cNvPr id="58" name="Title 3">
              <a:extLst>
                <a:ext uri="{FF2B5EF4-FFF2-40B4-BE49-F238E27FC236}">
                  <a16:creationId xmlns:a16="http://schemas.microsoft.com/office/drawing/2014/main" id="{EC242308-B08C-26AE-D7E5-CE2719CC2005}"/>
                </a:ext>
              </a:extLst>
            </p:cNvPr>
            <p:cNvSpPr txBox="1">
              <a:spLocks/>
            </p:cNvSpPr>
            <p:nvPr/>
          </p:nvSpPr>
          <p:spPr>
            <a:xfrm>
              <a:off x="9341001" y="4462743"/>
              <a:ext cx="2454396" cy="2365713"/>
            </a:xfrm>
            <a:prstGeom prst="rect">
              <a:avLst/>
            </a:prstGeom>
          </p:spPr>
          <p:txBody>
            <a:bodyPr lIns="91440" tIns="45720" rIns="91440" bIns="45720" anchor="t"/>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pPr algn="ctr">
                <a:lnSpc>
                  <a:spcPct val="85000"/>
                </a:lnSpc>
              </a:pPr>
              <a:r>
                <a:rPr lang="en-US" sz="1600" dirty="0">
                  <a:latin typeface="Tw Cen MT Condensed"/>
                  <a:ea typeface="Tahoma"/>
                  <a:cs typeface="Tahoma"/>
                </a:rPr>
                <a:t>GENERATE CUSTOM AUDIENCE</a:t>
              </a:r>
            </a:p>
            <a:p>
              <a:pPr algn="ctr">
                <a:lnSpc>
                  <a:spcPct val="110000"/>
                </a:lnSpc>
              </a:pPr>
              <a:endParaRPr lang="en-US" sz="1200" b="0" dirty="0">
                <a:solidFill>
                  <a:schemeClr val="tx1">
                    <a:lumMod val="75000"/>
                    <a:lumOff val="25000"/>
                  </a:schemeClr>
                </a:solidFill>
                <a:latin typeface="Calibri" panose="020F0502020204030204" pitchFamily="34" charset="0"/>
                <a:ea typeface="Tahoma" panose="020B0604030504040204" pitchFamily="34" charset="0"/>
                <a:cs typeface="Tahoma" panose="020B0604030504040204" pitchFamily="34" charset="0"/>
              </a:endParaRPr>
            </a:p>
            <a:p>
              <a:pPr algn="ctr">
                <a:lnSpc>
                  <a:spcPct val="100000"/>
                </a:lnSpc>
              </a:pPr>
              <a:r>
                <a:rPr lang="en-US" sz="1400" b="0" dirty="0">
                  <a:latin typeface="+mj-lt"/>
                  <a:ea typeface="Tahoma"/>
                  <a:cs typeface="Tahoma"/>
                </a:rPr>
                <a:t>Powered by privacy-compliant mobile data, Sabio provides custom audience segments to reach your target audience and deliver greater results.</a:t>
              </a:r>
            </a:p>
          </p:txBody>
        </p:sp>
      </p:grpSp>
      <p:grpSp>
        <p:nvGrpSpPr>
          <p:cNvPr id="157" name="Group 156">
            <a:extLst>
              <a:ext uri="{FF2B5EF4-FFF2-40B4-BE49-F238E27FC236}">
                <a16:creationId xmlns:a16="http://schemas.microsoft.com/office/drawing/2014/main" id="{E40F2C2F-FA02-3F62-A765-F8B5AB47032A}"/>
              </a:ext>
            </a:extLst>
          </p:cNvPr>
          <p:cNvGrpSpPr/>
          <p:nvPr/>
        </p:nvGrpSpPr>
        <p:grpSpPr>
          <a:xfrm>
            <a:off x="863516" y="2607119"/>
            <a:ext cx="1748113" cy="3123341"/>
            <a:chOff x="863516" y="2607119"/>
            <a:chExt cx="1748113" cy="3123341"/>
          </a:xfrm>
        </p:grpSpPr>
        <p:sp>
          <p:nvSpPr>
            <p:cNvPr id="4" name="Title 3">
              <a:extLst>
                <a:ext uri="{FF2B5EF4-FFF2-40B4-BE49-F238E27FC236}">
                  <a16:creationId xmlns:a16="http://schemas.microsoft.com/office/drawing/2014/main" id="{8D69234F-DD26-90EC-A4D1-AB9689A380BB}"/>
                </a:ext>
              </a:extLst>
            </p:cNvPr>
            <p:cNvSpPr txBox="1">
              <a:spLocks/>
            </p:cNvSpPr>
            <p:nvPr/>
          </p:nvSpPr>
          <p:spPr>
            <a:xfrm>
              <a:off x="863516" y="4341664"/>
              <a:ext cx="1513056" cy="1388796"/>
            </a:xfrm>
            <a:prstGeom prst="rect">
              <a:avLst/>
            </a:prstGeom>
          </p:spPr>
          <p:txBody>
            <a:bodyPr lIns="91440" tIns="45720" rIns="91440" bIns="45720" anchor="t"/>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pPr algn="ctr">
                <a:lnSpc>
                  <a:spcPct val="85000"/>
                </a:lnSpc>
              </a:pPr>
              <a:r>
                <a:rPr lang="en-US" sz="1600" dirty="0">
                  <a:latin typeface="Tw Cen MT Condensed"/>
                  <a:ea typeface="Tahoma"/>
                  <a:cs typeface="Tahoma"/>
                </a:rPr>
                <a:t>POWERED BY DEVICE SIGNALS</a:t>
              </a:r>
            </a:p>
            <a:p>
              <a:pPr algn="ctr">
                <a:lnSpc>
                  <a:spcPct val="100000"/>
                </a:lnSpc>
              </a:pPr>
              <a:endParaRPr lang="en-US" sz="1200" b="0" dirty="0">
                <a:solidFill>
                  <a:schemeClr val="tx1">
                    <a:lumMod val="75000"/>
                    <a:lumOff val="25000"/>
                  </a:schemeClr>
                </a:solidFill>
                <a:latin typeface="Calibri" panose="020F0502020204030204" pitchFamily="34" charset="0"/>
                <a:ea typeface="Tahoma" panose="020B0604030504040204" pitchFamily="34" charset="0"/>
                <a:cs typeface="Tahoma" panose="020B0604030504040204" pitchFamily="34" charset="0"/>
              </a:endParaRPr>
            </a:p>
            <a:p>
              <a:pPr algn="ctr">
                <a:lnSpc>
                  <a:spcPct val="100000"/>
                </a:lnSpc>
              </a:pPr>
              <a:r>
                <a:rPr lang="en-US" sz="1400" b="0" dirty="0">
                  <a:latin typeface="+mj-lt"/>
                  <a:ea typeface="Tahoma"/>
                  <a:cs typeface="Tahoma"/>
                </a:rPr>
                <a:t>Gather signals from mobile and CTV devices, and 3</a:t>
              </a:r>
              <a:r>
                <a:rPr lang="en-US" sz="1400" b="0" baseline="30000" dirty="0">
                  <a:latin typeface="+mj-lt"/>
                  <a:ea typeface="Tahoma"/>
                  <a:cs typeface="Tahoma"/>
                </a:rPr>
                <a:t>rd</a:t>
              </a:r>
              <a:r>
                <a:rPr lang="en-US" sz="1400" b="0" dirty="0">
                  <a:latin typeface="+mj-lt"/>
                  <a:ea typeface="Tahoma"/>
                  <a:cs typeface="Tahoma"/>
                </a:rPr>
                <a:t> party data.</a:t>
              </a:r>
              <a:endParaRPr lang="en-US" sz="1600" b="0" baseline="30000" dirty="0">
                <a:latin typeface="+mj-lt"/>
                <a:ea typeface="Tahoma"/>
                <a:cs typeface="Tahoma"/>
              </a:endParaRPr>
            </a:p>
          </p:txBody>
        </p:sp>
        <p:pic>
          <p:nvPicPr>
            <p:cNvPr id="143" name="Picture 142" descr="Icon&#10;&#10;Description automatically generated">
              <a:extLst>
                <a:ext uri="{FF2B5EF4-FFF2-40B4-BE49-F238E27FC236}">
                  <a16:creationId xmlns:a16="http://schemas.microsoft.com/office/drawing/2014/main" id="{562A843C-0584-F9AC-55BD-280393DB058C}"/>
                </a:ext>
              </a:extLst>
            </p:cNvPr>
            <p:cNvPicPr>
              <a:picLocks noChangeAspect="1"/>
            </p:cNvPicPr>
            <p:nvPr/>
          </p:nvPicPr>
          <p:blipFill>
            <a:blip r:embed="rId4"/>
            <a:stretch>
              <a:fillRect/>
            </a:stretch>
          </p:blipFill>
          <p:spPr>
            <a:xfrm>
              <a:off x="1572496" y="2984631"/>
              <a:ext cx="1039133" cy="644354"/>
            </a:xfrm>
            <a:prstGeom prst="rect">
              <a:avLst/>
            </a:prstGeom>
          </p:spPr>
        </p:pic>
        <p:pic>
          <p:nvPicPr>
            <p:cNvPr id="145" name="Picture 144" descr="A picture containing text, clock&#10;&#10;Description automatically generated">
              <a:extLst>
                <a:ext uri="{FF2B5EF4-FFF2-40B4-BE49-F238E27FC236}">
                  <a16:creationId xmlns:a16="http://schemas.microsoft.com/office/drawing/2014/main" id="{CE8BB762-48A1-8B6F-0C4F-1C8C9578AB72}"/>
                </a:ext>
              </a:extLst>
            </p:cNvPr>
            <p:cNvPicPr>
              <a:picLocks noChangeAspect="1"/>
            </p:cNvPicPr>
            <p:nvPr/>
          </p:nvPicPr>
          <p:blipFill>
            <a:blip r:embed="rId5"/>
            <a:stretch>
              <a:fillRect/>
            </a:stretch>
          </p:blipFill>
          <p:spPr>
            <a:xfrm>
              <a:off x="863516" y="2607119"/>
              <a:ext cx="604606" cy="1034950"/>
            </a:xfrm>
            <a:prstGeom prst="rect">
              <a:avLst/>
            </a:prstGeom>
          </p:spPr>
        </p:pic>
      </p:grpSp>
      <p:grpSp>
        <p:nvGrpSpPr>
          <p:cNvPr id="158" name="Group 157">
            <a:extLst>
              <a:ext uri="{FF2B5EF4-FFF2-40B4-BE49-F238E27FC236}">
                <a16:creationId xmlns:a16="http://schemas.microsoft.com/office/drawing/2014/main" id="{602F0360-A100-9B91-4404-1412E835CF38}"/>
              </a:ext>
            </a:extLst>
          </p:cNvPr>
          <p:cNvGrpSpPr/>
          <p:nvPr/>
        </p:nvGrpSpPr>
        <p:grpSpPr>
          <a:xfrm>
            <a:off x="3303248" y="1916939"/>
            <a:ext cx="1991781" cy="4596023"/>
            <a:chOff x="3303248" y="1916939"/>
            <a:chExt cx="1991781" cy="4596023"/>
          </a:xfrm>
        </p:grpSpPr>
        <p:sp>
          <p:nvSpPr>
            <p:cNvPr id="14" name="Title 3">
              <a:extLst>
                <a:ext uri="{FF2B5EF4-FFF2-40B4-BE49-F238E27FC236}">
                  <a16:creationId xmlns:a16="http://schemas.microsoft.com/office/drawing/2014/main" id="{6C587871-A8B6-0AE2-3ABC-B3CCAC95AC9E}"/>
                </a:ext>
              </a:extLst>
            </p:cNvPr>
            <p:cNvSpPr txBox="1">
              <a:spLocks/>
            </p:cNvSpPr>
            <p:nvPr/>
          </p:nvSpPr>
          <p:spPr>
            <a:xfrm>
              <a:off x="3303248" y="4330784"/>
              <a:ext cx="1969883" cy="2182178"/>
            </a:xfrm>
            <a:prstGeom prst="rect">
              <a:avLst/>
            </a:prstGeom>
          </p:spPr>
          <p:txBody>
            <a:bodyPr lIns="91440" tIns="45720" rIns="91440" bIns="45720" anchor="t"/>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pPr algn="ctr">
                <a:lnSpc>
                  <a:spcPct val="85000"/>
                </a:lnSpc>
              </a:pPr>
              <a:r>
                <a:rPr lang="en-US" sz="1600" dirty="0">
                  <a:latin typeface="Tw Cen MT Condensed"/>
                  <a:ea typeface="Tahoma"/>
                  <a:cs typeface="Tahoma"/>
                </a:rPr>
                <a:t>IDENTIFY APP ECOSYSTEM</a:t>
              </a:r>
              <a:endParaRPr lang="en-US" sz="1600" dirty="0">
                <a:latin typeface="Tw Cen MT Condensed"/>
                <a:ea typeface="Tahoma" panose="020B0604030504040204" pitchFamily="34" charset="0"/>
                <a:cs typeface="Tahoma" panose="020B0604030504040204" pitchFamily="34" charset="0"/>
              </a:endParaRPr>
            </a:p>
            <a:p>
              <a:pPr algn="ctr">
                <a:lnSpc>
                  <a:spcPct val="85000"/>
                </a:lnSpc>
              </a:pPr>
              <a:endParaRPr lang="en-US" sz="1200" b="0" dirty="0">
                <a:solidFill>
                  <a:schemeClr val="tx1">
                    <a:lumMod val="75000"/>
                    <a:lumOff val="25000"/>
                  </a:schemeClr>
                </a:solidFill>
                <a:latin typeface="Calibri" panose="020F0502020204030204" pitchFamily="34" charset="0"/>
                <a:ea typeface="Tahoma" panose="020B0604030504040204" pitchFamily="34" charset="0"/>
                <a:cs typeface="Tahoma" panose="020B0604030504040204" pitchFamily="34" charset="0"/>
              </a:endParaRPr>
            </a:p>
            <a:p>
              <a:pPr algn="ctr">
                <a:lnSpc>
                  <a:spcPct val="100000"/>
                </a:lnSpc>
              </a:pPr>
              <a:r>
                <a:rPr lang="en-US" sz="1400" b="0" dirty="0">
                  <a:latin typeface="+mj-lt"/>
                  <a:ea typeface="Tahoma"/>
                  <a:cs typeface="Tahoma"/>
                </a:rPr>
                <a:t>Understand users’ passions, interests, and life stages based on their unique mobile app ecosystem and content affinities.</a:t>
              </a:r>
            </a:p>
            <a:p>
              <a:pPr algn="ctr">
                <a:lnSpc>
                  <a:spcPct val="100000"/>
                </a:lnSpc>
              </a:pPr>
              <a:endParaRPr lang="en-US" sz="1200" b="0" dirty="0">
                <a:solidFill>
                  <a:schemeClr val="tx1">
                    <a:lumMod val="75000"/>
                    <a:lumOff val="25000"/>
                  </a:schemeClr>
                </a:solidFill>
                <a:latin typeface="Calibri" panose="020F0502020204030204" pitchFamily="34" charset="0"/>
                <a:ea typeface="Tahoma" panose="020B0604030504040204" pitchFamily="34" charset="0"/>
                <a:cs typeface="Tahoma" panose="020B0604030504040204" pitchFamily="34" charset="0"/>
              </a:endParaRPr>
            </a:p>
          </p:txBody>
        </p:sp>
        <p:sp>
          <p:nvSpPr>
            <p:cNvPr id="7" name="Rounded Rectangle 58">
              <a:extLst>
                <a:ext uri="{FF2B5EF4-FFF2-40B4-BE49-F238E27FC236}">
                  <a16:creationId xmlns:a16="http://schemas.microsoft.com/office/drawing/2014/main" id="{53C20059-7586-AD81-57F0-70F70249CC90}"/>
                </a:ext>
              </a:extLst>
            </p:cNvPr>
            <p:cNvSpPr/>
            <p:nvPr/>
          </p:nvSpPr>
          <p:spPr>
            <a:xfrm>
              <a:off x="4347237" y="3046447"/>
              <a:ext cx="675249" cy="675249"/>
            </a:xfrm>
            <a:prstGeom prst="roundRect">
              <a:avLst/>
            </a:prstGeom>
            <a:solidFill>
              <a:schemeClr val="bg1"/>
            </a:solidFill>
            <a:ln w="15875">
              <a:solidFill>
                <a:srgbClr val="232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58">
              <a:extLst>
                <a:ext uri="{FF2B5EF4-FFF2-40B4-BE49-F238E27FC236}">
                  <a16:creationId xmlns:a16="http://schemas.microsoft.com/office/drawing/2014/main" id="{AF314A12-FB7B-34F1-5D29-E8516FDB634C}"/>
                </a:ext>
              </a:extLst>
            </p:cNvPr>
            <p:cNvSpPr/>
            <p:nvPr/>
          </p:nvSpPr>
          <p:spPr>
            <a:xfrm>
              <a:off x="3612941" y="2326659"/>
              <a:ext cx="675249" cy="675249"/>
            </a:xfrm>
            <a:prstGeom prst="roundRect">
              <a:avLst/>
            </a:prstGeom>
            <a:solidFill>
              <a:schemeClr val="bg1"/>
            </a:solidFill>
            <a:ln w="15875">
              <a:solidFill>
                <a:srgbClr val="232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E52627BA-AD53-8FAB-CF1D-B982B58A4D9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98445" y="2495351"/>
              <a:ext cx="312405" cy="354954"/>
            </a:xfrm>
            <a:prstGeom prst="rect">
              <a:avLst/>
            </a:prstGeom>
          </p:spPr>
        </p:pic>
        <p:sp>
          <p:nvSpPr>
            <p:cNvPr id="22" name="Rounded Rectangle 58">
              <a:extLst>
                <a:ext uri="{FF2B5EF4-FFF2-40B4-BE49-F238E27FC236}">
                  <a16:creationId xmlns:a16="http://schemas.microsoft.com/office/drawing/2014/main" id="{B7597FD1-F04A-E5C4-9258-E842D3090A49}"/>
                </a:ext>
              </a:extLst>
            </p:cNvPr>
            <p:cNvSpPr/>
            <p:nvPr/>
          </p:nvSpPr>
          <p:spPr>
            <a:xfrm>
              <a:off x="4347237" y="2326659"/>
              <a:ext cx="675249" cy="675249"/>
            </a:xfrm>
            <a:prstGeom prst="roundRect">
              <a:avLst/>
            </a:prstGeom>
            <a:solidFill>
              <a:schemeClr val="bg1"/>
            </a:solidFill>
            <a:ln w="15875">
              <a:solidFill>
                <a:srgbClr val="232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58">
              <a:extLst>
                <a:ext uri="{FF2B5EF4-FFF2-40B4-BE49-F238E27FC236}">
                  <a16:creationId xmlns:a16="http://schemas.microsoft.com/office/drawing/2014/main" id="{62137D58-800A-3994-E38C-D8AC60DD443C}"/>
                </a:ext>
              </a:extLst>
            </p:cNvPr>
            <p:cNvSpPr/>
            <p:nvPr/>
          </p:nvSpPr>
          <p:spPr>
            <a:xfrm>
              <a:off x="3619275" y="3046446"/>
              <a:ext cx="675249" cy="675249"/>
            </a:xfrm>
            <a:prstGeom prst="roundRect">
              <a:avLst/>
            </a:prstGeom>
            <a:solidFill>
              <a:schemeClr val="bg1"/>
            </a:solidFill>
            <a:ln w="15875">
              <a:solidFill>
                <a:srgbClr val="232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Placeholder 34" descr="Icon&#10;&#10;Description automatically generated">
              <a:extLst>
                <a:ext uri="{FF2B5EF4-FFF2-40B4-BE49-F238E27FC236}">
                  <a16:creationId xmlns:a16="http://schemas.microsoft.com/office/drawing/2014/main" id="{8F9F6518-DD19-B7AB-B595-35FD8DDAE7CB}"/>
                </a:ext>
              </a:extLst>
            </p:cNvPr>
            <p:cNvPicPr>
              <a:picLocks noChangeAspect="1"/>
            </p:cNvPicPr>
            <p:nvPr/>
          </p:nvPicPr>
          <p:blipFill>
            <a:blip r:embed="rId8">
              <a:extLst>
                <a:ext uri="{28A0092B-C50C-407E-A947-70E740481C1C}">
                  <a14:useLocalDpi xmlns:a14="http://schemas.microsoft.com/office/drawing/2010/main" val="0"/>
                </a:ext>
              </a:extLst>
            </a:blip>
            <a:srcRect l="868" r="868"/>
            <a:stretch>
              <a:fillRect/>
            </a:stretch>
          </p:blipFill>
          <p:spPr>
            <a:xfrm>
              <a:off x="3709186" y="3134363"/>
              <a:ext cx="502930" cy="504391"/>
            </a:xfrm>
            <a:custGeom>
              <a:avLst/>
              <a:gdLst>
                <a:gd name="connsiteX0" fmla="*/ 0 w 2834640"/>
                <a:gd name="connsiteY0" fmla="*/ 470557 h 2823344"/>
                <a:gd name="connsiteX1" fmla="*/ 470557 w 2834640"/>
                <a:gd name="connsiteY1" fmla="*/ 0 h 2823344"/>
                <a:gd name="connsiteX2" fmla="*/ 2364083 w 2834640"/>
                <a:gd name="connsiteY2" fmla="*/ 0 h 2823344"/>
                <a:gd name="connsiteX3" fmla="*/ 2834640 w 2834640"/>
                <a:gd name="connsiteY3" fmla="*/ 470557 h 2823344"/>
                <a:gd name="connsiteX4" fmla="*/ 2834640 w 2834640"/>
                <a:gd name="connsiteY4" fmla="*/ 2352787 h 2823344"/>
                <a:gd name="connsiteX5" fmla="*/ 2364083 w 2834640"/>
                <a:gd name="connsiteY5" fmla="*/ 2823344 h 2823344"/>
                <a:gd name="connsiteX6" fmla="*/ 470557 w 2834640"/>
                <a:gd name="connsiteY6" fmla="*/ 2823344 h 2823344"/>
                <a:gd name="connsiteX7" fmla="*/ 0 w 2834640"/>
                <a:gd name="connsiteY7" fmla="*/ 2352787 h 2823344"/>
                <a:gd name="connsiteX8" fmla="*/ 0 w 2834640"/>
                <a:gd name="connsiteY8" fmla="*/ 470557 h 2823344"/>
                <a:gd name="connsiteX0" fmla="*/ 0 w 2834640"/>
                <a:gd name="connsiteY0" fmla="*/ 470557 h 2823344"/>
                <a:gd name="connsiteX1" fmla="*/ 470557 w 2834640"/>
                <a:gd name="connsiteY1" fmla="*/ 0 h 2823344"/>
                <a:gd name="connsiteX2" fmla="*/ 2364083 w 2834640"/>
                <a:gd name="connsiteY2" fmla="*/ 0 h 2823344"/>
                <a:gd name="connsiteX3" fmla="*/ 2829750 w 2834640"/>
                <a:gd name="connsiteY3" fmla="*/ 563464 h 2823344"/>
                <a:gd name="connsiteX4" fmla="*/ 2834640 w 2834640"/>
                <a:gd name="connsiteY4" fmla="*/ 2352787 h 2823344"/>
                <a:gd name="connsiteX5" fmla="*/ 2364083 w 2834640"/>
                <a:gd name="connsiteY5" fmla="*/ 2823344 h 2823344"/>
                <a:gd name="connsiteX6" fmla="*/ 470557 w 2834640"/>
                <a:gd name="connsiteY6" fmla="*/ 2823344 h 2823344"/>
                <a:gd name="connsiteX7" fmla="*/ 0 w 2834640"/>
                <a:gd name="connsiteY7" fmla="*/ 2352787 h 2823344"/>
                <a:gd name="connsiteX8" fmla="*/ 0 w 2834640"/>
                <a:gd name="connsiteY8" fmla="*/ 470557 h 2823344"/>
                <a:gd name="connsiteX0" fmla="*/ 0 w 2834640"/>
                <a:gd name="connsiteY0" fmla="*/ 475447 h 2828234"/>
                <a:gd name="connsiteX1" fmla="*/ 470557 w 2834640"/>
                <a:gd name="connsiteY1" fmla="*/ 4890 h 2828234"/>
                <a:gd name="connsiteX2" fmla="*/ 2305405 w 2834640"/>
                <a:gd name="connsiteY2" fmla="*/ 0 h 2828234"/>
                <a:gd name="connsiteX3" fmla="*/ 2829750 w 2834640"/>
                <a:gd name="connsiteY3" fmla="*/ 568354 h 2828234"/>
                <a:gd name="connsiteX4" fmla="*/ 2834640 w 2834640"/>
                <a:gd name="connsiteY4" fmla="*/ 2357677 h 2828234"/>
                <a:gd name="connsiteX5" fmla="*/ 2364083 w 2834640"/>
                <a:gd name="connsiteY5" fmla="*/ 2828234 h 2828234"/>
                <a:gd name="connsiteX6" fmla="*/ 470557 w 2834640"/>
                <a:gd name="connsiteY6" fmla="*/ 2828234 h 2828234"/>
                <a:gd name="connsiteX7" fmla="*/ 0 w 2834640"/>
                <a:gd name="connsiteY7" fmla="*/ 2357677 h 2828234"/>
                <a:gd name="connsiteX8" fmla="*/ 0 w 2834640"/>
                <a:gd name="connsiteY8" fmla="*/ 475447 h 2828234"/>
                <a:gd name="connsiteX0" fmla="*/ 0 w 2834640"/>
                <a:gd name="connsiteY0" fmla="*/ 475447 h 2828234"/>
                <a:gd name="connsiteX1" fmla="*/ 607473 w 2834640"/>
                <a:gd name="connsiteY1" fmla="*/ 1 h 2828234"/>
                <a:gd name="connsiteX2" fmla="*/ 2305405 w 2834640"/>
                <a:gd name="connsiteY2" fmla="*/ 0 h 2828234"/>
                <a:gd name="connsiteX3" fmla="*/ 2829750 w 2834640"/>
                <a:gd name="connsiteY3" fmla="*/ 568354 h 2828234"/>
                <a:gd name="connsiteX4" fmla="*/ 2834640 w 2834640"/>
                <a:gd name="connsiteY4" fmla="*/ 2357677 h 2828234"/>
                <a:gd name="connsiteX5" fmla="*/ 2364083 w 2834640"/>
                <a:gd name="connsiteY5" fmla="*/ 2828234 h 2828234"/>
                <a:gd name="connsiteX6" fmla="*/ 470557 w 2834640"/>
                <a:gd name="connsiteY6" fmla="*/ 2828234 h 2828234"/>
                <a:gd name="connsiteX7" fmla="*/ 0 w 2834640"/>
                <a:gd name="connsiteY7" fmla="*/ 2357677 h 2828234"/>
                <a:gd name="connsiteX8" fmla="*/ 0 w 2834640"/>
                <a:gd name="connsiteY8" fmla="*/ 475447 h 2828234"/>
                <a:gd name="connsiteX0" fmla="*/ 14670 w 2834640"/>
                <a:gd name="connsiteY0" fmla="*/ 543905 h 2828234"/>
                <a:gd name="connsiteX1" fmla="*/ 607473 w 2834640"/>
                <a:gd name="connsiteY1" fmla="*/ 1 h 2828234"/>
                <a:gd name="connsiteX2" fmla="*/ 2305405 w 2834640"/>
                <a:gd name="connsiteY2" fmla="*/ 0 h 2828234"/>
                <a:gd name="connsiteX3" fmla="*/ 2829750 w 2834640"/>
                <a:gd name="connsiteY3" fmla="*/ 568354 h 2828234"/>
                <a:gd name="connsiteX4" fmla="*/ 2834640 w 2834640"/>
                <a:gd name="connsiteY4" fmla="*/ 2357677 h 2828234"/>
                <a:gd name="connsiteX5" fmla="*/ 2364083 w 2834640"/>
                <a:gd name="connsiteY5" fmla="*/ 2828234 h 2828234"/>
                <a:gd name="connsiteX6" fmla="*/ 470557 w 2834640"/>
                <a:gd name="connsiteY6" fmla="*/ 2828234 h 2828234"/>
                <a:gd name="connsiteX7" fmla="*/ 0 w 2834640"/>
                <a:gd name="connsiteY7" fmla="*/ 2357677 h 2828234"/>
                <a:gd name="connsiteX8" fmla="*/ 14670 w 2834640"/>
                <a:gd name="connsiteY8" fmla="*/ 543905 h 2828234"/>
                <a:gd name="connsiteX0" fmla="*/ 14670 w 2834640"/>
                <a:gd name="connsiteY0" fmla="*/ 543905 h 2828234"/>
                <a:gd name="connsiteX1" fmla="*/ 607473 w 2834640"/>
                <a:gd name="connsiteY1" fmla="*/ 1 h 2828234"/>
                <a:gd name="connsiteX2" fmla="*/ 2305405 w 2834640"/>
                <a:gd name="connsiteY2" fmla="*/ 0 h 2828234"/>
                <a:gd name="connsiteX3" fmla="*/ 2829750 w 2834640"/>
                <a:gd name="connsiteY3" fmla="*/ 568354 h 2828234"/>
                <a:gd name="connsiteX4" fmla="*/ 2834640 w 2834640"/>
                <a:gd name="connsiteY4" fmla="*/ 2225651 h 2828234"/>
                <a:gd name="connsiteX5" fmla="*/ 2364083 w 2834640"/>
                <a:gd name="connsiteY5" fmla="*/ 2828234 h 2828234"/>
                <a:gd name="connsiteX6" fmla="*/ 470557 w 2834640"/>
                <a:gd name="connsiteY6" fmla="*/ 2828234 h 2828234"/>
                <a:gd name="connsiteX7" fmla="*/ 0 w 2834640"/>
                <a:gd name="connsiteY7" fmla="*/ 2357677 h 2828234"/>
                <a:gd name="connsiteX8" fmla="*/ 14670 w 2834640"/>
                <a:gd name="connsiteY8" fmla="*/ 543905 h 2828234"/>
                <a:gd name="connsiteX0" fmla="*/ 14670 w 2834640"/>
                <a:gd name="connsiteY0" fmla="*/ 543905 h 2828234"/>
                <a:gd name="connsiteX1" fmla="*/ 607473 w 2834640"/>
                <a:gd name="connsiteY1" fmla="*/ 1 h 2828234"/>
                <a:gd name="connsiteX2" fmla="*/ 2305405 w 2834640"/>
                <a:gd name="connsiteY2" fmla="*/ 0 h 2828234"/>
                <a:gd name="connsiteX3" fmla="*/ 2829750 w 2834640"/>
                <a:gd name="connsiteY3" fmla="*/ 568354 h 2828234"/>
                <a:gd name="connsiteX4" fmla="*/ 2834640 w 2834640"/>
                <a:gd name="connsiteY4" fmla="*/ 2225651 h 2828234"/>
                <a:gd name="connsiteX5" fmla="*/ 2295625 w 2834640"/>
                <a:gd name="connsiteY5" fmla="*/ 2808674 h 2828234"/>
                <a:gd name="connsiteX6" fmla="*/ 470557 w 2834640"/>
                <a:gd name="connsiteY6" fmla="*/ 2828234 h 2828234"/>
                <a:gd name="connsiteX7" fmla="*/ 0 w 2834640"/>
                <a:gd name="connsiteY7" fmla="*/ 2357677 h 2828234"/>
                <a:gd name="connsiteX8" fmla="*/ 14670 w 2834640"/>
                <a:gd name="connsiteY8" fmla="*/ 543905 h 2828234"/>
                <a:gd name="connsiteX0" fmla="*/ 14670 w 2834640"/>
                <a:gd name="connsiteY0" fmla="*/ 543905 h 2828234"/>
                <a:gd name="connsiteX1" fmla="*/ 607473 w 2834640"/>
                <a:gd name="connsiteY1" fmla="*/ 1 h 2828234"/>
                <a:gd name="connsiteX2" fmla="*/ 2305405 w 2834640"/>
                <a:gd name="connsiteY2" fmla="*/ 0 h 2828234"/>
                <a:gd name="connsiteX3" fmla="*/ 2829750 w 2834640"/>
                <a:gd name="connsiteY3" fmla="*/ 568354 h 2828234"/>
                <a:gd name="connsiteX4" fmla="*/ 2834640 w 2834640"/>
                <a:gd name="connsiteY4" fmla="*/ 2225651 h 2828234"/>
                <a:gd name="connsiteX5" fmla="*/ 2295625 w 2834640"/>
                <a:gd name="connsiteY5" fmla="*/ 2808674 h 2828234"/>
                <a:gd name="connsiteX6" fmla="*/ 685710 w 2834640"/>
                <a:gd name="connsiteY6" fmla="*/ 2828234 h 2828234"/>
                <a:gd name="connsiteX7" fmla="*/ 0 w 2834640"/>
                <a:gd name="connsiteY7" fmla="*/ 2357677 h 2828234"/>
                <a:gd name="connsiteX8" fmla="*/ 14670 w 2834640"/>
                <a:gd name="connsiteY8" fmla="*/ 543905 h 2828234"/>
                <a:gd name="connsiteX0" fmla="*/ 0 w 2819970"/>
                <a:gd name="connsiteY0" fmla="*/ 543905 h 2828234"/>
                <a:gd name="connsiteX1" fmla="*/ 592803 w 2819970"/>
                <a:gd name="connsiteY1" fmla="*/ 1 h 2828234"/>
                <a:gd name="connsiteX2" fmla="*/ 2290735 w 2819970"/>
                <a:gd name="connsiteY2" fmla="*/ 0 h 2828234"/>
                <a:gd name="connsiteX3" fmla="*/ 2815080 w 2819970"/>
                <a:gd name="connsiteY3" fmla="*/ 568354 h 2828234"/>
                <a:gd name="connsiteX4" fmla="*/ 2819970 w 2819970"/>
                <a:gd name="connsiteY4" fmla="*/ 2225651 h 2828234"/>
                <a:gd name="connsiteX5" fmla="*/ 2280955 w 2819970"/>
                <a:gd name="connsiteY5" fmla="*/ 2808674 h 2828234"/>
                <a:gd name="connsiteX6" fmla="*/ 671040 w 2819970"/>
                <a:gd name="connsiteY6" fmla="*/ 2828234 h 2828234"/>
                <a:gd name="connsiteX7" fmla="*/ 14669 w 2819970"/>
                <a:gd name="connsiteY7" fmla="*/ 2318558 h 2828234"/>
                <a:gd name="connsiteX8" fmla="*/ 0 w 2819970"/>
                <a:gd name="connsiteY8" fmla="*/ 543905 h 2828234"/>
                <a:gd name="connsiteX0" fmla="*/ 0 w 2819970"/>
                <a:gd name="connsiteY0" fmla="*/ 543905 h 2828234"/>
                <a:gd name="connsiteX1" fmla="*/ 592803 w 2819970"/>
                <a:gd name="connsiteY1" fmla="*/ 1 h 2828234"/>
                <a:gd name="connsiteX2" fmla="*/ 2290735 w 2819970"/>
                <a:gd name="connsiteY2" fmla="*/ 0 h 2828234"/>
                <a:gd name="connsiteX3" fmla="*/ 2815080 w 2819970"/>
                <a:gd name="connsiteY3" fmla="*/ 568354 h 2828234"/>
                <a:gd name="connsiteX4" fmla="*/ 2819970 w 2819970"/>
                <a:gd name="connsiteY4" fmla="*/ 2225651 h 2828234"/>
                <a:gd name="connsiteX5" fmla="*/ 2280955 w 2819970"/>
                <a:gd name="connsiteY5" fmla="*/ 2808674 h 2828234"/>
                <a:gd name="connsiteX6" fmla="*/ 671040 w 2819970"/>
                <a:gd name="connsiteY6" fmla="*/ 2828234 h 2828234"/>
                <a:gd name="connsiteX7" fmla="*/ 9779 w 2819970"/>
                <a:gd name="connsiteY7" fmla="*/ 2294109 h 2828234"/>
                <a:gd name="connsiteX8" fmla="*/ 0 w 2819970"/>
                <a:gd name="connsiteY8" fmla="*/ 543905 h 2828234"/>
                <a:gd name="connsiteX0" fmla="*/ 5483 w 2825453"/>
                <a:gd name="connsiteY0" fmla="*/ 543905 h 2828234"/>
                <a:gd name="connsiteX1" fmla="*/ 598286 w 2825453"/>
                <a:gd name="connsiteY1" fmla="*/ 1 h 2828234"/>
                <a:gd name="connsiteX2" fmla="*/ 2296218 w 2825453"/>
                <a:gd name="connsiteY2" fmla="*/ 0 h 2828234"/>
                <a:gd name="connsiteX3" fmla="*/ 2820563 w 2825453"/>
                <a:gd name="connsiteY3" fmla="*/ 568354 h 2828234"/>
                <a:gd name="connsiteX4" fmla="*/ 2825453 w 2825453"/>
                <a:gd name="connsiteY4" fmla="*/ 2225651 h 2828234"/>
                <a:gd name="connsiteX5" fmla="*/ 2286438 w 2825453"/>
                <a:gd name="connsiteY5" fmla="*/ 2808674 h 2828234"/>
                <a:gd name="connsiteX6" fmla="*/ 676523 w 2825453"/>
                <a:gd name="connsiteY6" fmla="*/ 2828234 h 2828234"/>
                <a:gd name="connsiteX7" fmla="*/ 592 w 2825453"/>
                <a:gd name="connsiteY7" fmla="*/ 2298998 h 2828234"/>
                <a:gd name="connsiteX8" fmla="*/ 5483 w 2825453"/>
                <a:gd name="connsiteY8" fmla="*/ 543905 h 2828234"/>
                <a:gd name="connsiteX0" fmla="*/ 0 w 2829750"/>
                <a:gd name="connsiteY0" fmla="*/ 553685 h 2828234"/>
                <a:gd name="connsiteX1" fmla="*/ 602583 w 2829750"/>
                <a:gd name="connsiteY1" fmla="*/ 1 h 2828234"/>
                <a:gd name="connsiteX2" fmla="*/ 2300515 w 2829750"/>
                <a:gd name="connsiteY2" fmla="*/ 0 h 2828234"/>
                <a:gd name="connsiteX3" fmla="*/ 2824860 w 2829750"/>
                <a:gd name="connsiteY3" fmla="*/ 568354 h 2828234"/>
                <a:gd name="connsiteX4" fmla="*/ 2829750 w 2829750"/>
                <a:gd name="connsiteY4" fmla="*/ 2225651 h 2828234"/>
                <a:gd name="connsiteX5" fmla="*/ 2290735 w 2829750"/>
                <a:gd name="connsiteY5" fmla="*/ 2808674 h 2828234"/>
                <a:gd name="connsiteX6" fmla="*/ 680820 w 2829750"/>
                <a:gd name="connsiteY6" fmla="*/ 2828234 h 2828234"/>
                <a:gd name="connsiteX7" fmla="*/ 4889 w 2829750"/>
                <a:gd name="connsiteY7" fmla="*/ 2298998 h 2828234"/>
                <a:gd name="connsiteX8" fmla="*/ 0 w 2829750"/>
                <a:gd name="connsiteY8" fmla="*/ 553685 h 2828234"/>
                <a:gd name="connsiteX0" fmla="*/ 5483 w 2825454"/>
                <a:gd name="connsiteY0" fmla="*/ 568355 h 2828234"/>
                <a:gd name="connsiteX1" fmla="*/ 598287 w 2825454"/>
                <a:gd name="connsiteY1" fmla="*/ 1 h 2828234"/>
                <a:gd name="connsiteX2" fmla="*/ 2296219 w 2825454"/>
                <a:gd name="connsiteY2" fmla="*/ 0 h 2828234"/>
                <a:gd name="connsiteX3" fmla="*/ 2820564 w 2825454"/>
                <a:gd name="connsiteY3" fmla="*/ 568354 h 2828234"/>
                <a:gd name="connsiteX4" fmla="*/ 2825454 w 2825454"/>
                <a:gd name="connsiteY4" fmla="*/ 2225651 h 2828234"/>
                <a:gd name="connsiteX5" fmla="*/ 2286439 w 2825454"/>
                <a:gd name="connsiteY5" fmla="*/ 2808674 h 2828234"/>
                <a:gd name="connsiteX6" fmla="*/ 676524 w 2825454"/>
                <a:gd name="connsiteY6" fmla="*/ 2828234 h 2828234"/>
                <a:gd name="connsiteX7" fmla="*/ 593 w 2825454"/>
                <a:gd name="connsiteY7" fmla="*/ 2298998 h 2828234"/>
                <a:gd name="connsiteX8" fmla="*/ 5483 w 2825454"/>
                <a:gd name="connsiteY8" fmla="*/ 568355 h 2828234"/>
                <a:gd name="connsiteX0" fmla="*/ 0 w 2819971"/>
                <a:gd name="connsiteY0" fmla="*/ 568355 h 2828234"/>
                <a:gd name="connsiteX1" fmla="*/ 592804 w 2819971"/>
                <a:gd name="connsiteY1" fmla="*/ 1 h 2828234"/>
                <a:gd name="connsiteX2" fmla="*/ 2290736 w 2819971"/>
                <a:gd name="connsiteY2" fmla="*/ 0 h 2828234"/>
                <a:gd name="connsiteX3" fmla="*/ 2815081 w 2819971"/>
                <a:gd name="connsiteY3" fmla="*/ 568354 h 2828234"/>
                <a:gd name="connsiteX4" fmla="*/ 2819971 w 2819971"/>
                <a:gd name="connsiteY4" fmla="*/ 2225651 h 2828234"/>
                <a:gd name="connsiteX5" fmla="*/ 2280956 w 2819971"/>
                <a:gd name="connsiteY5" fmla="*/ 2808674 h 2828234"/>
                <a:gd name="connsiteX6" fmla="*/ 671041 w 2819971"/>
                <a:gd name="connsiteY6" fmla="*/ 2828234 h 2828234"/>
                <a:gd name="connsiteX7" fmla="*/ 9780 w 2819971"/>
                <a:gd name="connsiteY7" fmla="*/ 2294108 h 2828234"/>
                <a:gd name="connsiteX8" fmla="*/ 0 w 2819971"/>
                <a:gd name="connsiteY8" fmla="*/ 568355 h 2828234"/>
                <a:gd name="connsiteX0" fmla="*/ 15011 w 2834982"/>
                <a:gd name="connsiteY0" fmla="*/ 568355 h 2828234"/>
                <a:gd name="connsiteX1" fmla="*/ 607815 w 2834982"/>
                <a:gd name="connsiteY1" fmla="*/ 1 h 2828234"/>
                <a:gd name="connsiteX2" fmla="*/ 2305747 w 2834982"/>
                <a:gd name="connsiteY2" fmla="*/ 0 h 2828234"/>
                <a:gd name="connsiteX3" fmla="*/ 2830092 w 2834982"/>
                <a:gd name="connsiteY3" fmla="*/ 568354 h 2828234"/>
                <a:gd name="connsiteX4" fmla="*/ 2834982 w 2834982"/>
                <a:gd name="connsiteY4" fmla="*/ 2225651 h 2828234"/>
                <a:gd name="connsiteX5" fmla="*/ 2295967 w 2834982"/>
                <a:gd name="connsiteY5" fmla="*/ 2808674 h 2828234"/>
                <a:gd name="connsiteX6" fmla="*/ 686052 w 2834982"/>
                <a:gd name="connsiteY6" fmla="*/ 2828234 h 2828234"/>
                <a:gd name="connsiteX7" fmla="*/ 342 w 2834982"/>
                <a:gd name="connsiteY7" fmla="*/ 2298998 h 2828234"/>
                <a:gd name="connsiteX8" fmla="*/ 15011 w 2834982"/>
                <a:gd name="connsiteY8" fmla="*/ 568355 h 2828234"/>
                <a:gd name="connsiteX0" fmla="*/ 0 w 2819971"/>
                <a:gd name="connsiteY0" fmla="*/ 568355 h 2828234"/>
                <a:gd name="connsiteX1" fmla="*/ 592804 w 2819971"/>
                <a:gd name="connsiteY1" fmla="*/ 1 h 2828234"/>
                <a:gd name="connsiteX2" fmla="*/ 2290736 w 2819971"/>
                <a:gd name="connsiteY2" fmla="*/ 0 h 2828234"/>
                <a:gd name="connsiteX3" fmla="*/ 2815081 w 2819971"/>
                <a:gd name="connsiteY3" fmla="*/ 568354 h 2828234"/>
                <a:gd name="connsiteX4" fmla="*/ 2819971 w 2819971"/>
                <a:gd name="connsiteY4" fmla="*/ 2225651 h 2828234"/>
                <a:gd name="connsiteX5" fmla="*/ 2280956 w 2819971"/>
                <a:gd name="connsiteY5" fmla="*/ 2808674 h 2828234"/>
                <a:gd name="connsiteX6" fmla="*/ 671041 w 2819971"/>
                <a:gd name="connsiteY6" fmla="*/ 2828234 h 2828234"/>
                <a:gd name="connsiteX7" fmla="*/ 4891 w 2819971"/>
                <a:gd name="connsiteY7" fmla="*/ 2303888 h 2828234"/>
                <a:gd name="connsiteX8" fmla="*/ 0 w 2819971"/>
                <a:gd name="connsiteY8" fmla="*/ 568355 h 2828234"/>
                <a:gd name="connsiteX0" fmla="*/ 58 w 2820029"/>
                <a:gd name="connsiteY0" fmla="*/ 568355 h 2828234"/>
                <a:gd name="connsiteX1" fmla="*/ 592862 w 2820029"/>
                <a:gd name="connsiteY1" fmla="*/ 1 h 2828234"/>
                <a:gd name="connsiteX2" fmla="*/ 2290794 w 2820029"/>
                <a:gd name="connsiteY2" fmla="*/ 0 h 2828234"/>
                <a:gd name="connsiteX3" fmla="*/ 2815139 w 2820029"/>
                <a:gd name="connsiteY3" fmla="*/ 568354 h 2828234"/>
                <a:gd name="connsiteX4" fmla="*/ 2820029 w 2820029"/>
                <a:gd name="connsiteY4" fmla="*/ 2225651 h 2828234"/>
                <a:gd name="connsiteX5" fmla="*/ 2281014 w 2820029"/>
                <a:gd name="connsiteY5" fmla="*/ 2808674 h 2828234"/>
                <a:gd name="connsiteX6" fmla="*/ 671099 w 2820029"/>
                <a:gd name="connsiteY6" fmla="*/ 2828234 h 2828234"/>
                <a:gd name="connsiteX7" fmla="*/ 1075 w 2820029"/>
                <a:gd name="connsiteY7" fmla="*/ 2307762 h 2828234"/>
                <a:gd name="connsiteX8" fmla="*/ 58 w 2820029"/>
                <a:gd name="connsiteY8" fmla="*/ 568355 h 2828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0029" h="2828234">
                  <a:moveTo>
                    <a:pt x="58" y="568355"/>
                  </a:moveTo>
                  <a:cubicBezTo>
                    <a:pt x="58" y="308474"/>
                    <a:pt x="332981" y="1"/>
                    <a:pt x="592862" y="1"/>
                  </a:cubicBezTo>
                  <a:lnTo>
                    <a:pt x="2290794" y="0"/>
                  </a:lnTo>
                  <a:cubicBezTo>
                    <a:pt x="2550675" y="0"/>
                    <a:pt x="2815139" y="308473"/>
                    <a:pt x="2815139" y="568354"/>
                  </a:cubicBezTo>
                  <a:cubicBezTo>
                    <a:pt x="2815139" y="1195764"/>
                    <a:pt x="2820029" y="1598241"/>
                    <a:pt x="2820029" y="2225651"/>
                  </a:cubicBezTo>
                  <a:cubicBezTo>
                    <a:pt x="2820029" y="2485532"/>
                    <a:pt x="2540895" y="2808674"/>
                    <a:pt x="2281014" y="2808674"/>
                  </a:cubicBezTo>
                  <a:lnTo>
                    <a:pt x="671099" y="2828234"/>
                  </a:lnTo>
                  <a:cubicBezTo>
                    <a:pt x="411218" y="2828234"/>
                    <a:pt x="1075" y="2567643"/>
                    <a:pt x="1075" y="2307762"/>
                  </a:cubicBezTo>
                  <a:cubicBezTo>
                    <a:pt x="-2185" y="1724361"/>
                    <a:pt x="3318" y="1151756"/>
                    <a:pt x="58" y="568355"/>
                  </a:cubicBezTo>
                  <a:close/>
                </a:path>
              </a:pathLst>
            </a:custGeom>
            <a:solidFill>
              <a:schemeClr val="bg1"/>
            </a:solidFill>
          </p:spPr>
        </p:pic>
        <p:pic>
          <p:nvPicPr>
            <p:cNvPr id="25" name="Picture 24" descr="Graphical user interface, application&#10;&#10;Description automatically generated">
              <a:extLst>
                <a:ext uri="{FF2B5EF4-FFF2-40B4-BE49-F238E27FC236}">
                  <a16:creationId xmlns:a16="http://schemas.microsoft.com/office/drawing/2014/main" id="{387500E4-4C15-3F8E-D284-E6FA090DB2FE}"/>
                </a:ext>
              </a:extLst>
            </p:cNvPr>
            <p:cNvPicPr>
              <a:picLocks noChangeAspect="1"/>
            </p:cNvPicPr>
            <p:nvPr/>
          </p:nvPicPr>
          <p:blipFill>
            <a:blip r:embed="rId9"/>
            <a:stretch>
              <a:fillRect/>
            </a:stretch>
          </p:blipFill>
          <p:spPr>
            <a:xfrm>
              <a:off x="4061248" y="2046167"/>
              <a:ext cx="1233781" cy="1233781"/>
            </a:xfrm>
            <a:prstGeom prst="rect">
              <a:avLst/>
            </a:prstGeom>
          </p:spPr>
        </p:pic>
        <p:sp>
          <p:nvSpPr>
            <p:cNvPr id="147" name="Rectangle: Rounded Corners 146">
              <a:extLst>
                <a:ext uri="{FF2B5EF4-FFF2-40B4-BE49-F238E27FC236}">
                  <a16:creationId xmlns:a16="http://schemas.microsoft.com/office/drawing/2014/main" id="{5C75801E-E21D-7B3E-23C7-B72B20D70D8B}"/>
                </a:ext>
              </a:extLst>
            </p:cNvPr>
            <p:cNvSpPr/>
            <p:nvPr/>
          </p:nvSpPr>
          <p:spPr>
            <a:xfrm>
              <a:off x="3551050" y="1916939"/>
              <a:ext cx="1513502" cy="345891"/>
            </a:xfrm>
            <a:prstGeom prst="roundRect">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tx1"/>
                  </a:solidFill>
                  <a:latin typeface="Tw Cen MT Condensed" panose="020B0606020104020203" pitchFamily="34" charset="0"/>
                </a:rPr>
                <a:t>QSR LOYALIST &amp;</a:t>
              </a:r>
            </a:p>
            <a:p>
              <a:pPr algn="ctr"/>
              <a:r>
                <a:rPr lang="en-US" sz="1100" b="1">
                  <a:solidFill>
                    <a:schemeClr val="tx1"/>
                  </a:solidFill>
                  <a:latin typeface="Tw Cen MT Condensed" panose="020B0606020104020203" pitchFamily="34" charset="0"/>
                </a:rPr>
                <a:t>DEAL SEEKER </a:t>
              </a:r>
            </a:p>
          </p:txBody>
        </p:sp>
      </p:grpSp>
      <p:sp>
        <p:nvSpPr>
          <p:cNvPr id="35" name="Title 3">
            <a:extLst>
              <a:ext uri="{FF2B5EF4-FFF2-40B4-BE49-F238E27FC236}">
                <a16:creationId xmlns:a16="http://schemas.microsoft.com/office/drawing/2014/main" id="{E1A1732F-7C37-4B07-9805-BA2486373EFE}"/>
              </a:ext>
            </a:extLst>
          </p:cNvPr>
          <p:cNvSpPr txBox="1">
            <a:spLocks/>
          </p:cNvSpPr>
          <p:nvPr/>
        </p:nvSpPr>
        <p:spPr>
          <a:xfrm>
            <a:off x="5854032" y="4341664"/>
            <a:ext cx="2846943" cy="2182178"/>
          </a:xfrm>
          <a:prstGeom prst="rect">
            <a:avLst/>
          </a:prstGeom>
        </p:spPr>
        <p:txBody>
          <a:bodyPr lIns="91440" tIns="45720" rIns="91440" bIns="45720" anchor="t"/>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pPr algn="ctr">
              <a:lnSpc>
                <a:spcPct val="85000"/>
              </a:lnSpc>
            </a:pPr>
            <a:r>
              <a:rPr lang="en-US" sz="1600" dirty="0">
                <a:latin typeface="Tw Cen MT Condensed"/>
                <a:ea typeface="Tahoma"/>
                <a:cs typeface="Tahoma"/>
              </a:rPr>
              <a:t>IDENTIFY DEMO, LOCATION, AND VIEWERSHIP</a:t>
            </a:r>
          </a:p>
          <a:p>
            <a:pPr algn="ctr">
              <a:lnSpc>
                <a:spcPct val="85000"/>
              </a:lnSpc>
            </a:pPr>
            <a:endParaRPr lang="en-US" sz="1200" b="0" dirty="0">
              <a:solidFill>
                <a:schemeClr val="tx1">
                  <a:lumMod val="75000"/>
                  <a:lumOff val="25000"/>
                </a:schemeClr>
              </a:solidFill>
              <a:latin typeface="Calibri" panose="020F0502020204030204" pitchFamily="34" charset="0"/>
              <a:ea typeface="Tahoma" panose="020B0604030504040204" pitchFamily="34" charset="0"/>
              <a:cs typeface="Tahoma" panose="020B0604030504040204" pitchFamily="34" charset="0"/>
            </a:endParaRPr>
          </a:p>
          <a:p>
            <a:pPr algn="ctr">
              <a:lnSpc>
                <a:spcPct val="100000"/>
              </a:lnSpc>
            </a:pPr>
            <a:r>
              <a:rPr lang="en-US" sz="1400" b="0" dirty="0">
                <a:latin typeface="+mj-lt"/>
                <a:ea typeface="Tahoma"/>
                <a:cs typeface="Tahoma"/>
              </a:rPr>
              <a:t>Determine demographic, pinpoint your audience utilizing their past and present location, and reach consumers based on their CTV content affinities including networks, genres, shows, etc.</a:t>
            </a:r>
          </a:p>
          <a:p>
            <a:pPr algn="ctr">
              <a:lnSpc>
                <a:spcPct val="100000"/>
              </a:lnSpc>
            </a:pPr>
            <a:endParaRPr lang="en-US" sz="1400" b="0" dirty="0">
              <a:latin typeface="+mj-lt"/>
              <a:ea typeface="Tahoma"/>
              <a:cs typeface="Tahoma"/>
            </a:endParaRPr>
          </a:p>
          <a:p>
            <a:pPr algn="ctr">
              <a:lnSpc>
                <a:spcPct val="100000"/>
              </a:lnSpc>
            </a:pPr>
            <a:endParaRPr lang="en-US" sz="1400" b="0" dirty="0">
              <a:latin typeface="+mj-lt"/>
              <a:ea typeface="Tahoma"/>
              <a:cs typeface="Tahoma"/>
            </a:endParaRPr>
          </a:p>
          <a:p>
            <a:pPr algn="ctr">
              <a:lnSpc>
                <a:spcPct val="85000"/>
              </a:lnSpc>
            </a:pPr>
            <a:endParaRPr lang="en-US" sz="1200" b="0" dirty="0">
              <a:solidFill>
                <a:schemeClr val="tx1">
                  <a:lumMod val="75000"/>
                  <a:lumOff val="25000"/>
                </a:schemeClr>
              </a:solidFill>
              <a:latin typeface="Calibri" panose="020F0502020204030204" pitchFamily="34" charset="0"/>
              <a:ea typeface="Tahoma" panose="020B0604030504040204" pitchFamily="34" charset="0"/>
              <a:cs typeface="Tahoma" panose="020B0604030504040204" pitchFamily="34" charset="0"/>
            </a:endParaRPr>
          </a:p>
        </p:txBody>
      </p:sp>
      <p:pic>
        <p:nvPicPr>
          <p:cNvPr id="146" name="Graphic 145">
            <a:extLst>
              <a:ext uri="{FF2B5EF4-FFF2-40B4-BE49-F238E27FC236}">
                <a16:creationId xmlns:a16="http://schemas.microsoft.com/office/drawing/2014/main" id="{B76C6E6D-6570-27F5-33C9-E3C83F96C08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978139" y="1618789"/>
            <a:ext cx="844845" cy="989678"/>
          </a:xfrm>
          <a:prstGeom prst="rect">
            <a:avLst/>
          </a:prstGeom>
        </p:spPr>
      </p:pic>
      <p:sp>
        <p:nvSpPr>
          <p:cNvPr id="148" name="Rectangle: Rounded Corners 147">
            <a:extLst>
              <a:ext uri="{FF2B5EF4-FFF2-40B4-BE49-F238E27FC236}">
                <a16:creationId xmlns:a16="http://schemas.microsoft.com/office/drawing/2014/main" id="{E167FF67-2FD1-3F13-0FB5-63F359E9FE4E}"/>
              </a:ext>
            </a:extLst>
          </p:cNvPr>
          <p:cNvSpPr/>
          <p:nvPr/>
        </p:nvSpPr>
        <p:spPr>
          <a:xfrm>
            <a:off x="6702826" y="2702729"/>
            <a:ext cx="1400978" cy="244607"/>
          </a:xfrm>
          <a:prstGeom prst="roundRect">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tx1"/>
                </a:solidFill>
                <a:latin typeface="Tw Cen MT Condensed" panose="020B0606020104020203" pitchFamily="34" charset="0"/>
              </a:rPr>
              <a:t>GM / HM / AA </a:t>
            </a:r>
          </a:p>
        </p:txBody>
      </p:sp>
      <p:sp>
        <p:nvSpPr>
          <p:cNvPr id="150" name="Rectangle: Rounded Corners 149">
            <a:extLst>
              <a:ext uri="{FF2B5EF4-FFF2-40B4-BE49-F238E27FC236}">
                <a16:creationId xmlns:a16="http://schemas.microsoft.com/office/drawing/2014/main" id="{5C3B19D5-ECC7-96DA-840B-BA480294AD52}"/>
              </a:ext>
            </a:extLst>
          </p:cNvPr>
          <p:cNvSpPr/>
          <p:nvPr/>
        </p:nvSpPr>
        <p:spPr>
          <a:xfrm>
            <a:off x="6693645" y="3451794"/>
            <a:ext cx="1407871" cy="322100"/>
          </a:xfrm>
          <a:prstGeom prst="roundRect">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b="1">
                <a:solidFill>
                  <a:schemeClr val="tx1"/>
                </a:solidFill>
                <a:latin typeface="Tw Cen MT Condensed"/>
              </a:rPr>
              <a:t>FREQUENTS MCDONALD’S</a:t>
            </a:r>
            <a:endParaRPr lang="en-US" sz="1050" b="1">
              <a:solidFill>
                <a:schemeClr val="tx1"/>
              </a:solidFill>
              <a:latin typeface="Tw Cen MT Condensed" panose="020B0606020104020203" pitchFamily="34" charset="0"/>
            </a:endParaRPr>
          </a:p>
        </p:txBody>
      </p:sp>
      <p:sp>
        <p:nvSpPr>
          <p:cNvPr id="5" name="Rectangle: Rounded Corners 4">
            <a:extLst>
              <a:ext uri="{FF2B5EF4-FFF2-40B4-BE49-F238E27FC236}">
                <a16:creationId xmlns:a16="http://schemas.microsoft.com/office/drawing/2014/main" id="{80E92EAB-8F2F-1994-54BA-5413396E2E40}"/>
              </a:ext>
            </a:extLst>
          </p:cNvPr>
          <p:cNvSpPr/>
          <p:nvPr/>
        </p:nvSpPr>
        <p:spPr>
          <a:xfrm>
            <a:off x="6698235" y="3057136"/>
            <a:ext cx="1410747" cy="264145"/>
          </a:xfrm>
          <a:prstGeom prst="roundRect">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b="1">
                <a:solidFill>
                  <a:schemeClr val="tx1"/>
                </a:solidFill>
                <a:latin typeface="Tw Cen MT Condensed"/>
              </a:rPr>
              <a:t>ESPN VIEWER </a:t>
            </a:r>
            <a:endParaRPr lang="en-US" sz="1100" b="1">
              <a:solidFill>
                <a:schemeClr val="tx1"/>
              </a:solidFill>
              <a:latin typeface="Tw Cen MT Condensed" panose="020B0606020104020203" pitchFamily="34" charset="0"/>
            </a:endParaRPr>
          </a:p>
        </p:txBody>
      </p:sp>
      <p:pic>
        <p:nvPicPr>
          <p:cNvPr id="3" name="Picture Placeholder 40" descr="A picture containing text, clipart&#10;&#10;Description automatically generated">
            <a:extLst>
              <a:ext uri="{FF2B5EF4-FFF2-40B4-BE49-F238E27FC236}">
                <a16:creationId xmlns:a16="http://schemas.microsoft.com/office/drawing/2014/main" id="{21F06AA9-617C-370C-EDDC-3B556AE95D88}"/>
              </a:ext>
            </a:extLst>
          </p:cNvPr>
          <p:cNvPicPr>
            <a:picLocks noChangeAspect="1"/>
          </p:cNvPicPr>
          <p:nvPr/>
        </p:nvPicPr>
        <p:blipFill>
          <a:blip r:embed="rId12">
            <a:extLst>
              <a:ext uri="{28A0092B-C50C-407E-A947-70E740481C1C}">
                <a14:useLocalDpi xmlns:a14="http://schemas.microsoft.com/office/drawing/2010/main" val="0"/>
              </a:ext>
            </a:extLst>
          </a:blip>
          <a:srcRect l="123" r="123"/>
          <a:stretch>
            <a:fillRect/>
          </a:stretch>
        </p:blipFill>
        <p:spPr>
          <a:xfrm>
            <a:off x="4431569" y="3140249"/>
            <a:ext cx="501463" cy="502920"/>
          </a:xfrm>
          <a:custGeom>
            <a:avLst/>
            <a:gdLst>
              <a:gd name="connsiteX0" fmla="*/ 0 w 2834640"/>
              <a:gd name="connsiteY0" fmla="*/ 470557 h 2823344"/>
              <a:gd name="connsiteX1" fmla="*/ 470557 w 2834640"/>
              <a:gd name="connsiteY1" fmla="*/ 0 h 2823344"/>
              <a:gd name="connsiteX2" fmla="*/ 2364083 w 2834640"/>
              <a:gd name="connsiteY2" fmla="*/ 0 h 2823344"/>
              <a:gd name="connsiteX3" fmla="*/ 2834640 w 2834640"/>
              <a:gd name="connsiteY3" fmla="*/ 470557 h 2823344"/>
              <a:gd name="connsiteX4" fmla="*/ 2834640 w 2834640"/>
              <a:gd name="connsiteY4" fmla="*/ 2352787 h 2823344"/>
              <a:gd name="connsiteX5" fmla="*/ 2364083 w 2834640"/>
              <a:gd name="connsiteY5" fmla="*/ 2823344 h 2823344"/>
              <a:gd name="connsiteX6" fmla="*/ 470557 w 2834640"/>
              <a:gd name="connsiteY6" fmla="*/ 2823344 h 2823344"/>
              <a:gd name="connsiteX7" fmla="*/ 0 w 2834640"/>
              <a:gd name="connsiteY7" fmla="*/ 2352787 h 2823344"/>
              <a:gd name="connsiteX8" fmla="*/ 0 w 2834640"/>
              <a:gd name="connsiteY8" fmla="*/ 470557 h 2823344"/>
              <a:gd name="connsiteX0" fmla="*/ 0 w 2834640"/>
              <a:gd name="connsiteY0" fmla="*/ 470557 h 2823344"/>
              <a:gd name="connsiteX1" fmla="*/ 470557 w 2834640"/>
              <a:gd name="connsiteY1" fmla="*/ 0 h 2823344"/>
              <a:gd name="connsiteX2" fmla="*/ 2364083 w 2834640"/>
              <a:gd name="connsiteY2" fmla="*/ 0 h 2823344"/>
              <a:gd name="connsiteX3" fmla="*/ 2829750 w 2834640"/>
              <a:gd name="connsiteY3" fmla="*/ 563464 h 2823344"/>
              <a:gd name="connsiteX4" fmla="*/ 2834640 w 2834640"/>
              <a:gd name="connsiteY4" fmla="*/ 2352787 h 2823344"/>
              <a:gd name="connsiteX5" fmla="*/ 2364083 w 2834640"/>
              <a:gd name="connsiteY5" fmla="*/ 2823344 h 2823344"/>
              <a:gd name="connsiteX6" fmla="*/ 470557 w 2834640"/>
              <a:gd name="connsiteY6" fmla="*/ 2823344 h 2823344"/>
              <a:gd name="connsiteX7" fmla="*/ 0 w 2834640"/>
              <a:gd name="connsiteY7" fmla="*/ 2352787 h 2823344"/>
              <a:gd name="connsiteX8" fmla="*/ 0 w 2834640"/>
              <a:gd name="connsiteY8" fmla="*/ 470557 h 2823344"/>
              <a:gd name="connsiteX0" fmla="*/ 0 w 2834640"/>
              <a:gd name="connsiteY0" fmla="*/ 475447 h 2828234"/>
              <a:gd name="connsiteX1" fmla="*/ 470557 w 2834640"/>
              <a:gd name="connsiteY1" fmla="*/ 4890 h 2828234"/>
              <a:gd name="connsiteX2" fmla="*/ 2305405 w 2834640"/>
              <a:gd name="connsiteY2" fmla="*/ 0 h 2828234"/>
              <a:gd name="connsiteX3" fmla="*/ 2829750 w 2834640"/>
              <a:gd name="connsiteY3" fmla="*/ 568354 h 2828234"/>
              <a:gd name="connsiteX4" fmla="*/ 2834640 w 2834640"/>
              <a:gd name="connsiteY4" fmla="*/ 2357677 h 2828234"/>
              <a:gd name="connsiteX5" fmla="*/ 2364083 w 2834640"/>
              <a:gd name="connsiteY5" fmla="*/ 2828234 h 2828234"/>
              <a:gd name="connsiteX6" fmla="*/ 470557 w 2834640"/>
              <a:gd name="connsiteY6" fmla="*/ 2828234 h 2828234"/>
              <a:gd name="connsiteX7" fmla="*/ 0 w 2834640"/>
              <a:gd name="connsiteY7" fmla="*/ 2357677 h 2828234"/>
              <a:gd name="connsiteX8" fmla="*/ 0 w 2834640"/>
              <a:gd name="connsiteY8" fmla="*/ 475447 h 2828234"/>
              <a:gd name="connsiteX0" fmla="*/ 0 w 2834640"/>
              <a:gd name="connsiteY0" fmla="*/ 475447 h 2828234"/>
              <a:gd name="connsiteX1" fmla="*/ 607473 w 2834640"/>
              <a:gd name="connsiteY1" fmla="*/ 1 h 2828234"/>
              <a:gd name="connsiteX2" fmla="*/ 2305405 w 2834640"/>
              <a:gd name="connsiteY2" fmla="*/ 0 h 2828234"/>
              <a:gd name="connsiteX3" fmla="*/ 2829750 w 2834640"/>
              <a:gd name="connsiteY3" fmla="*/ 568354 h 2828234"/>
              <a:gd name="connsiteX4" fmla="*/ 2834640 w 2834640"/>
              <a:gd name="connsiteY4" fmla="*/ 2357677 h 2828234"/>
              <a:gd name="connsiteX5" fmla="*/ 2364083 w 2834640"/>
              <a:gd name="connsiteY5" fmla="*/ 2828234 h 2828234"/>
              <a:gd name="connsiteX6" fmla="*/ 470557 w 2834640"/>
              <a:gd name="connsiteY6" fmla="*/ 2828234 h 2828234"/>
              <a:gd name="connsiteX7" fmla="*/ 0 w 2834640"/>
              <a:gd name="connsiteY7" fmla="*/ 2357677 h 2828234"/>
              <a:gd name="connsiteX8" fmla="*/ 0 w 2834640"/>
              <a:gd name="connsiteY8" fmla="*/ 475447 h 2828234"/>
              <a:gd name="connsiteX0" fmla="*/ 14670 w 2834640"/>
              <a:gd name="connsiteY0" fmla="*/ 543905 h 2828234"/>
              <a:gd name="connsiteX1" fmla="*/ 607473 w 2834640"/>
              <a:gd name="connsiteY1" fmla="*/ 1 h 2828234"/>
              <a:gd name="connsiteX2" fmla="*/ 2305405 w 2834640"/>
              <a:gd name="connsiteY2" fmla="*/ 0 h 2828234"/>
              <a:gd name="connsiteX3" fmla="*/ 2829750 w 2834640"/>
              <a:gd name="connsiteY3" fmla="*/ 568354 h 2828234"/>
              <a:gd name="connsiteX4" fmla="*/ 2834640 w 2834640"/>
              <a:gd name="connsiteY4" fmla="*/ 2357677 h 2828234"/>
              <a:gd name="connsiteX5" fmla="*/ 2364083 w 2834640"/>
              <a:gd name="connsiteY5" fmla="*/ 2828234 h 2828234"/>
              <a:gd name="connsiteX6" fmla="*/ 470557 w 2834640"/>
              <a:gd name="connsiteY6" fmla="*/ 2828234 h 2828234"/>
              <a:gd name="connsiteX7" fmla="*/ 0 w 2834640"/>
              <a:gd name="connsiteY7" fmla="*/ 2357677 h 2828234"/>
              <a:gd name="connsiteX8" fmla="*/ 14670 w 2834640"/>
              <a:gd name="connsiteY8" fmla="*/ 543905 h 2828234"/>
              <a:gd name="connsiteX0" fmla="*/ 14670 w 2834640"/>
              <a:gd name="connsiteY0" fmla="*/ 543905 h 2828234"/>
              <a:gd name="connsiteX1" fmla="*/ 607473 w 2834640"/>
              <a:gd name="connsiteY1" fmla="*/ 1 h 2828234"/>
              <a:gd name="connsiteX2" fmla="*/ 2305405 w 2834640"/>
              <a:gd name="connsiteY2" fmla="*/ 0 h 2828234"/>
              <a:gd name="connsiteX3" fmla="*/ 2829750 w 2834640"/>
              <a:gd name="connsiteY3" fmla="*/ 568354 h 2828234"/>
              <a:gd name="connsiteX4" fmla="*/ 2834640 w 2834640"/>
              <a:gd name="connsiteY4" fmla="*/ 2225651 h 2828234"/>
              <a:gd name="connsiteX5" fmla="*/ 2364083 w 2834640"/>
              <a:gd name="connsiteY5" fmla="*/ 2828234 h 2828234"/>
              <a:gd name="connsiteX6" fmla="*/ 470557 w 2834640"/>
              <a:gd name="connsiteY6" fmla="*/ 2828234 h 2828234"/>
              <a:gd name="connsiteX7" fmla="*/ 0 w 2834640"/>
              <a:gd name="connsiteY7" fmla="*/ 2357677 h 2828234"/>
              <a:gd name="connsiteX8" fmla="*/ 14670 w 2834640"/>
              <a:gd name="connsiteY8" fmla="*/ 543905 h 2828234"/>
              <a:gd name="connsiteX0" fmla="*/ 14670 w 2834640"/>
              <a:gd name="connsiteY0" fmla="*/ 543905 h 2828234"/>
              <a:gd name="connsiteX1" fmla="*/ 607473 w 2834640"/>
              <a:gd name="connsiteY1" fmla="*/ 1 h 2828234"/>
              <a:gd name="connsiteX2" fmla="*/ 2305405 w 2834640"/>
              <a:gd name="connsiteY2" fmla="*/ 0 h 2828234"/>
              <a:gd name="connsiteX3" fmla="*/ 2829750 w 2834640"/>
              <a:gd name="connsiteY3" fmla="*/ 568354 h 2828234"/>
              <a:gd name="connsiteX4" fmla="*/ 2834640 w 2834640"/>
              <a:gd name="connsiteY4" fmla="*/ 2225651 h 2828234"/>
              <a:gd name="connsiteX5" fmla="*/ 2295625 w 2834640"/>
              <a:gd name="connsiteY5" fmla="*/ 2808674 h 2828234"/>
              <a:gd name="connsiteX6" fmla="*/ 470557 w 2834640"/>
              <a:gd name="connsiteY6" fmla="*/ 2828234 h 2828234"/>
              <a:gd name="connsiteX7" fmla="*/ 0 w 2834640"/>
              <a:gd name="connsiteY7" fmla="*/ 2357677 h 2828234"/>
              <a:gd name="connsiteX8" fmla="*/ 14670 w 2834640"/>
              <a:gd name="connsiteY8" fmla="*/ 543905 h 2828234"/>
              <a:gd name="connsiteX0" fmla="*/ 14670 w 2834640"/>
              <a:gd name="connsiteY0" fmla="*/ 543905 h 2828234"/>
              <a:gd name="connsiteX1" fmla="*/ 607473 w 2834640"/>
              <a:gd name="connsiteY1" fmla="*/ 1 h 2828234"/>
              <a:gd name="connsiteX2" fmla="*/ 2305405 w 2834640"/>
              <a:gd name="connsiteY2" fmla="*/ 0 h 2828234"/>
              <a:gd name="connsiteX3" fmla="*/ 2829750 w 2834640"/>
              <a:gd name="connsiteY3" fmla="*/ 568354 h 2828234"/>
              <a:gd name="connsiteX4" fmla="*/ 2834640 w 2834640"/>
              <a:gd name="connsiteY4" fmla="*/ 2225651 h 2828234"/>
              <a:gd name="connsiteX5" fmla="*/ 2295625 w 2834640"/>
              <a:gd name="connsiteY5" fmla="*/ 2808674 h 2828234"/>
              <a:gd name="connsiteX6" fmla="*/ 685710 w 2834640"/>
              <a:gd name="connsiteY6" fmla="*/ 2828234 h 2828234"/>
              <a:gd name="connsiteX7" fmla="*/ 0 w 2834640"/>
              <a:gd name="connsiteY7" fmla="*/ 2357677 h 2828234"/>
              <a:gd name="connsiteX8" fmla="*/ 14670 w 2834640"/>
              <a:gd name="connsiteY8" fmla="*/ 543905 h 2828234"/>
              <a:gd name="connsiteX0" fmla="*/ 0 w 2819970"/>
              <a:gd name="connsiteY0" fmla="*/ 543905 h 2828234"/>
              <a:gd name="connsiteX1" fmla="*/ 592803 w 2819970"/>
              <a:gd name="connsiteY1" fmla="*/ 1 h 2828234"/>
              <a:gd name="connsiteX2" fmla="*/ 2290735 w 2819970"/>
              <a:gd name="connsiteY2" fmla="*/ 0 h 2828234"/>
              <a:gd name="connsiteX3" fmla="*/ 2815080 w 2819970"/>
              <a:gd name="connsiteY3" fmla="*/ 568354 h 2828234"/>
              <a:gd name="connsiteX4" fmla="*/ 2819970 w 2819970"/>
              <a:gd name="connsiteY4" fmla="*/ 2225651 h 2828234"/>
              <a:gd name="connsiteX5" fmla="*/ 2280955 w 2819970"/>
              <a:gd name="connsiteY5" fmla="*/ 2808674 h 2828234"/>
              <a:gd name="connsiteX6" fmla="*/ 671040 w 2819970"/>
              <a:gd name="connsiteY6" fmla="*/ 2828234 h 2828234"/>
              <a:gd name="connsiteX7" fmla="*/ 14669 w 2819970"/>
              <a:gd name="connsiteY7" fmla="*/ 2318558 h 2828234"/>
              <a:gd name="connsiteX8" fmla="*/ 0 w 2819970"/>
              <a:gd name="connsiteY8" fmla="*/ 543905 h 2828234"/>
              <a:gd name="connsiteX0" fmla="*/ 0 w 2819970"/>
              <a:gd name="connsiteY0" fmla="*/ 543905 h 2828234"/>
              <a:gd name="connsiteX1" fmla="*/ 592803 w 2819970"/>
              <a:gd name="connsiteY1" fmla="*/ 1 h 2828234"/>
              <a:gd name="connsiteX2" fmla="*/ 2290735 w 2819970"/>
              <a:gd name="connsiteY2" fmla="*/ 0 h 2828234"/>
              <a:gd name="connsiteX3" fmla="*/ 2815080 w 2819970"/>
              <a:gd name="connsiteY3" fmla="*/ 568354 h 2828234"/>
              <a:gd name="connsiteX4" fmla="*/ 2819970 w 2819970"/>
              <a:gd name="connsiteY4" fmla="*/ 2225651 h 2828234"/>
              <a:gd name="connsiteX5" fmla="*/ 2280955 w 2819970"/>
              <a:gd name="connsiteY5" fmla="*/ 2808674 h 2828234"/>
              <a:gd name="connsiteX6" fmla="*/ 671040 w 2819970"/>
              <a:gd name="connsiteY6" fmla="*/ 2828234 h 2828234"/>
              <a:gd name="connsiteX7" fmla="*/ 9779 w 2819970"/>
              <a:gd name="connsiteY7" fmla="*/ 2294109 h 2828234"/>
              <a:gd name="connsiteX8" fmla="*/ 0 w 2819970"/>
              <a:gd name="connsiteY8" fmla="*/ 543905 h 2828234"/>
              <a:gd name="connsiteX0" fmla="*/ 5483 w 2825453"/>
              <a:gd name="connsiteY0" fmla="*/ 543905 h 2828234"/>
              <a:gd name="connsiteX1" fmla="*/ 598286 w 2825453"/>
              <a:gd name="connsiteY1" fmla="*/ 1 h 2828234"/>
              <a:gd name="connsiteX2" fmla="*/ 2296218 w 2825453"/>
              <a:gd name="connsiteY2" fmla="*/ 0 h 2828234"/>
              <a:gd name="connsiteX3" fmla="*/ 2820563 w 2825453"/>
              <a:gd name="connsiteY3" fmla="*/ 568354 h 2828234"/>
              <a:gd name="connsiteX4" fmla="*/ 2825453 w 2825453"/>
              <a:gd name="connsiteY4" fmla="*/ 2225651 h 2828234"/>
              <a:gd name="connsiteX5" fmla="*/ 2286438 w 2825453"/>
              <a:gd name="connsiteY5" fmla="*/ 2808674 h 2828234"/>
              <a:gd name="connsiteX6" fmla="*/ 676523 w 2825453"/>
              <a:gd name="connsiteY6" fmla="*/ 2828234 h 2828234"/>
              <a:gd name="connsiteX7" fmla="*/ 592 w 2825453"/>
              <a:gd name="connsiteY7" fmla="*/ 2298998 h 2828234"/>
              <a:gd name="connsiteX8" fmla="*/ 5483 w 2825453"/>
              <a:gd name="connsiteY8" fmla="*/ 543905 h 2828234"/>
              <a:gd name="connsiteX0" fmla="*/ 0 w 2829750"/>
              <a:gd name="connsiteY0" fmla="*/ 553685 h 2828234"/>
              <a:gd name="connsiteX1" fmla="*/ 602583 w 2829750"/>
              <a:gd name="connsiteY1" fmla="*/ 1 h 2828234"/>
              <a:gd name="connsiteX2" fmla="*/ 2300515 w 2829750"/>
              <a:gd name="connsiteY2" fmla="*/ 0 h 2828234"/>
              <a:gd name="connsiteX3" fmla="*/ 2824860 w 2829750"/>
              <a:gd name="connsiteY3" fmla="*/ 568354 h 2828234"/>
              <a:gd name="connsiteX4" fmla="*/ 2829750 w 2829750"/>
              <a:gd name="connsiteY4" fmla="*/ 2225651 h 2828234"/>
              <a:gd name="connsiteX5" fmla="*/ 2290735 w 2829750"/>
              <a:gd name="connsiteY5" fmla="*/ 2808674 h 2828234"/>
              <a:gd name="connsiteX6" fmla="*/ 680820 w 2829750"/>
              <a:gd name="connsiteY6" fmla="*/ 2828234 h 2828234"/>
              <a:gd name="connsiteX7" fmla="*/ 4889 w 2829750"/>
              <a:gd name="connsiteY7" fmla="*/ 2298998 h 2828234"/>
              <a:gd name="connsiteX8" fmla="*/ 0 w 2829750"/>
              <a:gd name="connsiteY8" fmla="*/ 553685 h 2828234"/>
              <a:gd name="connsiteX0" fmla="*/ 5483 w 2825454"/>
              <a:gd name="connsiteY0" fmla="*/ 568355 h 2828234"/>
              <a:gd name="connsiteX1" fmla="*/ 598287 w 2825454"/>
              <a:gd name="connsiteY1" fmla="*/ 1 h 2828234"/>
              <a:gd name="connsiteX2" fmla="*/ 2296219 w 2825454"/>
              <a:gd name="connsiteY2" fmla="*/ 0 h 2828234"/>
              <a:gd name="connsiteX3" fmla="*/ 2820564 w 2825454"/>
              <a:gd name="connsiteY3" fmla="*/ 568354 h 2828234"/>
              <a:gd name="connsiteX4" fmla="*/ 2825454 w 2825454"/>
              <a:gd name="connsiteY4" fmla="*/ 2225651 h 2828234"/>
              <a:gd name="connsiteX5" fmla="*/ 2286439 w 2825454"/>
              <a:gd name="connsiteY5" fmla="*/ 2808674 h 2828234"/>
              <a:gd name="connsiteX6" fmla="*/ 676524 w 2825454"/>
              <a:gd name="connsiteY6" fmla="*/ 2828234 h 2828234"/>
              <a:gd name="connsiteX7" fmla="*/ 593 w 2825454"/>
              <a:gd name="connsiteY7" fmla="*/ 2298998 h 2828234"/>
              <a:gd name="connsiteX8" fmla="*/ 5483 w 2825454"/>
              <a:gd name="connsiteY8" fmla="*/ 568355 h 2828234"/>
              <a:gd name="connsiteX0" fmla="*/ 0 w 2819971"/>
              <a:gd name="connsiteY0" fmla="*/ 568355 h 2828234"/>
              <a:gd name="connsiteX1" fmla="*/ 592804 w 2819971"/>
              <a:gd name="connsiteY1" fmla="*/ 1 h 2828234"/>
              <a:gd name="connsiteX2" fmla="*/ 2290736 w 2819971"/>
              <a:gd name="connsiteY2" fmla="*/ 0 h 2828234"/>
              <a:gd name="connsiteX3" fmla="*/ 2815081 w 2819971"/>
              <a:gd name="connsiteY3" fmla="*/ 568354 h 2828234"/>
              <a:gd name="connsiteX4" fmla="*/ 2819971 w 2819971"/>
              <a:gd name="connsiteY4" fmla="*/ 2225651 h 2828234"/>
              <a:gd name="connsiteX5" fmla="*/ 2280956 w 2819971"/>
              <a:gd name="connsiteY5" fmla="*/ 2808674 h 2828234"/>
              <a:gd name="connsiteX6" fmla="*/ 671041 w 2819971"/>
              <a:gd name="connsiteY6" fmla="*/ 2828234 h 2828234"/>
              <a:gd name="connsiteX7" fmla="*/ 9780 w 2819971"/>
              <a:gd name="connsiteY7" fmla="*/ 2294108 h 2828234"/>
              <a:gd name="connsiteX8" fmla="*/ 0 w 2819971"/>
              <a:gd name="connsiteY8" fmla="*/ 568355 h 2828234"/>
              <a:gd name="connsiteX0" fmla="*/ 15011 w 2834982"/>
              <a:gd name="connsiteY0" fmla="*/ 568355 h 2828234"/>
              <a:gd name="connsiteX1" fmla="*/ 607815 w 2834982"/>
              <a:gd name="connsiteY1" fmla="*/ 1 h 2828234"/>
              <a:gd name="connsiteX2" fmla="*/ 2305747 w 2834982"/>
              <a:gd name="connsiteY2" fmla="*/ 0 h 2828234"/>
              <a:gd name="connsiteX3" fmla="*/ 2830092 w 2834982"/>
              <a:gd name="connsiteY3" fmla="*/ 568354 h 2828234"/>
              <a:gd name="connsiteX4" fmla="*/ 2834982 w 2834982"/>
              <a:gd name="connsiteY4" fmla="*/ 2225651 h 2828234"/>
              <a:gd name="connsiteX5" fmla="*/ 2295967 w 2834982"/>
              <a:gd name="connsiteY5" fmla="*/ 2808674 h 2828234"/>
              <a:gd name="connsiteX6" fmla="*/ 686052 w 2834982"/>
              <a:gd name="connsiteY6" fmla="*/ 2828234 h 2828234"/>
              <a:gd name="connsiteX7" fmla="*/ 342 w 2834982"/>
              <a:gd name="connsiteY7" fmla="*/ 2298998 h 2828234"/>
              <a:gd name="connsiteX8" fmla="*/ 15011 w 2834982"/>
              <a:gd name="connsiteY8" fmla="*/ 568355 h 2828234"/>
              <a:gd name="connsiteX0" fmla="*/ 0 w 2819971"/>
              <a:gd name="connsiteY0" fmla="*/ 568355 h 2828234"/>
              <a:gd name="connsiteX1" fmla="*/ 592804 w 2819971"/>
              <a:gd name="connsiteY1" fmla="*/ 1 h 2828234"/>
              <a:gd name="connsiteX2" fmla="*/ 2290736 w 2819971"/>
              <a:gd name="connsiteY2" fmla="*/ 0 h 2828234"/>
              <a:gd name="connsiteX3" fmla="*/ 2815081 w 2819971"/>
              <a:gd name="connsiteY3" fmla="*/ 568354 h 2828234"/>
              <a:gd name="connsiteX4" fmla="*/ 2819971 w 2819971"/>
              <a:gd name="connsiteY4" fmla="*/ 2225651 h 2828234"/>
              <a:gd name="connsiteX5" fmla="*/ 2280956 w 2819971"/>
              <a:gd name="connsiteY5" fmla="*/ 2808674 h 2828234"/>
              <a:gd name="connsiteX6" fmla="*/ 671041 w 2819971"/>
              <a:gd name="connsiteY6" fmla="*/ 2828234 h 2828234"/>
              <a:gd name="connsiteX7" fmla="*/ 4891 w 2819971"/>
              <a:gd name="connsiteY7" fmla="*/ 2303888 h 2828234"/>
              <a:gd name="connsiteX8" fmla="*/ 0 w 2819971"/>
              <a:gd name="connsiteY8" fmla="*/ 568355 h 2828234"/>
              <a:gd name="connsiteX0" fmla="*/ 58 w 2820029"/>
              <a:gd name="connsiteY0" fmla="*/ 568355 h 2828234"/>
              <a:gd name="connsiteX1" fmla="*/ 592862 w 2820029"/>
              <a:gd name="connsiteY1" fmla="*/ 1 h 2828234"/>
              <a:gd name="connsiteX2" fmla="*/ 2290794 w 2820029"/>
              <a:gd name="connsiteY2" fmla="*/ 0 h 2828234"/>
              <a:gd name="connsiteX3" fmla="*/ 2815139 w 2820029"/>
              <a:gd name="connsiteY3" fmla="*/ 568354 h 2828234"/>
              <a:gd name="connsiteX4" fmla="*/ 2820029 w 2820029"/>
              <a:gd name="connsiteY4" fmla="*/ 2225651 h 2828234"/>
              <a:gd name="connsiteX5" fmla="*/ 2281014 w 2820029"/>
              <a:gd name="connsiteY5" fmla="*/ 2808674 h 2828234"/>
              <a:gd name="connsiteX6" fmla="*/ 671099 w 2820029"/>
              <a:gd name="connsiteY6" fmla="*/ 2828234 h 2828234"/>
              <a:gd name="connsiteX7" fmla="*/ 1075 w 2820029"/>
              <a:gd name="connsiteY7" fmla="*/ 2307762 h 2828234"/>
              <a:gd name="connsiteX8" fmla="*/ 58 w 2820029"/>
              <a:gd name="connsiteY8" fmla="*/ 568355 h 2828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0029" h="2828234">
                <a:moveTo>
                  <a:pt x="58" y="568355"/>
                </a:moveTo>
                <a:cubicBezTo>
                  <a:pt x="58" y="308474"/>
                  <a:pt x="332981" y="1"/>
                  <a:pt x="592862" y="1"/>
                </a:cubicBezTo>
                <a:lnTo>
                  <a:pt x="2290794" y="0"/>
                </a:lnTo>
                <a:cubicBezTo>
                  <a:pt x="2550675" y="0"/>
                  <a:pt x="2815139" y="308473"/>
                  <a:pt x="2815139" y="568354"/>
                </a:cubicBezTo>
                <a:cubicBezTo>
                  <a:pt x="2815139" y="1195764"/>
                  <a:pt x="2820029" y="1598241"/>
                  <a:pt x="2820029" y="2225651"/>
                </a:cubicBezTo>
                <a:cubicBezTo>
                  <a:pt x="2820029" y="2485532"/>
                  <a:pt x="2540895" y="2808674"/>
                  <a:pt x="2281014" y="2808674"/>
                </a:cubicBezTo>
                <a:lnTo>
                  <a:pt x="671099" y="2828234"/>
                </a:lnTo>
                <a:cubicBezTo>
                  <a:pt x="411218" y="2828234"/>
                  <a:pt x="1075" y="2567643"/>
                  <a:pt x="1075" y="2307762"/>
                </a:cubicBezTo>
                <a:cubicBezTo>
                  <a:pt x="-2185" y="1724361"/>
                  <a:pt x="3318" y="1151756"/>
                  <a:pt x="58" y="568355"/>
                </a:cubicBezTo>
                <a:close/>
              </a:path>
            </a:pathLst>
          </a:custGeom>
          <a:solidFill>
            <a:schemeClr val="bg1"/>
          </a:solidFill>
        </p:spPr>
      </p:pic>
    </p:spTree>
    <p:extLst>
      <p:ext uri="{BB962C8B-B14F-4D97-AF65-F5344CB8AC3E}">
        <p14:creationId xmlns:p14="http://schemas.microsoft.com/office/powerpoint/2010/main" val="253800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1000"/>
                                        <p:tgtEl>
                                          <p:spTgt spid="157"/>
                                        </p:tgtEl>
                                      </p:cBhvr>
                                    </p:animEffect>
                                    <p:anim calcmode="lin" valueType="num">
                                      <p:cBhvr>
                                        <p:cTn id="8" dur="1000" fill="hold"/>
                                        <p:tgtEl>
                                          <p:spTgt spid="157"/>
                                        </p:tgtEl>
                                        <p:attrNameLst>
                                          <p:attrName>ppt_x</p:attrName>
                                        </p:attrNameLst>
                                      </p:cBhvr>
                                      <p:tavLst>
                                        <p:tav tm="0">
                                          <p:val>
                                            <p:strVal val="#ppt_x"/>
                                          </p:val>
                                        </p:tav>
                                        <p:tav tm="100000">
                                          <p:val>
                                            <p:strVal val="#ppt_x"/>
                                          </p:val>
                                        </p:tav>
                                      </p:tavLst>
                                    </p:anim>
                                    <p:anim calcmode="lin" valueType="num">
                                      <p:cBhvr>
                                        <p:cTn id="9" dur="1000" fill="hold"/>
                                        <p:tgtEl>
                                          <p:spTgt spid="15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58"/>
                                        </p:tgtEl>
                                        <p:attrNameLst>
                                          <p:attrName>style.visibility</p:attrName>
                                        </p:attrNameLst>
                                      </p:cBhvr>
                                      <p:to>
                                        <p:strVal val="visible"/>
                                      </p:to>
                                    </p:set>
                                    <p:animEffect transition="in" filter="fade">
                                      <p:cBhvr>
                                        <p:cTn id="14" dur="1000"/>
                                        <p:tgtEl>
                                          <p:spTgt spid="158"/>
                                        </p:tgtEl>
                                      </p:cBhvr>
                                    </p:animEffect>
                                    <p:anim calcmode="lin" valueType="num">
                                      <p:cBhvr>
                                        <p:cTn id="15" dur="1000" fill="hold"/>
                                        <p:tgtEl>
                                          <p:spTgt spid="158"/>
                                        </p:tgtEl>
                                        <p:attrNameLst>
                                          <p:attrName>ppt_x</p:attrName>
                                        </p:attrNameLst>
                                      </p:cBhvr>
                                      <p:tavLst>
                                        <p:tav tm="0">
                                          <p:val>
                                            <p:strVal val="#ppt_x"/>
                                          </p:val>
                                        </p:tav>
                                        <p:tav tm="100000">
                                          <p:val>
                                            <p:strVal val="#ppt_x"/>
                                          </p:val>
                                        </p:tav>
                                      </p:tavLst>
                                    </p:anim>
                                    <p:anim calcmode="lin" valueType="num">
                                      <p:cBhvr>
                                        <p:cTn id="16" dur="1000" fill="hold"/>
                                        <p:tgtEl>
                                          <p:spTgt spid="15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60"/>
                                        </p:tgtEl>
                                        <p:attrNameLst>
                                          <p:attrName>style.visibility</p:attrName>
                                        </p:attrNameLst>
                                      </p:cBhvr>
                                      <p:to>
                                        <p:strVal val="visible"/>
                                      </p:to>
                                    </p:set>
                                    <p:animEffect transition="in" filter="fade">
                                      <p:cBhvr>
                                        <p:cTn id="21" dur="1000"/>
                                        <p:tgtEl>
                                          <p:spTgt spid="160"/>
                                        </p:tgtEl>
                                      </p:cBhvr>
                                    </p:animEffect>
                                    <p:anim calcmode="lin" valueType="num">
                                      <p:cBhvr>
                                        <p:cTn id="22" dur="1000" fill="hold"/>
                                        <p:tgtEl>
                                          <p:spTgt spid="160"/>
                                        </p:tgtEl>
                                        <p:attrNameLst>
                                          <p:attrName>ppt_x</p:attrName>
                                        </p:attrNameLst>
                                      </p:cBhvr>
                                      <p:tavLst>
                                        <p:tav tm="0">
                                          <p:val>
                                            <p:strVal val="#ppt_x"/>
                                          </p:val>
                                        </p:tav>
                                        <p:tav tm="100000">
                                          <p:val>
                                            <p:strVal val="#ppt_x"/>
                                          </p:val>
                                        </p:tav>
                                      </p:tavLst>
                                    </p:anim>
                                    <p:anim calcmode="lin" valueType="num">
                                      <p:cBhvr>
                                        <p:cTn id="23" dur="1000" fill="hold"/>
                                        <p:tgtEl>
                                          <p:spTgt spid="1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8ED80E4F-0960-054F-8DB0-69F537CDDD8B}"/>
              </a:ext>
            </a:extLst>
          </p:cNvPr>
          <p:cNvSpPr/>
          <p:nvPr/>
        </p:nvSpPr>
        <p:spPr>
          <a:xfrm>
            <a:off x="2133610" y="5342522"/>
            <a:ext cx="8236174" cy="497850"/>
          </a:xfrm>
          <a:prstGeom prst="rect">
            <a:avLst/>
          </a:prstGeom>
          <a:solidFill>
            <a:srgbClr val="FEC54D">
              <a:alpha val="10000"/>
            </a:srgbClr>
          </a:solidFill>
          <a:ln>
            <a:solidFill>
              <a:srgbClr val="FEC54D"/>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6460D4-F81E-7740-8394-4ED5337D9A31}"/>
              </a:ext>
            </a:extLst>
          </p:cNvPr>
          <p:cNvSpPr>
            <a:spLocks noGrp="1"/>
          </p:cNvSpPr>
          <p:nvPr>
            <p:ph type="title"/>
          </p:nvPr>
        </p:nvSpPr>
        <p:spPr>
          <a:xfrm>
            <a:off x="2935224" y="274320"/>
            <a:ext cx="9207093" cy="771592"/>
          </a:xfrm>
        </p:spPr>
        <p:txBody>
          <a:bodyPr/>
          <a:lstStyle/>
          <a:p>
            <a:r>
              <a:rPr lang="en-US" dirty="0">
                <a:latin typeface="Tw Cen MT Condensed"/>
              </a:rPr>
              <a:t>AGNOSTIC CTV INVENTORY</a:t>
            </a:r>
            <a:br>
              <a:rPr lang="en-US" dirty="0">
                <a:latin typeface="Tw Cen MT Condensed"/>
              </a:rPr>
            </a:br>
            <a:r>
              <a:rPr lang="en-US" b="0" dirty="0">
                <a:solidFill>
                  <a:srgbClr val="FEC54C"/>
                </a:solidFill>
                <a:latin typeface="Tw Cen MT Condensed"/>
              </a:rPr>
              <a:t>BUILT FOR SCALE &amp; CUSTOMIZED INCREMENTAL REACH</a:t>
            </a:r>
          </a:p>
        </p:txBody>
      </p:sp>
      <p:sp>
        <p:nvSpPr>
          <p:cNvPr id="28" name="Rectangle 27">
            <a:extLst>
              <a:ext uri="{FF2B5EF4-FFF2-40B4-BE49-F238E27FC236}">
                <a16:creationId xmlns:a16="http://schemas.microsoft.com/office/drawing/2014/main" id="{73D4E676-0C05-4E33-9FD9-24BD3DC28D52}"/>
              </a:ext>
            </a:extLst>
          </p:cNvPr>
          <p:cNvSpPr/>
          <p:nvPr/>
        </p:nvSpPr>
        <p:spPr>
          <a:xfrm>
            <a:off x="685800" y="1392634"/>
            <a:ext cx="5058375" cy="691895"/>
          </a:xfrm>
          <a:prstGeom prst="rect">
            <a:avLst/>
          </a:prstGeom>
          <a:solidFill>
            <a:srgbClr val="FEC54D">
              <a:alpha val="40000"/>
            </a:srgbClr>
          </a:solidFill>
          <a:ln>
            <a:solidFill>
              <a:srgbClr val="FEC54D"/>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lumMod val="75000"/>
                    <a:lumOff val="25000"/>
                  </a:schemeClr>
                </a:solidFill>
                <a:latin typeface="Tw Cen MT Condensed" panose="020B0606020104020203" pitchFamily="34" charset="77"/>
              </a:rPr>
              <a:t>FAST – LIVE STREAMING</a:t>
            </a:r>
          </a:p>
        </p:txBody>
      </p:sp>
      <p:sp>
        <p:nvSpPr>
          <p:cNvPr id="47" name="Rectangle 46">
            <a:extLst>
              <a:ext uri="{FF2B5EF4-FFF2-40B4-BE49-F238E27FC236}">
                <a16:creationId xmlns:a16="http://schemas.microsoft.com/office/drawing/2014/main" id="{2BB6B642-FFD6-564E-9BC2-74E453707B5D}"/>
              </a:ext>
            </a:extLst>
          </p:cNvPr>
          <p:cNvSpPr/>
          <p:nvPr/>
        </p:nvSpPr>
        <p:spPr>
          <a:xfrm>
            <a:off x="6447825" y="1392634"/>
            <a:ext cx="5156887" cy="691895"/>
          </a:xfrm>
          <a:prstGeom prst="rect">
            <a:avLst/>
          </a:prstGeom>
          <a:solidFill>
            <a:srgbClr val="FEC54D">
              <a:alpha val="40000"/>
            </a:srgbClr>
          </a:solidFill>
          <a:ln>
            <a:solidFill>
              <a:srgbClr val="FEC54D"/>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lumMod val="75000"/>
                    <a:lumOff val="25000"/>
                  </a:schemeClr>
                </a:solidFill>
                <a:latin typeface="Tw Cen MT Condensed" panose="020B0606020104020203" pitchFamily="34" charset="77"/>
              </a:rPr>
              <a:t>ON DEMAND</a:t>
            </a:r>
          </a:p>
        </p:txBody>
      </p:sp>
      <p:sp>
        <p:nvSpPr>
          <p:cNvPr id="48" name="Rectangle 47">
            <a:extLst>
              <a:ext uri="{FF2B5EF4-FFF2-40B4-BE49-F238E27FC236}">
                <a16:creationId xmlns:a16="http://schemas.microsoft.com/office/drawing/2014/main" id="{B0B940A7-7520-F044-A567-0BB654D757F5}"/>
              </a:ext>
            </a:extLst>
          </p:cNvPr>
          <p:cNvSpPr/>
          <p:nvPr/>
        </p:nvSpPr>
        <p:spPr>
          <a:xfrm>
            <a:off x="685800" y="2641906"/>
            <a:ext cx="2258694" cy="691895"/>
          </a:xfrm>
          <a:prstGeom prst="rect">
            <a:avLst/>
          </a:prstGeom>
          <a:solidFill>
            <a:srgbClr val="FEC54D">
              <a:alpha val="79545"/>
            </a:srgbClr>
          </a:solidFill>
          <a:ln>
            <a:solidFill>
              <a:srgbClr val="FEC54D"/>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Tw Cen MT Condensed" panose="020B0606020104020203" pitchFamily="34" charset="77"/>
              </a:rPr>
              <a:t>STANDARD</a:t>
            </a:r>
          </a:p>
        </p:txBody>
      </p:sp>
      <p:sp>
        <p:nvSpPr>
          <p:cNvPr id="49" name="Rectangle 48">
            <a:extLst>
              <a:ext uri="{FF2B5EF4-FFF2-40B4-BE49-F238E27FC236}">
                <a16:creationId xmlns:a16="http://schemas.microsoft.com/office/drawing/2014/main" id="{652B2713-E6F4-4B4F-83A5-F160E7092B6E}"/>
              </a:ext>
            </a:extLst>
          </p:cNvPr>
          <p:cNvSpPr/>
          <p:nvPr/>
        </p:nvSpPr>
        <p:spPr>
          <a:xfrm>
            <a:off x="3264580" y="2641906"/>
            <a:ext cx="2660837" cy="691895"/>
          </a:xfrm>
          <a:prstGeom prst="rect">
            <a:avLst/>
          </a:prstGeom>
          <a:solidFill>
            <a:srgbClr val="FEC54D">
              <a:alpha val="80000"/>
            </a:srgbClr>
          </a:solidFill>
          <a:ln>
            <a:solidFill>
              <a:srgbClr val="FEC54D"/>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2000" b="1" dirty="0">
                <a:solidFill>
                  <a:schemeClr val="tx1">
                    <a:lumMod val="75000"/>
                    <a:lumOff val="25000"/>
                  </a:schemeClr>
                </a:solidFill>
                <a:latin typeface="Tw Cen MT Condensed" panose="020B0606020104020203" pitchFamily="34" charset="77"/>
              </a:rPr>
              <a:t>INCREMENTAL SCALE</a:t>
            </a:r>
          </a:p>
        </p:txBody>
      </p:sp>
      <p:sp>
        <p:nvSpPr>
          <p:cNvPr id="60" name="Rectangle 59">
            <a:extLst>
              <a:ext uri="{FF2B5EF4-FFF2-40B4-BE49-F238E27FC236}">
                <a16:creationId xmlns:a16="http://schemas.microsoft.com/office/drawing/2014/main" id="{F122CA48-59E9-A34F-9E88-13A10FACA042}"/>
              </a:ext>
            </a:extLst>
          </p:cNvPr>
          <p:cNvSpPr/>
          <p:nvPr/>
        </p:nvSpPr>
        <p:spPr>
          <a:xfrm>
            <a:off x="9149446" y="2641906"/>
            <a:ext cx="2385342" cy="691895"/>
          </a:xfrm>
          <a:prstGeom prst="rect">
            <a:avLst/>
          </a:prstGeom>
          <a:solidFill>
            <a:srgbClr val="FEC54D">
              <a:alpha val="80000"/>
            </a:srgbClr>
          </a:solidFill>
          <a:ln>
            <a:solidFill>
              <a:srgbClr val="FEC54D"/>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Tw Cen MT Condensed" panose="020B0606020104020203" pitchFamily="34" charset="77"/>
              </a:rPr>
              <a:t>MINORITY OWNED</a:t>
            </a:r>
          </a:p>
        </p:txBody>
      </p:sp>
      <p:cxnSp>
        <p:nvCxnSpPr>
          <p:cNvPr id="7" name="Straight Connector 6">
            <a:extLst>
              <a:ext uri="{FF2B5EF4-FFF2-40B4-BE49-F238E27FC236}">
                <a16:creationId xmlns:a16="http://schemas.microsoft.com/office/drawing/2014/main" id="{F3799BC9-A763-CA4B-96A6-5AD8EB6877AC}"/>
              </a:ext>
            </a:extLst>
          </p:cNvPr>
          <p:cNvCxnSpPr>
            <a:cxnSpLocks/>
          </p:cNvCxnSpPr>
          <p:nvPr/>
        </p:nvCxnSpPr>
        <p:spPr>
          <a:xfrm>
            <a:off x="724252" y="2401574"/>
            <a:ext cx="10880460" cy="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9" name="Picture 18" descr="A picture containing icon&#10;&#10;Description automatically generated">
            <a:extLst>
              <a:ext uri="{FF2B5EF4-FFF2-40B4-BE49-F238E27FC236}">
                <a16:creationId xmlns:a16="http://schemas.microsoft.com/office/drawing/2014/main" id="{5035F408-3CDA-AA45-893E-460FCD6B9851}"/>
              </a:ext>
            </a:extLst>
          </p:cNvPr>
          <p:cNvPicPr>
            <a:picLocks noChangeAspect="1"/>
          </p:cNvPicPr>
          <p:nvPr/>
        </p:nvPicPr>
        <p:blipFill rotWithShape="1">
          <a:blip r:embed="rId3">
            <a:duotone>
              <a:schemeClr val="bg2">
                <a:shade val="45000"/>
                <a:satMod val="135000"/>
              </a:schemeClr>
              <a:prstClr val="white"/>
            </a:duotone>
          </a:blip>
          <a:srcRect l="30129" t="16514" r="28566" b="15735"/>
          <a:stretch/>
        </p:blipFill>
        <p:spPr>
          <a:xfrm>
            <a:off x="6425287" y="3589872"/>
            <a:ext cx="792161" cy="743745"/>
          </a:xfrm>
          <a:prstGeom prst="rect">
            <a:avLst/>
          </a:prstGeom>
          <a:solidFill>
            <a:srgbClr val="727272"/>
          </a:solidFill>
        </p:spPr>
      </p:pic>
      <p:pic>
        <p:nvPicPr>
          <p:cNvPr id="1026" name="Picture 2" descr="Job Application for Programmatic Ad Operations Manager at Philo">
            <a:extLst>
              <a:ext uri="{FF2B5EF4-FFF2-40B4-BE49-F238E27FC236}">
                <a16:creationId xmlns:a16="http://schemas.microsoft.com/office/drawing/2014/main" id="{314FD274-F26D-E342-8FEC-F024E5F677E1}"/>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3346828" y="3739955"/>
            <a:ext cx="1328267" cy="69189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ODKmedia Logo">
            <a:extLst>
              <a:ext uri="{FF2B5EF4-FFF2-40B4-BE49-F238E27FC236}">
                <a16:creationId xmlns:a16="http://schemas.microsoft.com/office/drawing/2014/main" id="{9810A359-B57C-604C-AF12-5BA1EF43B8E5}"/>
              </a:ext>
            </a:extLst>
          </p:cNvPr>
          <p:cNvSpPr>
            <a:spLocks noChangeAspect="1" noChangeArrowheads="1"/>
          </p:cNvSpPr>
          <p:nvPr/>
        </p:nvSpPr>
        <p:spPr bwMode="auto">
          <a:xfrm>
            <a:off x="5943600" y="295287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6" name="TextBox 25">
            <a:extLst>
              <a:ext uri="{FF2B5EF4-FFF2-40B4-BE49-F238E27FC236}">
                <a16:creationId xmlns:a16="http://schemas.microsoft.com/office/drawing/2014/main" id="{430D2DDA-6C2B-8F44-AB8D-FE32798374D3}"/>
              </a:ext>
            </a:extLst>
          </p:cNvPr>
          <p:cNvSpPr txBox="1"/>
          <p:nvPr/>
        </p:nvSpPr>
        <p:spPr>
          <a:xfrm>
            <a:off x="2006038" y="5414807"/>
            <a:ext cx="8179925" cy="615553"/>
          </a:xfrm>
          <a:prstGeom prst="rect">
            <a:avLst/>
          </a:prstGeom>
          <a:noFill/>
        </p:spPr>
        <p:txBody>
          <a:bodyPr wrap="square" lIns="91440" tIns="45720" rIns="91440" bIns="45720" rtlCol="0" anchor="t">
            <a:spAutoFit/>
          </a:bodyPr>
          <a:lstStyle/>
          <a:p>
            <a:pPr algn="ctr"/>
            <a:r>
              <a:rPr lang="en-US" dirty="0">
                <a:solidFill>
                  <a:schemeClr val="tx1">
                    <a:lumMod val="75000"/>
                    <a:lumOff val="25000"/>
                  </a:schemeClr>
                </a:solidFill>
                <a:ea typeface="Tahoma"/>
                <a:cs typeface="Tahoma"/>
              </a:rPr>
              <a:t>We work with several partners to ensure brand safety and ad quality.</a:t>
            </a:r>
          </a:p>
          <a:p>
            <a:pPr marL="285750" indent="-285750" algn="ctr">
              <a:buFont typeface="Arial" panose="020B0604020202020204" pitchFamily="34" charset="0"/>
              <a:buChar char="•"/>
            </a:pPr>
            <a:endParaRPr lang="en-US" sz="1600" dirty="0">
              <a:solidFill>
                <a:schemeClr val="tx1">
                  <a:lumMod val="75000"/>
                  <a:lumOff val="25000"/>
                </a:schemeClr>
              </a:solidFill>
              <a:ea typeface="Tahoma" panose="020B0604030504040204" pitchFamily="34" charset="0"/>
              <a:cs typeface="Tahoma" panose="020B0604030504040204" pitchFamily="34" charset="0"/>
            </a:endParaRPr>
          </a:p>
        </p:txBody>
      </p:sp>
      <p:sp>
        <p:nvSpPr>
          <p:cNvPr id="50" name="Rectangle 49">
            <a:extLst>
              <a:ext uri="{FF2B5EF4-FFF2-40B4-BE49-F238E27FC236}">
                <a16:creationId xmlns:a16="http://schemas.microsoft.com/office/drawing/2014/main" id="{F33CDEE3-6012-544B-9CE5-DF87D2573892}"/>
              </a:ext>
            </a:extLst>
          </p:cNvPr>
          <p:cNvSpPr/>
          <p:nvPr/>
        </p:nvSpPr>
        <p:spPr>
          <a:xfrm>
            <a:off x="6245503" y="2641906"/>
            <a:ext cx="2583856" cy="691891"/>
          </a:xfrm>
          <a:prstGeom prst="rect">
            <a:avLst/>
          </a:prstGeom>
          <a:solidFill>
            <a:srgbClr val="FEC54D">
              <a:alpha val="80000"/>
            </a:srgbClr>
          </a:solidFill>
          <a:ln>
            <a:solidFill>
              <a:srgbClr val="FEC54D"/>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2000" b="1" dirty="0">
                <a:solidFill>
                  <a:schemeClr val="tx1">
                    <a:lumMod val="75000"/>
                    <a:lumOff val="25000"/>
                  </a:schemeClr>
                </a:solidFill>
                <a:latin typeface="Tw Cen MT Condensed" panose="020B0606020104020203" pitchFamily="34" charset="77"/>
              </a:rPr>
              <a:t>NICHE, TARGETED &amp; MULTICULTURAL</a:t>
            </a:r>
          </a:p>
        </p:txBody>
      </p:sp>
      <p:pic>
        <p:nvPicPr>
          <p:cNvPr id="24" name="Picture 4" descr="Beyond Ad Verification | Moat by Oracle Data Cloud">
            <a:extLst>
              <a:ext uri="{FF2B5EF4-FFF2-40B4-BE49-F238E27FC236}">
                <a16:creationId xmlns:a16="http://schemas.microsoft.com/office/drawing/2014/main" id="{48598B5F-1D32-1144-89E7-A6BA5DD423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5637" y="6068116"/>
            <a:ext cx="1033094" cy="38579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AS Launches First Industry-Wide Digital Ad Verification Training Program |  ExchangeWire.com">
            <a:extLst>
              <a:ext uri="{FF2B5EF4-FFF2-40B4-BE49-F238E27FC236}">
                <a16:creationId xmlns:a16="http://schemas.microsoft.com/office/drawing/2014/main" id="{68E9D763-E5C6-5547-BC7B-DEE59B019247}"/>
              </a:ext>
            </a:extLst>
          </p:cNvPr>
          <p:cNvPicPr>
            <a:picLocks noChangeAspect="1" noChangeArrowheads="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35168" y="5729070"/>
            <a:ext cx="990282" cy="99028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Text&#10;&#10;Description automatically generated">
            <a:extLst>
              <a:ext uri="{FF2B5EF4-FFF2-40B4-BE49-F238E27FC236}">
                <a16:creationId xmlns:a16="http://schemas.microsoft.com/office/drawing/2014/main" id="{5416803E-BF5F-9547-B404-A71C5677F5CD}"/>
              </a:ext>
            </a:extLst>
          </p:cNvPr>
          <p:cNvPicPr>
            <a:picLocks noChangeAspect="1"/>
          </p:cNvPicPr>
          <p:nvPr/>
        </p:nvPicPr>
        <p:blipFill>
          <a:blip r:embed="rId7">
            <a:duotone>
              <a:schemeClr val="accent3">
                <a:shade val="45000"/>
                <a:satMod val="135000"/>
              </a:schemeClr>
              <a:prstClr val="white"/>
            </a:duotone>
            <a:extLst>
              <a:ext uri="{BEBA8EAE-BF5A-486C-A8C5-ECC9F3942E4B}">
                <a14:imgProps xmlns:a14="http://schemas.microsoft.com/office/drawing/2010/main">
                  <a14:imgLayer r:embed="rId8">
                    <a14:imgEffect>
                      <a14:colorTemperature colorTemp="2300"/>
                    </a14:imgEffect>
                    <a14:imgEffect>
                      <a14:saturation sat="0"/>
                    </a14:imgEffect>
                  </a14:imgLayer>
                </a14:imgProps>
              </a:ext>
            </a:extLst>
          </a:blip>
          <a:stretch>
            <a:fillRect/>
          </a:stretch>
        </p:blipFill>
        <p:spPr>
          <a:xfrm>
            <a:off x="6307592" y="4648445"/>
            <a:ext cx="892531" cy="265583"/>
          </a:xfrm>
          <a:prstGeom prst="rect">
            <a:avLst/>
          </a:prstGeom>
        </p:spPr>
      </p:pic>
      <p:pic>
        <p:nvPicPr>
          <p:cNvPr id="29" name="Picture 28" descr="Text&#10;&#10;Description automatically generated">
            <a:extLst>
              <a:ext uri="{FF2B5EF4-FFF2-40B4-BE49-F238E27FC236}">
                <a16:creationId xmlns:a16="http://schemas.microsoft.com/office/drawing/2014/main" id="{C3EDC3A5-1ACB-C64F-96EE-E3E51AD59932}"/>
              </a:ext>
            </a:extLst>
          </p:cNvPr>
          <p:cNvPicPr>
            <a:picLocks noChangeAspect="1"/>
          </p:cNvPicPr>
          <p:nvPr/>
        </p:nvPicPr>
        <p:blipFill>
          <a:blip r:embed="rId9">
            <a:duotone>
              <a:schemeClr val="accent3">
                <a:shade val="45000"/>
                <a:satMod val="135000"/>
              </a:schemeClr>
              <a:prstClr val="white"/>
            </a:duotone>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7500795" y="3801353"/>
            <a:ext cx="1211601" cy="298862"/>
          </a:xfrm>
          <a:prstGeom prst="rect">
            <a:avLst/>
          </a:prstGeom>
        </p:spPr>
      </p:pic>
      <p:pic>
        <p:nvPicPr>
          <p:cNvPr id="31" name="Picture 30">
            <a:extLst>
              <a:ext uri="{FF2B5EF4-FFF2-40B4-BE49-F238E27FC236}">
                <a16:creationId xmlns:a16="http://schemas.microsoft.com/office/drawing/2014/main" id="{7E362A04-7BB2-9442-94BE-90A8C2D2033C}"/>
              </a:ext>
            </a:extLst>
          </p:cNvPr>
          <p:cNvPicPr>
            <a:picLocks noChangeAspect="1"/>
          </p:cNvPicPr>
          <p:nvPr/>
        </p:nvPicPr>
        <p:blipFill>
          <a:blip r:embed="rId11">
            <a:duotone>
              <a:schemeClr val="bg2">
                <a:shade val="45000"/>
                <a:satMod val="135000"/>
              </a:schemeClr>
              <a:prstClr val="white"/>
            </a:duotone>
          </a:blip>
          <a:srcRect/>
          <a:stretch/>
        </p:blipFill>
        <p:spPr>
          <a:xfrm>
            <a:off x="862415" y="3729181"/>
            <a:ext cx="536549" cy="536549"/>
          </a:xfrm>
          <a:prstGeom prst="rect">
            <a:avLst/>
          </a:prstGeom>
        </p:spPr>
      </p:pic>
      <p:cxnSp>
        <p:nvCxnSpPr>
          <p:cNvPr id="34" name="Straight Connector 33">
            <a:extLst>
              <a:ext uri="{FF2B5EF4-FFF2-40B4-BE49-F238E27FC236}">
                <a16:creationId xmlns:a16="http://schemas.microsoft.com/office/drawing/2014/main" id="{3D453A2A-5B91-AE4E-B7FC-482F26DB0B1E}"/>
              </a:ext>
            </a:extLst>
          </p:cNvPr>
          <p:cNvCxnSpPr>
            <a:cxnSpLocks/>
          </p:cNvCxnSpPr>
          <p:nvPr/>
        </p:nvCxnSpPr>
        <p:spPr>
          <a:xfrm>
            <a:off x="559152" y="4376512"/>
            <a:ext cx="2385342"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1534FA3-16DF-D64B-8B34-CCDB6824C553}"/>
              </a:ext>
            </a:extLst>
          </p:cNvPr>
          <p:cNvCxnSpPr>
            <a:cxnSpLocks/>
          </p:cNvCxnSpPr>
          <p:nvPr/>
        </p:nvCxnSpPr>
        <p:spPr>
          <a:xfrm>
            <a:off x="1752941" y="3612202"/>
            <a:ext cx="0" cy="1611105"/>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717A3D6-EC2D-FF46-8BF6-14E28D8659B0}"/>
              </a:ext>
            </a:extLst>
          </p:cNvPr>
          <p:cNvCxnSpPr>
            <a:cxnSpLocks/>
          </p:cNvCxnSpPr>
          <p:nvPr/>
        </p:nvCxnSpPr>
        <p:spPr>
          <a:xfrm>
            <a:off x="3499281" y="4390608"/>
            <a:ext cx="2385342"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820CBAC-0B39-9E4D-9AE0-4E8D04241138}"/>
              </a:ext>
            </a:extLst>
          </p:cNvPr>
          <p:cNvCxnSpPr>
            <a:cxnSpLocks/>
          </p:cNvCxnSpPr>
          <p:nvPr/>
        </p:nvCxnSpPr>
        <p:spPr>
          <a:xfrm>
            <a:off x="4630006" y="3626298"/>
            <a:ext cx="0" cy="1611105"/>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FCF8ED6-20F4-9C48-A9BD-17140A662897}"/>
              </a:ext>
            </a:extLst>
          </p:cNvPr>
          <p:cNvCxnSpPr>
            <a:cxnSpLocks/>
          </p:cNvCxnSpPr>
          <p:nvPr/>
        </p:nvCxnSpPr>
        <p:spPr>
          <a:xfrm>
            <a:off x="6248400" y="4347390"/>
            <a:ext cx="2385342"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08481AD-75BC-0049-A5C6-0C556932D028}"/>
              </a:ext>
            </a:extLst>
          </p:cNvPr>
          <p:cNvCxnSpPr>
            <a:cxnSpLocks/>
          </p:cNvCxnSpPr>
          <p:nvPr/>
        </p:nvCxnSpPr>
        <p:spPr>
          <a:xfrm>
            <a:off x="7341375" y="3577008"/>
            <a:ext cx="0" cy="1611105"/>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pic>
        <p:nvPicPr>
          <p:cNvPr id="1028" name="Picture 4">
            <a:extLst>
              <a:ext uri="{FF2B5EF4-FFF2-40B4-BE49-F238E27FC236}">
                <a16:creationId xmlns:a16="http://schemas.microsoft.com/office/drawing/2014/main" id="{C0F7EF48-798B-5746-AD1C-42EDBFC46792}"/>
              </a:ext>
            </a:extLst>
          </p:cNvPr>
          <p:cNvPicPr>
            <a:picLocks noChangeAspect="1" noChangeArrowheads="1"/>
          </p:cNvPicPr>
          <p:nvPr/>
        </p:nvPicPr>
        <p:blipFill>
          <a:blip r:embed="rId1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35303" y="4721094"/>
            <a:ext cx="1248294" cy="21221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7A2D31E6-5FB3-0C46-9E9C-EA91FF9DB5D5}"/>
              </a:ext>
            </a:extLst>
          </p:cNvPr>
          <p:cNvPicPr>
            <a:picLocks noChangeAspect="1"/>
          </p:cNvPicPr>
          <p:nvPr/>
        </p:nvPicPr>
        <p:blipFill>
          <a:blip r:embed="rId13">
            <a:duotone>
              <a:schemeClr val="accent3">
                <a:shade val="45000"/>
                <a:satMod val="135000"/>
              </a:schemeClr>
              <a:prstClr val="white"/>
            </a:duotone>
          </a:blip>
          <a:srcRect/>
          <a:stretch/>
        </p:blipFill>
        <p:spPr>
          <a:xfrm>
            <a:off x="7493436" y="4693516"/>
            <a:ext cx="1140301" cy="136836"/>
          </a:xfrm>
          <a:prstGeom prst="rect">
            <a:avLst/>
          </a:prstGeom>
        </p:spPr>
      </p:pic>
      <p:pic>
        <p:nvPicPr>
          <p:cNvPr id="57" name="Picture 56">
            <a:extLst>
              <a:ext uri="{FF2B5EF4-FFF2-40B4-BE49-F238E27FC236}">
                <a16:creationId xmlns:a16="http://schemas.microsoft.com/office/drawing/2014/main" id="{C5FA84B3-A9AB-7045-AA54-03678DC878C9}"/>
              </a:ext>
            </a:extLst>
          </p:cNvPr>
          <p:cNvPicPr>
            <a:picLocks noChangeAspect="1"/>
          </p:cNvPicPr>
          <p:nvPr/>
        </p:nvPicPr>
        <p:blipFill>
          <a:blip r:embed="rId14">
            <a:grayscl/>
          </a:blip>
          <a:srcRect/>
          <a:stretch/>
        </p:blipFill>
        <p:spPr>
          <a:xfrm>
            <a:off x="5293672" y="6013977"/>
            <a:ext cx="589868" cy="497849"/>
          </a:xfrm>
          <a:prstGeom prst="rect">
            <a:avLst/>
          </a:prstGeom>
        </p:spPr>
      </p:pic>
      <p:cxnSp>
        <p:nvCxnSpPr>
          <p:cNvPr id="61" name="Straight Connector 60">
            <a:extLst>
              <a:ext uri="{FF2B5EF4-FFF2-40B4-BE49-F238E27FC236}">
                <a16:creationId xmlns:a16="http://schemas.microsoft.com/office/drawing/2014/main" id="{F6DC73E9-BDFE-FE40-830A-675F01236F06}"/>
              </a:ext>
            </a:extLst>
          </p:cNvPr>
          <p:cNvCxnSpPr>
            <a:cxnSpLocks/>
          </p:cNvCxnSpPr>
          <p:nvPr/>
        </p:nvCxnSpPr>
        <p:spPr>
          <a:xfrm>
            <a:off x="3641217" y="5987909"/>
            <a:ext cx="0" cy="624013"/>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D33C5DE-B32B-524D-9559-60AD614E7FEF}"/>
              </a:ext>
            </a:extLst>
          </p:cNvPr>
          <p:cNvCxnSpPr>
            <a:cxnSpLocks/>
          </p:cNvCxnSpPr>
          <p:nvPr/>
        </p:nvCxnSpPr>
        <p:spPr>
          <a:xfrm>
            <a:off x="5039093" y="5982298"/>
            <a:ext cx="0" cy="624013"/>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61BDD49-18CB-DF49-B1B8-BE811314E893}"/>
              </a:ext>
            </a:extLst>
          </p:cNvPr>
          <p:cNvCxnSpPr>
            <a:cxnSpLocks/>
          </p:cNvCxnSpPr>
          <p:nvPr/>
        </p:nvCxnSpPr>
        <p:spPr>
          <a:xfrm>
            <a:off x="6090127" y="5961278"/>
            <a:ext cx="0" cy="624013"/>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pic>
        <p:nvPicPr>
          <p:cNvPr id="23" name="Picture 22" descr="A picture containing shape&#10;&#10;Description automatically generated">
            <a:extLst>
              <a:ext uri="{FF2B5EF4-FFF2-40B4-BE49-F238E27FC236}">
                <a16:creationId xmlns:a16="http://schemas.microsoft.com/office/drawing/2014/main" id="{B23B2E2B-39EA-654D-9177-653E77FB7F97}"/>
              </a:ext>
            </a:extLst>
          </p:cNvPr>
          <p:cNvPicPr>
            <a:picLocks noChangeAspect="1"/>
          </p:cNvPicPr>
          <p:nvPr/>
        </p:nvPicPr>
        <p:blipFill>
          <a:blip r:embed="rId15">
            <a:grayscl/>
          </a:blip>
          <a:stretch>
            <a:fillRect/>
          </a:stretch>
        </p:blipFill>
        <p:spPr>
          <a:xfrm>
            <a:off x="6167292" y="6017986"/>
            <a:ext cx="2051092" cy="441658"/>
          </a:xfrm>
          <a:prstGeom prst="rect">
            <a:avLst/>
          </a:prstGeom>
        </p:spPr>
      </p:pic>
      <p:cxnSp>
        <p:nvCxnSpPr>
          <p:cNvPr id="66" name="Straight Connector 65">
            <a:extLst>
              <a:ext uri="{FF2B5EF4-FFF2-40B4-BE49-F238E27FC236}">
                <a16:creationId xmlns:a16="http://schemas.microsoft.com/office/drawing/2014/main" id="{4129224F-609B-944D-A6F9-B92898C5D5B8}"/>
              </a:ext>
            </a:extLst>
          </p:cNvPr>
          <p:cNvCxnSpPr>
            <a:cxnSpLocks/>
          </p:cNvCxnSpPr>
          <p:nvPr/>
        </p:nvCxnSpPr>
        <p:spPr>
          <a:xfrm>
            <a:off x="8276282" y="5949007"/>
            <a:ext cx="0" cy="624013"/>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pic>
        <p:nvPicPr>
          <p:cNvPr id="37" name="Picture 36" descr="Logo&#10;&#10;Description automatically generated with medium confidence">
            <a:extLst>
              <a:ext uri="{FF2B5EF4-FFF2-40B4-BE49-F238E27FC236}">
                <a16:creationId xmlns:a16="http://schemas.microsoft.com/office/drawing/2014/main" id="{BF9FBA60-7AEF-AA4C-A16B-FE40D0099E90}"/>
              </a:ext>
            </a:extLst>
          </p:cNvPr>
          <p:cNvPicPr>
            <a:picLocks noChangeAspect="1"/>
          </p:cNvPicPr>
          <p:nvPr/>
        </p:nvPicPr>
        <p:blipFill>
          <a:blip r:embed="rId16">
            <a:duotone>
              <a:schemeClr val="accent3">
                <a:shade val="45000"/>
                <a:satMod val="135000"/>
              </a:schemeClr>
              <a:prstClr val="white"/>
            </a:duotone>
          </a:blip>
          <a:stretch>
            <a:fillRect/>
          </a:stretch>
        </p:blipFill>
        <p:spPr>
          <a:xfrm>
            <a:off x="8386840" y="5981190"/>
            <a:ext cx="1427930" cy="546402"/>
          </a:xfrm>
          <a:prstGeom prst="rect">
            <a:avLst/>
          </a:prstGeom>
        </p:spPr>
      </p:pic>
      <p:pic>
        <p:nvPicPr>
          <p:cNvPr id="67" name="Picture 66" descr="Logo&#10;&#10;Description automatically generated">
            <a:extLst>
              <a:ext uri="{FF2B5EF4-FFF2-40B4-BE49-F238E27FC236}">
                <a16:creationId xmlns:a16="http://schemas.microsoft.com/office/drawing/2014/main" id="{D1789CB1-5ABF-BB41-BB53-20F012FB6174}"/>
              </a:ext>
            </a:extLst>
          </p:cNvPr>
          <p:cNvPicPr>
            <a:picLocks noChangeAspect="1"/>
          </p:cNvPicPr>
          <p:nvPr/>
        </p:nvPicPr>
        <p:blipFill rotWithShape="1">
          <a:blip r:embed="rId17">
            <a:duotone>
              <a:schemeClr val="accent3">
                <a:shade val="45000"/>
                <a:satMod val="135000"/>
              </a:schemeClr>
              <a:prstClr val="white"/>
            </a:duotone>
          </a:blip>
          <a:srcRect l="-17188" t="-7575" r="-21288" b="-25134"/>
          <a:stretch/>
        </p:blipFill>
        <p:spPr>
          <a:xfrm>
            <a:off x="647816" y="4480117"/>
            <a:ext cx="1017561" cy="819940"/>
          </a:xfrm>
          <a:prstGeom prst="rect">
            <a:avLst/>
          </a:prstGeom>
        </p:spPr>
      </p:pic>
      <p:cxnSp>
        <p:nvCxnSpPr>
          <p:cNvPr id="6" name="Straight Connector 5">
            <a:extLst>
              <a:ext uri="{FF2B5EF4-FFF2-40B4-BE49-F238E27FC236}">
                <a16:creationId xmlns:a16="http://schemas.microsoft.com/office/drawing/2014/main" id="{AE1D7F77-6A61-D267-CC28-A716A6D4A8E5}"/>
              </a:ext>
            </a:extLst>
          </p:cNvPr>
          <p:cNvCxnSpPr>
            <a:cxnSpLocks/>
          </p:cNvCxnSpPr>
          <p:nvPr/>
        </p:nvCxnSpPr>
        <p:spPr>
          <a:xfrm>
            <a:off x="9198165" y="4378234"/>
            <a:ext cx="2385342"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B082130-137A-D871-DDE9-B035A3947887}"/>
              </a:ext>
            </a:extLst>
          </p:cNvPr>
          <p:cNvCxnSpPr>
            <a:cxnSpLocks/>
          </p:cNvCxnSpPr>
          <p:nvPr/>
        </p:nvCxnSpPr>
        <p:spPr>
          <a:xfrm>
            <a:off x="10291140" y="3607852"/>
            <a:ext cx="0" cy="1611105"/>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pic>
        <p:nvPicPr>
          <p:cNvPr id="10" name="Picture 8" descr="Press Releases – Future Today Inc">
            <a:extLst>
              <a:ext uri="{FF2B5EF4-FFF2-40B4-BE49-F238E27FC236}">
                <a16:creationId xmlns:a16="http://schemas.microsoft.com/office/drawing/2014/main" id="{50690A45-BAF0-45B6-8090-A0CCB4FDE125}"/>
              </a:ext>
            </a:extLst>
          </p:cNvPr>
          <p:cNvPicPr>
            <a:picLocks noChangeAspect="1" noChangeArrowheads="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10369794" y="3729181"/>
            <a:ext cx="1056111" cy="5280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ElectricNOW">
            <a:extLst>
              <a:ext uri="{FF2B5EF4-FFF2-40B4-BE49-F238E27FC236}">
                <a16:creationId xmlns:a16="http://schemas.microsoft.com/office/drawing/2014/main" id="{80E9E64A-CC4A-D697-E95A-AFC55D38ACFB}"/>
              </a:ext>
            </a:extLst>
          </p:cNvPr>
          <p:cNvPicPr>
            <a:picLocks noChangeAspect="1" noChangeArrowheads="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10466269" y="4440866"/>
            <a:ext cx="917843" cy="689964"/>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aphic 14">
            <a:extLst>
              <a:ext uri="{FF2B5EF4-FFF2-40B4-BE49-F238E27FC236}">
                <a16:creationId xmlns:a16="http://schemas.microsoft.com/office/drawing/2014/main" id="{6DEEA4B0-6C5D-B785-D73C-CD202BB6A47F}"/>
              </a:ext>
            </a:extLst>
          </p:cNvPr>
          <p:cNvGrpSpPr/>
          <p:nvPr/>
        </p:nvGrpSpPr>
        <p:grpSpPr>
          <a:xfrm>
            <a:off x="1841183" y="3928306"/>
            <a:ext cx="1038989" cy="210053"/>
            <a:chOff x="1841183" y="3928306"/>
            <a:chExt cx="1038989" cy="210053"/>
          </a:xfrm>
        </p:grpSpPr>
        <p:sp>
          <p:nvSpPr>
            <p:cNvPr id="17" name="Freeform 16">
              <a:extLst>
                <a:ext uri="{FF2B5EF4-FFF2-40B4-BE49-F238E27FC236}">
                  <a16:creationId xmlns:a16="http://schemas.microsoft.com/office/drawing/2014/main" id="{16100AE1-6396-FFA6-7DF5-E7E65883732E}"/>
                </a:ext>
              </a:extLst>
            </p:cNvPr>
            <p:cNvSpPr/>
            <p:nvPr/>
          </p:nvSpPr>
          <p:spPr>
            <a:xfrm>
              <a:off x="1841183" y="3928306"/>
              <a:ext cx="839221" cy="210053"/>
            </a:xfrm>
            <a:custGeom>
              <a:avLst/>
              <a:gdLst>
                <a:gd name="connsiteX0" fmla="*/ 578899 w 839221"/>
                <a:gd name="connsiteY0" fmla="*/ 0 h 210053"/>
                <a:gd name="connsiteX1" fmla="*/ 624908 w 839221"/>
                <a:gd name="connsiteY1" fmla="*/ 47845 h 210053"/>
                <a:gd name="connsiteX2" fmla="*/ 623743 w 839221"/>
                <a:gd name="connsiteY2" fmla="*/ 58932 h 210053"/>
                <a:gd name="connsiteX3" fmla="*/ 216650 w 839221"/>
                <a:gd name="connsiteY3" fmla="*/ 58932 h 210053"/>
                <a:gd name="connsiteX4" fmla="*/ 218980 w 839221"/>
                <a:gd name="connsiteY4" fmla="*/ 41427 h 210053"/>
                <a:gd name="connsiteX5" fmla="*/ 273725 w 839221"/>
                <a:gd name="connsiteY5" fmla="*/ 0 h 210053"/>
                <a:gd name="connsiteX6" fmla="*/ 578899 w 839221"/>
                <a:gd name="connsiteY6" fmla="*/ 0 h 210053"/>
                <a:gd name="connsiteX7" fmla="*/ 620831 w 839221"/>
                <a:gd name="connsiteY7" fmla="*/ 81687 h 210053"/>
                <a:gd name="connsiteX8" fmla="*/ 618502 w 839221"/>
                <a:gd name="connsiteY8" fmla="*/ 99192 h 210053"/>
                <a:gd name="connsiteX9" fmla="*/ 578317 w 839221"/>
                <a:gd name="connsiteY9" fmla="*/ 130700 h 210053"/>
                <a:gd name="connsiteX10" fmla="*/ 491540 w 839221"/>
                <a:gd name="connsiteY10" fmla="*/ 130700 h 210053"/>
                <a:gd name="connsiteX11" fmla="*/ 482222 w 839221"/>
                <a:gd name="connsiteY11" fmla="*/ 210053 h 210053"/>
                <a:gd name="connsiteX12" fmla="*/ 413499 w 839221"/>
                <a:gd name="connsiteY12" fmla="*/ 210053 h 210053"/>
                <a:gd name="connsiteX13" fmla="*/ 429224 w 839221"/>
                <a:gd name="connsiteY13" fmla="*/ 81687 h 210053"/>
                <a:gd name="connsiteX14" fmla="*/ 620831 w 839221"/>
                <a:gd name="connsiteY14" fmla="*/ 81687 h 210053"/>
                <a:gd name="connsiteX15" fmla="*/ 25625 w 839221"/>
                <a:gd name="connsiteY15" fmla="*/ 0 h 210053"/>
                <a:gd name="connsiteX16" fmla="*/ 210244 w 839221"/>
                <a:gd name="connsiteY16" fmla="*/ 0 h 210053"/>
                <a:gd name="connsiteX17" fmla="*/ 203255 w 839221"/>
                <a:gd name="connsiteY17" fmla="*/ 58932 h 210053"/>
                <a:gd name="connsiteX18" fmla="*/ 18637 w 839221"/>
                <a:gd name="connsiteY18" fmla="*/ 58932 h 210053"/>
                <a:gd name="connsiteX19" fmla="*/ 25625 w 839221"/>
                <a:gd name="connsiteY19" fmla="*/ 0 h 210053"/>
                <a:gd name="connsiteX20" fmla="*/ 15725 w 839221"/>
                <a:gd name="connsiteY20" fmla="*/ 81104 h 210053"/>
                <a:gd name="connsiteX21" fmla="*/ 200343 w 839221"/>
                <a:gd name="connsiteY21" fmla="*/ 81104 h 210053"/>
                <a:gd name="connsiteX22" fmla="*/ 194519 w 839221"/>
                <a:gd name="connsiteY22" fmla="*/ 130116 h 210053"/>
                <a:gd name="connsiteX23" fmla="*/ 78623 w 839221"/>
                <a:gd name="connsiteY23" fmla="*/ 130116 h 210053"/>
                <a:gd name="connsiteX24" fmla="*/ 75711 w 839221"/>
                <a:gd name="connsiteY24" fmla="*/ 154039 h 210053"/>
                <a:gd name="connsiteX25" fmla="*/ 191025 w 839221"/>
                <a:gd name="connsiteY25" fmla="*/ 154039 h 210053"/>
                <a:gd name="connsiteX26" fmla="*/ 184619 w 839221"/>
                <a:gd name="connsiteY26" fmla="*/ 210053 h 210053"/>
                <a:gd name="connsiteX27" fmla="*/ 0 w 839221"/>
                <a:gd name="connsiteY27" fmla="*/ 210053 h 210053"/>
                <a:gd name="connsiteX28" fmla="*/ 15725 w 839221"/>
                <a:gd name="connsiteY28" fmla="*/ 81104 h 210053"/>
                <a:gd name="connsiteX29" fmla="*/ 644709 w 839221"/>
                <a:gd name="connsiteY29" fmla="*/ 0 h 210053"/>
                <a:gd name="connsiteX30" fmla="*/ 794967 w 839221"/>
                <a:gd name="connsiteY30" fmla="*/ 0 h 210053"/>
                <a:gd name="connsiteX31" fmla="*/ 838646 w 839221"/>
                <a:gd name="connsiteY31" fmla="*/ 49596 h 210053"/>
                <a:gd name="connsiteX32" fmla="*/ 837482 w 839221"/>
                <a:gd name="connsiteY32" fmla="*/ 58932 h 210053"/>
                <a:gd name="connsiteX33" fmla="*/ 637721 w 839221"/>
                <a:gd name="connsiteY33" fmla="*/ 58932 h 210053"/>
                <a:gd name="connsiteX34" fmla="*/ 644709 w 839221"/>
                <a:gd name="connsiteY34" fmla="*/ 0 h 210053"/>
                <a:gd name="connsiteX35" fmla="*/ 644709 w 839221"/>
                <a:gd name="connsiteY35" fmla="*/ 0 h 210053"/>
                <a:gd name="connsiteX36" fmla="*/ 619084 w 839221"/>
                <a:gd name="connsiteY36" fmla="*/ 210053 h 210053"/>
                <a:gd name="connsiteX37" fmla="*/ 634809 w 839221"/>
                <a:gd name="connsiteY37" fmla="*/ 81687 h 210053"/>
                <a:gd name="connsiteX38" fmla="*/ 703531 w 839221"/>
                <a:gd name="connsiteY38" fmla="*/ 81687 h 210053"/>
                <a:gd name="connsiteX39" fmla="*/ 687807 w 839221"/>
                <a:gd name="connsiteY39" fmla="*/ 210053 h 210053"/>
                <a:gd name="connsiteX40" fmla="*/ 619084 w 839221"/>
                <a:gd name="connsiteY40" fmla="*/ 210053 h 210053"/>
                <a:gd name="connsiteX41" fmla="*/ 750123 w 839221"/>
                <a:gd name="connsiteY41" fmla="*/ 210053 h 210053"/>
                <a:gd name="connsiteX42" fmla="*/ 765847 w 839221"/>
                <a:gd name="connsiteY42" fmla="*/ 81687 h 210053"/>
                <a:gd name="connsiteX43" fmla="*/ 835152 w 839221"/>
                <a:gd name="connsiteY43" fmla="*/ 81687 h 210053"/>
                <a:gd name="connsiteX44" fmla="*/ 819427 w 839221"/>
                <a:gd name="connsiteY44" fmla="*/ 210053 h 210053"/>
                <a:gd name="connsiteX45" fmla="*/ 750123 w 839221"/>
                <a:gd name="connsiteY45" fmla="*/ 210053 h 210053"/>
                <a:gd name="connsiteX46" fmla="*/ 750123 w 839221"/>
                <a:gd name="connsiteY46" fmla="*/ 210053 h 210053"/>
                <a:gd name="connsiteX47" fmla="*/ 365743 w 839221"/>
                <a:gd name="connsiteY47" fmla="*/ 81687 h 210053"/>
                <a:gd name="connsiteX48" fmla="*/ 409423 w 839221"/>
                <a:gd name="connsiteY48" fmla="*/ 131283 h 210053"/>
                <a:gd name="connsiteX49" fmla="*/ 401269 w 839221"/>
                <a:gd name="connsiteY49" fmla="*/ 180295 h 210053"/>
                <a:gd name="connsiteX50" fmla="*/ 350601 w 839221"/>
                <a:gd name="connsiteY50" fmla="*/ 210053 h 210053"/>
                <a:gd name="connsiteX51" fmla="*/ 198596 w 839221"/>
                <a:gd name="connsiteY51" fmla="*/ 210053 h 210053"/>
                <a:gd name="connsiteX52" fmla="*/ 205585 w 839221"/>
                <a:gd name="connsiteY52" fmla="*/ 154039 h 210053"/>
                <a:gd name="connsiteX53" fmla="*/ 339535 w 839221"/>
                <a:gd name="connsiteY53" fmla="*/ 154039 h 210053"/>
                <a:gd name="connsiteX54" fmla="*/ 342447 w 839221"/>
                <a:gd name="connsiteY54" fmla="*/ 130116 h 210053"/>
                <a:gd name="connsiteX55" fmla="*/ 249264 w 839221"/>
                <a:gd name="connsiteY55" fmla="*/ 130116 h 210053"/>
                <a:gd name="connsiteX56" fmla="*/ 214321 w 839221"/>
                <a:gd name="connsiteY56" fmla="*/ 81104 h 210053"/>
                <a:gd name="connsiteX57" fmla="*/ 365743 w 839221"/>
                <a:gd name="connsiteY57" fmla="*/ 81687 h 210053"/>
                <a:gd name="connsiteX58" fmla="*/ 365743 w 839221"/>
                <a:gd name="connsiteY58" fmla="*/ 81687 h 21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39221" h="210053">
                  <a:moveTo>
                    <a:pt x="578899" y="0"/>
                  </a:moveTo>
                  <a:cubicBezTo>
                    <a:pt x="617337" y="0"/>
                    <a:pt x="627820" y="22756"/>
                    <a:pt x="624908" y="47845"/>
                  </a:cubicBezTo>
                  <a:cubicBezTo>
                    <a:pt x="624326" y="52513"/>
                    <a:pt x="623743" y="58932"/>
                    <a:pt x="623743" y="58932"/>
                  </a:cubicBezTo>
                  <a:lnTo>
                    <a:pt x="216650" y="58932"/>
                  </a:lnTo>
                  <a:cubicBezTo>
                    <a:pt x="216650" y="58932"/>
                    <a:pt x="217815" y="50763"/>
                    <a:pt x="218980" y="41427"/>
                  </a:cubicBezTo>
                  <a:cubicBezTo>
                    <a:pt x="221892" y="16921"/>
                    <a:pt x="242276" y="0"/>
                    <a:pt x="273725" y="0"/>
                  </a:cubicBezTo>
                  <a:cubicBezTo>
                    <a:pt x="273725" y="0"/>
                    <a:pt x="578899" y="0"/>
                    <a:pt x="578899" y="0"/>
                  </a:cubicBezTo>
                  <a:close/>
                  <a:moveTo>
                    <a:pt x="620831" y="81687"/>
                  </a:moveTo>
                  <a:cubicBezTo>
                    <a:pt x="620831" y="81687"/>
                    <a:pt x="619667" y="89856"/>
                    <a:pt x="618502" y="99192"/>
                  </a:cubicBezTo>
                  <a:cubicBezTo>
                    <a:pt x="616172" y="117280"/>
                    <a:pt x="602777" y="130700"/>
                    <a:pt x="578317" y="130700"/>
                  </a:cubicBezTo>
                  <a:lnTo>
                    <a:pt x="491540" y="130700"/>
                  </a:lnTo>
                  <a:lnTo>
                    <a:pt x="482222" y="210053"/>
                  </a:lnTo>
                  <a:lnTo>
                    <a:pt x="413499" y="210053"/>
                  </a:lnTo>
                  <a:lnTo>
                    <a:pt x="429224" y="81687"/>
                  </a:lnTo>
                  <a:cubicBezTo>
                    <a:pt x="428641" y="81687"/>
                    <a:pt x="620831" y="81687"/>
                    <a:pt x="620831" y="81687"/>
                  </a:cubicBezTo>
                  <a:close/>
                  <a:moveTo>
                    <a:pt x="25625" y="0"/>
                  </a:moveTo>
                  <a:lnTo>
                    <a:pt x="210244" y="0"/>
                  </a:lnTo>
                  <a:lnTo>
                    <a:pt x="203255" y="58932"/>
                  </a:lnTo>
                  <a:lnTo>
                    <a:pt x="18637" y="58932"/>
                  </a:lnTo>
                  <a:lnTo>
                    <a:pt x="25625" y="0"/>
                  </a:lnTo>
                  <a:close/>
                  <a:moveTo>
                    <a:pt x="15725" y="81104"/>
                  </a:moveTo>
                  <a:lnTo>
                    <a:pt x="200343" y="81104"/>
                  </a:lnTo>
                  <a:lnTo>
                    <a:pt x="194519" y="130116"/>
                  </a:lnTo>
                  <a:lnTo>
                    <a:pt x="78623" y="130116"/>
                  </a:lnTo>
                  <a:lnTo>
                    <a:pt x="75711" y="154039"/>
                  </a:lnTo>
                  <a:lnTo>
                    <a:pt x="191025" y="154039"/>
                  </a:lnTo>
                  <a:lnTo>
                    <a:pt x="184619" y="210053"/>
                  </a:lnTo>
                  <a:lnTo>
                    <a:pt x="0" y="210053"/>
                  </a:lnTo>
                  <a:lnTo>
                    <a:pt x="15725" y="81104"/>
                  </a:lnTo>
                  <a:close/>
                  <a:moveTo>
                    <a:pt x="644709" y="0"/>
                  </a:moveTo>
                  <a:lnTo>
                    <a:pt x="794967" y="0"/>
                  </a:lnTo>
                  <a:cubicBezTo>
                    <a:pt x="818845" y="0"/>
                    <a:pt x="843306" y="11086"/>
                    <a:pt x="838646" y="49596"/>
                  </a:cubicBezTo>
                  <a:cubicBezTo>
                    <a:pt x="838064" y="56598"/>
                    <a:pt x="837482" y="58932"/>
                    <a:pt x="837482" y="58932"/>
                  </a:cubicBezTo>
                  <a:lnTo>
                    <a:pt x="637721" y="58932"/>
                  </a:lnTo>
                  <a:lnTo>
                    <a:pt x="644709" y="0"/>
                  </a:lnTo>
                  <a:lnTo>
                    <a:pt x="644709" y="0"/>
                  </a:lnTo>
                  <a:close/>
                  <a:moveTo>
                    <a:pt x="619084" y="210053"/>
                  </a:moveTo>
                  <a:lnTo>
                    <a:pt x="634809" y="81687"/>
                  </a:lnTo>
                  <a:lnTo>
                    <a:pt x="703531" y="81687"/>
                  </a:lnTo>
                  <a:lnTo>
                    <a:pt x="687807" y="210053"/>
                  </a:lnTo>
                  <a:cubicBezTo>
                    <a:pt x="687807" y="210053"/>
                    <a:pt x="619084" y="210053"/>
                    <a:pt x="619084" y="210053"/>
                  </a:cubicBezTo>
                  <a:close/>
                  <a:moveTo>
                    <a:pt x="750123" y="210053"/>
                  </a:moveTo>
                  <a:lnTo>
                    <a:pt x="765847" y="81687"/>
                  </a:lnTo>
                  <a:lnTo>
                    <a:pt x="835152" y="81687"/>
                  </a:lnTo>
                  <a:lnTo>
                    <a:pt x="819427" y="210053"/>
                  </a:lnTo>
                  <a:lnTo>
                    <a:pt x="750123" y="210053"/>
                  </a:lnTo>
                  <a:lnTo>
                    <a:pt x="750123" y="210053"/>
                  </a:lnTo>
                  <a:close/>
                  <a:moveTo>
                    <a:pt x="365743" y="81687"/>
                  </a:moveTo>
                  <a:cubicBezTo>
                    <a:pt x="387292" y="81687"/>
                    <a:pt x="414664" y="91023"/>
                    <a:pt x="409423" y="131283"/>
                  </a:cubicBezTo>
                  <a:cubicBezTo>
                    <a:pt x="408258" y="138285"/>
                    <a:pt x="405346" y="170960"/>
                    <a:pt x="401269" y="180295"/>
                  </a:cubicBezTo>
                  <a:cubicBezTo>
                    <a:pt x="389621" y="208886"/>
                    <a:pt x="355260" y="209470"/>
                    <a:pt x="350601" y="210053"/>
                  </a:cubicBezTo>
                  <a:cubicBezTo>
                    <a:pt x="344777" y="210053"/>
                    <a:pt x="198596" y="210053"/>
                    <a:pt x="198596" y="210053"/>
                  </a:cubicBezTo>
                  <a:lnTo>
                    <a:pt x="205585" y="154039"/>
                  </a:lnTo>
                  <a:lnTo>
                    <a:pt x="339535" y="154039"/>
                  </a:lnTo>
                  <a:lnTo>
                    <a:pt x="342447" y="130116"/>
                  </a:lnTo>
                  <a:cubicBezTo>
                    <a:pt x="342447" y="130116"/>
                    <a:pt x="262077" y="130116"/>
                    <a:pt x="249264" y="130116"/>
                  </a:cubicBezTo>
                  <a:cubicBezTo>
                    <a:pt x="225969" y="130116"/>
                    <a:pt x="209079" y="114946"/>
                    <a:pt x="214321" y="81104"/>
                  </a:cubicBezTo>
                  <a:cubicBezTo>
                    <a:pt x="237616" y="81104"/>
                    <a:pt x="353513" y="81687"/>
                    <a:pt x="365743" y="81687"/>
                  </a:cubicBezTo>
                  <a:lnTo>
                    <a:pt x="365743" y="81687"/>
                  </a:lnTo>
                  <a:close/>
                </a:path>
              </a:pathLst>
            </a:custGeom>
            <a:solidFill>
              <a:schemeClr val="bg1">
                <a:lumMod val="65000"/>
              </a:schemeClr>
            </a:solidFill>
            <a:ln w="5800"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E33E2547-E35E-24A5-3F50-26F6E99EF9A1}"/>
                </a:ext>
              </a:extLst>
            </p:cNvPr>
            <p:cNvSpPr/>
            <p:nvPr/>
          </p:nvSpPr>
          <p:spPr>
            <a:xfrm>
              <a:off x="2720596" y="3958646"/>
              <a:ext cx="159575" cy="159873"/>
            </a:xfrm>
            <a:custGeom>
              <a:avLst/>
              <a:gdLst>
                <a:gd name="connsiteX0" fmla="*/ 109490 w 159575"/>
                <a:gd name="connsiteY0" fmla="*/ 53097 h 159873"/>
                <a:gd name="connsiteX1" fmla="*/ 115896 w 159575"/>
                <a:gd name="connsiteY1" fmla="*/ 0 h 159873"/>
                <a:gd name="connsiteX2" fmla="*/ 62316 w 159575"/>
                <a:gd name="connsiteY2" fmla="*/ 0 h 159873"/>
                <a:gd name="connsiteX3" fmla="*/ 55910 w 159575"/>
                <a:gd name="connsiteY3" fmla="*/ 53097 h 159873"/>
                <a:gd name="connsiteX4" fmla="*/ 5824 w 159575"/>
                <a:gd name="connsiteY4" fmla="*/ 53097 h 159873"/>
                <a:gd name="connsiteX5" fmla="*/ 0 w 159575"/>
                <a:gd name="connsiteY5" fmla="*/ 105610 h 159873"/>
                <a:gd name="connsiteX6" fmla="*/ 50086 w 159575"/>
                <a:gd name="connsiteY6" fmla="*/ 105610 h 159873"/>
                <a:gd name="connsiteX7" fmla="*/ 43679 w 159575"/>
                <a:gd name="connsiteY7" fmla="*/ 159874 h 159873"/>
                <a:gd name="connsiteX8" fmla="*/ 97260 w 159575"/>
                <a:gd name="connsiteY8" fmla="*/ 159874 h 159873"/>
                <a:gd name="connsiteX9" fmla="*/ 103666 w 159575"/>
                <a:gd name="connsiteY9" fmla="*/ 105610 h 159873"/>
                <a:gd name="connsiteX10" fmla="*/ 153752 w 159575"/>
                <a:gd name="connsiteY10" fmla="*/ 105610 h 159873"/>
                <a:gd name="connsiteX11" fmla="*/ 159576 w 159575"/>
                <a:gd name="connsiteY11" fmla="*/ 53097 h 159873"/>
                <a:gd name="connsiteX12" fmla="*/ 109490 w 159575"/>
                <a:gd name="connsiteY12" fmla="*/ 53097 h 15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575" h="159873">
                  <a:moveTo>
                    <a:pt x="109490" y="53097"/>
                  </a:moveTo>
                  <a:lnTo>
                    <a:pt x="115896" y="0"/>
                  </a:lnTo>
                  <a:lnTo>
                    <a:pt x="62316" y="0"/>
                  </a:lnTo>
                  <a:lnTo>
                    <a:pt x="55910" y="53097"/>
                  </a:lnTo>
                  <a:lnTo>
                    <a:pt x="5824" y="53097"/>
                  </a:lnTo>
                  <a:lnTo>
                    <a:pt x="0" y="105610"/>
                  </a:lnTo>
                  <a:lnTo>
                    <a:pt x="50086" y="105610"/>
                  </a:lnTo>
                  <a:lnTo>
                    <a:pt x="43679" y="159874"/>
                  </a:lnTo>
                  <a:lnTo>
                    <a:pt x="97260" y="159874"/>
                  </a:lnTo>
                  <a:lnTo>
                    <a:pt x="103666" y="105610"/>
                  </a:lnTo>
                  <a:lnTo>
                    <a:pt x="153752" y="105610"/>
                  </a:lnTo>
                  <a:lnTo>
                    <a:pt x="159576" y="53097"/>
                  </a:lnTo>
                  <a:lnTo>
                    <a:pt x="109490" y="53097"/>
                  </a:lnTo>
                  <a:close/>
                </a:path>
              </a:pathLst>
            </a:custGeom>
            <a:solidFill>
              <a:schemeClr val="bg1">
                <a:lumMod val="65000"/>
              </a:schemeClr>
            </a:solidFill>
            <a:ln w="5800" cap="flat">
              <a:noFill/>
              <a:prstDash val="solid"/>
              <a:miter/>
            </a:ln>
          </p:spPr>
          <p:txBody>
            <a:bodyPr rtlCol="0" anchor="ctr"/>
            <a:lstStyle/>
            <a:p>
              <a:endParaRPr lang="en-US" dirty="0"/>
            </a:p>
          </p:txBody>
        </p:sp>
      </p:grpSp>
      <p:pic>
        <p:nvPicPr>
          <p:cNvPr id="5" name="Picture 2" descr="The Weather Channel - Radar - Apps on Google Play">
            <a:extLst>
              <a:ext uri="{FF2B5EF4-FFF2-40B4-BE49-F238E27FC236}">
                <a16:creationId xmlns:a16="http://schemas.microsoft.com/office/drawing/2014/main" id="{2C233ADF-89C9-7472-E8C6-8F613F8409ED}"/>
              </a:ext>
            </a:extLst>
          </p:cNvPr>
          <p:cNvPicPr>
            <a:picLocks noChangeAspect="1" noChangeArrowheads="1"/>
          </p:cNvPicPr>
          <p:nvPr/>
        </p:nvPicPr>
        <p:blipFill>
          <a:blip r:embed="rId2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98270" y="3637939"/>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BLACK-ENTERPRISE-LOGO-PNG-done | Larry Morrow">
            <a:extLst>
              <a:ext uri="{FF2B5EF4-FFF2-40B4-BE49-F238E27FC236}">
                <a16:creationId xmlns:a16="http://schemas.microsoft.com/office/drawing/2014/main" id="{D5740B72-A386-F2C3-A737-E4ED81612BC0}"/>
              </a:ext>
            </a:extLst>
          </p:cNvPr>
          <p:cNvPicPr>
            <a:picLocks noChangeAspect="1" noChangeArrowheads="1"/>
          </p:cNvPicPr>
          <p:nvPr/>
        </p:nvPicPr>
        <p:blipFill>
          <a:blip r:embed="rId2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241876" y="4639903"/>
            <a:ext cx="970611" cy="2421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V Time - Wikipedia">
            <a:extLst>
              <a:ext uri="{FF2B5EF4-FFF2-40B4-BE49-F238E27FC236}">
                <a16:creationId xmlns:a16="http://schemas.microsoft.com/office/drawing/2014/main" id="{451A11DB-E981-1D10-BB1C-9D3CF9034146}"/>
              </a:ext>
            </a:extLst>
          </p:cNvPr>
          <p:cNvPicPr>
            <a:picLocks noChangeAspect="1" noChangeArrowheads="1"/>
          </p:cNvPicPr>
          <p:nvPr/>
        </p:nvPicPr>
        <p:blipFill>
          <a:blip r:embed="rId2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29126" y="4527139"/>
            <a:ext cx="545446" cy="54544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FF86A7F-CA98-E06B-4532-249CD2E69008}"/>
              </a:ext>
            </a:extLst>
          </p:cNvPr>
          <p:cNvSpPr txBox="1"/>
          <p:nvPr/>
        </p:nvSpPr>
        <p:spPr>
          <a:xfrm>
            <a:off x="9943988" y="5912107"/>
            <a:ext cx="2198329" cy="892552"/>
          </a:xfrm>
          <a:prstGeom prst="rect">
            <a:avLst/>
          </a:prstGeom>
          <a:noFill/>
        </p:spPr>
        <p:txBody>
          <a:bodyPr wrap="square">
            <a:spAutoFit/>
          </a:bodyPr>
          <a:lstStyle/>
          <a:p>
            <a:pPr algn="r"/>
            <a:r>
              <a:rPr lang="en-US" sz="1400" b="1" i="1" u="sng" dirty="0">
                <a:solidFill>
                  <a:schemeClr val="tx1">
                    <a:lumMod val="75000"/>
                    <a:lumOff val="25000"/>
                  </a:schemeClr>
                </a:solidFill>
                <a:latin typeface="+mj-lt"/>
                <a:ea typeface="Tahoma"/>
                <a:cs typeface="Tahoma"/>
              </a:rPr>
              <a:t>Snapshot list. </a:t>
            </a:r>
          </a:p>
          <a:p>
            <a:pPr algn="r"/>
            <a:r>
              <a:rPr lang="en-US" sz="1400" b="1" i="1" dirty="0">
                <a:solidFill>
                  <a:schemeClr val="tx1">
                    <a:lumMod val="75000"/>
                    <a:lumOff val="25000"/>
                  </a:schemeClr>
                </a:solidFill>
                <a:latin typeface="+mj-lt"/>
                <a:ea typeface="Tahoma"/>
                <a:cs typeface="Tahoma"/>
              </a:rPr>
              <a:t>Full list provided.</a:t>
            </a:r>
          </a:p>
          <a:p>
            <a:pPr algn="r"/>
            <a:r>
              <a:rPr lang="en-US" sz="1200" i="1" dirty="0">
                <a:solidFill>
                  <a:schemeClr val="tx1">
                    <a:lumMod val="75000"/>
                    <a:lumOff val="25000"/>
                  </a:schemeClr>
                </a:solidFill>
                <a:latin typeface="+mj-lt"/>
                <a:ea typeface="Tahoma"/>
                <a:cs typeface="Tahoma"/>
              </a:rPr>
              <a:t>AV preferred/block lists implemented across every buy.</a:t>
            </a:r>
          </a:p>
        </p:txBody>
      </p:sp>
      <p:pic>
        <p:nvPicPr>
          <p:cNvPr id="2050" name="Picture 2">
            <a:extLst>
              <a:ext uri="{FF2B5EF4-FFF2-40B4-BE49-F238E27FC236}">
                <a16:creationId xmlns:a16="http://schemas.microsoft.com/office/drawing/2014/main" id="{4C7F62B6-F810-7A75-3AF9-456E083839A5}"/>
              </a:ext>
            </a:extLst>
          </p:cNvPr>
          <p:cNvPicPr>
            <a:picLocks noChangeAspect="1" noChangeArrowheads="1"/>
          </p:cNvPicPr>
          <p:nvPr/>
        </p:nvPicPr>
        <p:blipFill>
          <a:blip r:embed="rId2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15147" y="4504777"/>
            <a:ext cx="1052694" cy="58483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o photo description available.">
            <a:extLst>
              <a:ext uri="{FF2B5EF4-FFF2-40B4-BE49-F238E27FC236}">
                <a16:creationId xmlns:a16="http://schemas.microsoft.com/office/drawing/2014/main" id="{44A026B1-5488-BC57-87BE-21C2ED636F07}"/>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039554" y="3731649"/>
            <a:ext cx="559169" cy="559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013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49793-5445-2AB4-EBB0-E7350A25897B}"/>
              </a:ext>
            </a:extLst>
          </p:cNvPr>
          <p:cNvSpPr>
            <a:spLocks noGrp="1"/>
          </p:cNvSpPr>
          <p:nvPr>
            <p:ph type="title"/>
          </p:nvPr>
        </p:nvSpPr>
        <p:spPr/>
        <p:txBody>
          <a:bodyPr/>
          <a:lstStyle/>
          <a:p>
            <a:r>
              <a:rPr lang="en-US" dirty="0"/>
              <a:t>CUSTOM CTV: </a:t>
            </a:r>
            <a:r>
              <a:rPr lang="en-US" b="0" spc="-150" dirty="0">
                <a:solidFill>
                  <a:srgbClr val="FEC54C"/>
                </a:solidFill>
              </a:rPr>
              <a:t>BUILT TO CAPTURE ATTENTION</a:t>
            </a:r>
          </a:p>
        </p:txBody>
      </p:sp>
      <p:grpSp>
        <p:nvGrpSpPr>
          <p:cNvPr id="35" name="Group 34">
            <a:extLst>
              <a:ext uri="{FF2B5EF4-FFF2-40B4-BE49-F238E27FC236}">
                <a16:creationId xmlns:a16="http://schemas.microsoft.com/office/drawing/2014/main" id="{8D91382C-1609-2BF4-B2CE-33667D572EF4}"/>
              </a:ext>
            </a:extLst>
          </p:cNvPr>
          <p:cNvGrpSpPr/>
          <p:nvPr/>
        </p:nvGrpSpPr>
        <p:grpSpPr>
          <a:xfrm>
            <a:off x="329723" y="2386643"/>
            <a:ext cx="11532553" cy="2084714"/>
            <a:chOff x="349391" y="1713476"/>
            <a:chExt cx="11532553" cy="2084714"/>
          </a:xfrm>
        </p:grpSpPr>
        <p:grpSp>
          <p:nvGrpSpPr>
            <p:cNvPr id="13" name="Group 12">
              <a:extLst>
                <a:ext uri="{FF2B5EF4-FFF2-40B4-BE49-F238E27FC236}">
                  <a16:creationId xmlns:a16="http://schemas.microsoft.com/office/drawing/2014/main" id="{460BE145-0115-24EA-0E25-F91265C1A6AD}"/>
                </a:ext>
              </a:extLst>
            </p:cNvPr>
            <p:cNvGrpSpPr/>
            <p:nvPr/>
          </p:nvGrpSpPr>
          <p:grpSpPr>
            <a:xfrm>
              <a:off x="3227545" y="1728059"/>
              <a:ext cx="2884282" cy="2059376"/>
              <a:chOff x="3843619" y="1458980"/>
              <a:chExt cx="3879727" cy="2770123"/>
            </a:xfrm>
          </p:grpSpPr>
          <p:pic>
            <p:nvPicPr>
              <p:cNvPr id="14" name="Picture 13">
                <a:extLst>
                  <a:ext uri="{FF2B5EF4-FFF2-40B4-BE49-F238E27FC236}">
                    <a16:creationId xmlns:a16="http://schemas.microsoft.com/office/drawing/2014/main" id="{7C12D1D4-19E5-E37B-EE5D-DC10F7CB30EB}"/>
                  </a:ext>
                </a:extLst>
              </p:cNvPr>
              <p:cNvPicPr>
                <a:picLocks noChangeAspect="1"/>
              </p:cNvPicPr>
              <p:nvPr/>
            </p:nvPicPr>
            <p:blipFill>
              <a:blip r:embed="rId3"/>
              <a:srcRect/>
              <a:stretch/>
            </p:blipFill>
            <p:spPr>
              <a:xfrm>
                <a:off x="3843619" y="1458980"/>
                <a:ext cx="3879727" cy="2770123"/>
              </a:xfrm>
              <a:prstGeom prst="rect">
                <a:avLst/>
              </a:prstGeom>
            </p:spPr>
          </p:pic>
          <p:pic>
            <p:nvPicPr>
              <p:cNvPr id="15" name="Picture 14">
                <a:extLst>
                  <a:ext uri="{FF2B5EF4-FFF2-40B4-BE49-F238E27FC236}">
                    <a16:creationId xmlns:a16="http://schemas.microsoft.com/office/drawing/2014/main" id="{96A7AF78-8BFF-1243-BB1B-63EC1820D101}"/>
                  </a:ext>
                </a:extLst>
              </p:cNvPr>
              <p:cNvPicPr>
                <a:picLocks noChangeAspect="1"/>
              </p:cNvPicPr>
              <p:nvPr/>
            </p:nvPicPr>
            <p:blipFill>
              <a:blip r:embed="rId4"/>
              <a:srcRect/>
              <a:stretch/>
            </p:blipFill>
            <p:spPr>
              <a:xfrm>
                <a:off x="4002556" y="1749000"/>
                <a:ext cx="3561850" cy="2003539"/>
              </a:xfrm>
              <a:prstGeom prst="rect">
                <a:avLst/>
              </a:prstGeom>
            </p:spPr>
          </p:pic>
        </p:grpSp>
        <p:grpSp>
          <p:nvGrpSpPr>
            <p:cNvPr id="20" name="Group 19">
              <a:extLst>
                <a:ext uri="{FF2B5EF4-FFF2-40B4-BE49-F238E27FC236}">
                  <a16:creationId xmlns:a16="http://schemas.microsoft.com/office/drawing/2014/main" id="{B1270CA2-AFFD-9DA1-3950-C750179315CF}"/>
                </a:ext>
              </a:extLst>
            </p:cNvPr>
            <p:cNvGrpSpPr/>
            <p:nvPr/>
          </p:nvGrpSpPr>
          <p:grpSpPr>
            <a:xfrm>
              <a:off x="349391" y="1717305"/>
              <a:ext cx="2914407" cy="2080885"/>
              <a:chOff x="73962" y="2163921"/>
              <a:chExt cx="3448328" cy="2462104"/>
            </a:xfrm>
          </p:grpSpPr>
          <p:pic>
            <p:nvPicPr>
              <p:cNvPr id="18" name="Picture 17">
                <a:extLst>
                  <a:ext uri="{FF2B5EF4-FFF2-40B4-BE49-F238E27FC236}">
                    <a16:creationId xmlns:a16="http://schemas.microsoft.com/office/drawing/2014/main" id="{17F18FB5-9C00-4F7D-63FB-25A458C86FE0}"/>
                  </a:ext>
                </a:extLst>
              </p:cNvPr>
              <p:cNvPicPr>
                <a:picLocks noChangeAspect="1"/>
              </p:cNvPicPr>
              <p:nvPr/>
            </p:nvPicPr>
            <p:blipFill>
              <a:blip r:embed="rId3"/>
              <a:srcRect/>
              <a:stretch/>
            </p:blipFill>
            <p:spPr>
              <a:xfrm>
                <a:off x="73962" y="2163921"/>
                <a:ext cx="3448328" cy="2462104"/>
              </a:xfrm>
              <a:prstGeom prst="rect">
                <a:avLst/>
              </a:prstGeom>
            </p:spPr>
          </p:pic>
          <p:pic>
            <p:nvPicPr>
              <p:cNvPr id="5" name="Picture 4" descr="Graphical user interface, website&#10;&#10;Description automatically generated">
                <a:extLst>
                  <a:ext uri="{FF2B5EF4-FFF2-40B4-BE49-F238E27FC236}">
                    <a16:creationId xmlns:a16="http://schemas.microsoft.com/office/drawing/2014/main" id="{A19D9D45-20C5-D4AF-9F89-23405C542123}"/>
                  </a:ext>
                </a:extLst>
              </p:cNvPr>
              <p:cNvPicPr>
                <a:picLocks noChangeAspect="1"/>
              </p:cNvPicPr>
              <p:nvPr/>
            </p:nvPicPr>
            <p:blipFill>
              <a:blip r:embed="rId5"/>
              <a:stretch>
                <a:fillRect/>
              </a:stretch>
            </p:blipFill>
            <p:spPr>
              <a:xfrm>
                <a:off x="178718" y="2425700"/>
                <a:ext cx="3222169" cy="1790093"/>
              </a:xfrm>
              <a:prstGeom prst="rect">
                <a:avLst/>
              </a:prstGeom>
            </p:spPr>
          </p:pic>
        </p:grpSp>
        <p:grpSp>
          <p:nvGrpSpPr>
            <p:cNvPr id="34" name="Group 33">
              <a:extLst>
                <a:ext uri="{FF2B5EF4-FFF2-40B4-BE49-F238E27FC236}">
                  <a16:creationId xmlns:a16="http://schemas.microsoft.com/office/drawing/2014/main" id="{2E7E5F25-90E9-C09F-A9A8-8A57C116C0A5}"/>
                </a:ext>
              </a:extLst>
            </p:cNvPr>
            <p:cNvGrpSpPr/>
            <p:nvPr/>
          </p:nvGrpSpPr>
          <p:grpSpPr>
            <a:xfrm>
              <a:off x="8987963" y="1713476"/>
              <a:ext cx="2893981" cy="2066301"/>
              <a:chOff x="8983713" y="1733118"/>
              <a:chExt cx="2893981" cy="2066301"/>
            </a:xfrm>
          </p:grpSpPr>
          <p:pic>
            <p:nvPicPr>
              <p:cNvPr id="30" name="Picture 29">
                <a:extLst>
                  <a:ext uri="{FF2B5EF4-FFF2-40B4-BE49-F238E27FC236}">
                    <a16:creationId xmlns:a16="http://schemas.microsoft.com/office/drawing/2014/main" id="{D5B68F57-89F8-648A-27C2-6C0DF879FCCD}"/>
                  </a:ext>
                </a:extLst>
              </p:cNvPr>
              <p:cNvPicPr>
                <a:picLocks noChangeAspect="1"/>
              </p:cNvPicPr>
              <p:nvPr/>
            </p:nvPicPr>
            <p:blipFill>
              <a:blip r:embed="rId3"/>
              <a:srcRect/>
              <a:stretch/>
            </p:blipFill>
            <p:spPr>
              <a:xfrm>
                <a:off x="8983713" y="1733118"/>
                <a:ext cx="2893981" cy="2066301"/>
              </a:xfrm>
              <a:prstGeom prst="rect">
                <a:avLst/>
              </a:prstGeom>
            </p:spPr>
          </p:pic>
          <p:pic>
            <p:nvPicPr>
              <p:cNvPr id="33" name="Picture 32" descr="Diagram&#10;&#10;Description automatically generated with medium confidence">
                <a:extLst>
                  <a:ext uri="{FF2B5EF4-FFF2-40B4-BE49-F238E27FC236}">
                    <a16:creationId xmlns:a16="http://schemas.microsoft.com/office/drawing/2014/main" id="{CF70BBB0-62A0-092C-78E8-E8A15D0F0A65}"/>
                  </a:ext>
                </a:extLst>
              </p:cNvPr>
              <p:cNvPicPr>
                <a:picLocks noChangeAspect="1"/>
              </p:cNvPicPr>
              <p:nvPr/>
            </p:nvPicPr>
            <p:blipFill>
              <a:blip r:embed="rId6"/>
              <a:stretch>
                <a:fillRect/>
              </a:stretch>
            </p:blipFill>
            <p:spPr>
              <a:xfrm>
                <a:off x="9090591" y="1961408"/>
                <a:ext cx="2664634" cy="1495935"/>
              </a:xfrm>
              <a:prstGeom prst="rect">
                <a:avLst/>
              </a:prstGeom>
            </p:spPr>
          </p:pic>
        </p:grpSp>
      </p:grpSp>
      <p:sp>
        <p:nvSpPr>
          <p:cNvPr id="36" name="Rectangle 35">
            <a:extLst>
              <a:ext uri="{FF2B5EF4-FFF2-40B4-BE49-F238E27FC236}">
                <a16:creationId xmlns:a16="http://schemas.microsoft.com/office/drawing/2014/main" id="{04AD532C-BBCE-DD0F-34F3-AE2C97FAA13E}"/>
              </a:ext>
            </a:extLst>
          </p:cNvPr>
          <p:cNvSpPr/>
          <p:nvPr/>
        </p:nvSpPr>
        <p:spPr>
          <a:xfrm>
            <a:off x="454014" y="4557542"/>
            <a:ext cx="2651754" cy="1560454"/>
          </a:xfrm>
          <a:prstGeom prst="rect">
            <a:avLst/>
          </a:prstGeom>
          <a:solidFill>
            <a:schemeClr val="bg1"/>
          </a:solidFill>
          <a:ln>
            <a:noFill/>
          </a:ln>
          <a:effectLst>
            <a:outerShdw blurRad="381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itle 3">
            <a:extLst>
              <a:ext uri="{FF2B5EF4-FFF2-40B4-BE49-F238E27FC236}">
                <a16:creationId xmlns:a16="http://schemas.microsoft.com/office/drawing/2014/main" id="{519EC064-B19D-9DEF-50CF-36D58A6E6267}"/>
              </a:ext>
            </a:extLst>
          </p:cNvPr>
          <p:cNvSpPr txBox="1">
            <a:spLocks/>
          </p:cNvSpPr>
          <p:nvPr/>
        </p:nvSpPr>
        <p:spPr>
          <a:xfrm>
            <a:off x="461048" y="4602732"/>
            <a:ext cx="2651755" cy="2327926"/>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pPr marL="12700" marR="135890" algn="ctr">
              <a:lnSpc>
                <a:spcPct val="110000"/>
              </a:lnSpc>
              <a:spcBef>
                <a:spcPts val="110"/>
              </a:spcBef>
              <a:tabLst>
                <a:tab pos="297815" algn="l"/>
                <a:tab pos="298450" algn="l"/>
              </a:tabLst>
            </a:pPr>
            <a:r>
              <a:rPr lang="en-US" sz="1600" spc="-10" dirty="0">
                <a:solidFill>
                  <a:schemeClr val="tx1">
                    <a:lumMod val="75000"/>
                    <a:lumOff val="25000"/>
                  </a:schemeClr>
                </a:solidFill>
                <a:latin typeface="Avenir Next LT Pro" panose="020B0504020202020204" pitchFamily="34" charset="77"/>
                <a:ea typeface="Tahoma" panose="020B0604030504040204" pitchFamily="34" charset="0"/>
                <a:cs typeface="Tahoma" panose="020B0604030504040204" pitchFamily="34" charset="0"/>
              </a:rPr>
              <a:t>TENTPOLE OVERLAY</a:t>
            </a:r>
          </a:p>
          <a:p>
            <a:pPr marL="12700" marR="135890" algn="ctr">
              <a:lnSpc>
                <a:spcPct val="110000"/>
              </a:lnSpc>
              <a:spcBef>
                <a:spcPts val="110"/>
              </a:spcBef>
              <a:tabLst>
                <a:tab pos="297815" algn="l"/>
                <a:tab pos="298450" algn="l"/>
              </a:tabLst>
            </a:pPr>
            <a:endParaRPr lang="en-US" sz="1200" b="0" spc="-10" dirty="0">
              <a:solidFill>
                <a:schemeClr val="tx1">
                  <a:lumMod val="75000"/>
                  <a:lumOff val="25000"/>
                </a:schemeClr>
              </a:solidFill>
              <a:latin typeface="Avenir Next LT Pro" panose="020B0504020202020204" pitchFamily="34" charset="77"/>
              <a:ea typeface="Tahoma" panose="020B0604030504040204" pitchFamily="34" charset="0"/>
              <a:cs typeface="Tahoma" panose="020B0604030504040204" pitchFamily="34" charset="0"/>
            </a:endParaRPr>
          </a:p>
          <a:p>
            <a:pPr marL="12700" marR="135890" algn="ctr">
              <a:lnSpc>
                <a:spcPct val="110000"/>
              </a:lnSpc>
              <a:spcBef>
                <a:spcPts val="110"/>
              </a:spcBef>
              <a:tabLst>
                <a:tab pos="297815" algn="l"/>
                <a:tab pos="298450" algn="l"/>
              </a:tabLst>
            </a:pPr>
            <a:r>
              <a:rPr lang="en-US" sz="1400" b="0" dirty="0">
                <a:solidFill>
                  <a:srgbClr val="1A1A1A"/>
                </a:solidFill>
                <a:latin typeface="Calibri Light" panose="020F0302020204030204" pitchFamily="34" charset="0"/>
                <a:ea typeface="Tahoma" panose="020B0604030504040204" pitchFamily="34" charset="0"/>
                <a:cs typeface="Tahoma" panose="020B0604030504040204" pitchFamily="34" charset="0"/>
              </a:rPr>
              <a:t>Highlight tentpole events, retail sales and experiences to generate excitement</a:t>
            </a:r>
          </a:p>
          <a:p>
            <a:pPr marL="298450" marR="135890" indent="-285750" algn="ctr">
              <a:lnSpc>
                <a:spcPct val="110000"/>
              </a:lnSpc>
              <a:spcBef>
                <a:spcPts val="110"/>
              </a:spcBef>
              <a:buFontTx/>
              <a:buChar char="-"/>
              <a:tabLst>
                <a:tab pos="297815" algn="l"/>
                <a:tab pos="298450" algn="l"/>
              </a:tabLst>
            </a:pPr>
            <a:endParaRPr lang="en-US" sz="1600" b="0" dirty="0">
              <a:solidFill>
                <a:schemeClr val="tx1">
                  <a:lumMod val="75000"/>
                  <a:lumOff val="25000"/>
                </a:schemeClr>
              </a:solidFill>
              <a:latin typeface="Avenir Next LT Pro" panose="020B0504020202020204" pitchFamily="34" charset="77"/>
              <a:ea typeface="Tahoma" panose="020B0604030504040204" pitchFamily="34" charset="0"/>
              <a:cs typeface="Tahoma" panose="020B0604030504040204" pitchFamily="34" charset="0"/>
            </a:endParaRPr>
          </a:p>
        </p:txBody>
      </p:sp>
      <p:sp>
        <p:nvSpPr>
          <p:cNvPr id="38" name="Rectangle 37">
            <a:extLst>
              <a:ext uri="{FF2B5EF4-FFF2-40B4-BE49-F238E27FC236}">
                <a16:creationId xmlns:a16="http://schemas.microsoft.com/office/drawing/2014/main" id="{B58D8386-6601-798F-B509-1FA61B2A8932}"/>
              </a:ext>
            </a:extLst>
          </p:cNvPr>
          <p:cNvSpPr/>
          <p:nvPr/>
        </p:nvSpPr>
        <p:spPr>
          <a:xfrm>
            <a:off x="3307094" y="4557542"/>
            <a:ext cx="2651754" cy="1560454"/>
          </a:xfrm>
          <a:prstGeom prst="rect">
            <a:avLst/>
          </a:prstGeom>
          <a:solidFill>
            <a:schemeClr val="bg1"/>
          </a:solidFill>
          <a:ln>
            <a:noFill/>
          </a:ln>
          <a:effectLst>
            <a:outerShdw blurRad="381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itle 3">
            <a:extLst>
              <a:ext uri="{FF2B5EF4-FFF2-40B4-BE49-F238E27FC236}">
                <a16:creationId xmlns:a16="http://schemas.microsoft.com/office/drawing/2014/main" id="{E55C3303-6D72-EEA1-6F68-1A2AB6B3E62B}"/>
              </a:ext>
            </a:extLst>
          </p:cNvPr>
          <p:cNvSpPr txBox="1">
            <a:spLocks/>
          </p:cNvSpPr>
          <p:nvPr/>
        </p:nvSpPr>
        <p:spPr>
          <a:xfrm>
            <a:off x="3207878" y="4602732"/>
            <a:ext cx="2758006" cy="1684946"/>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pPr marL="12700" marR="135890" algn="ctr">
              <a:lnSpc>
                <a:spcPct val="110000"/>
              </a:lnSpc>
              <a:spcBef>
                <a:spcPts val="110"/>
              </a:spcBef>
              <a:tabLst>
                <a:tab pos="297815" algn="l"/>
                <a:tab pos="298450" algn="l"/>
              </a:tabLst>
            </a:pPr>
            <a:r>
              <a:rPr lang="en-US" sz="1600" spc="-10" dirty="0">
                <a:solidFill>
                  <a:schemeClr val="tx1">
                    <a:lumMod val="75000"/>
                    <a:lumOff val="25000"/>
                  </a:schemeClr>
                </a:solidFill>
                <a:latin typeface="Avenir Next LT Pro" panose="020B0504020202020204" pitchFamily="34" charset="77"/>
                <a:ea typeface="Tahoma" panose="020B0604030504040204" pitchFamily="34" charset="0"/>
                <a:cs typeface="Tahoma" panose="020B0604030504040204" pitchFamily="34" charset="0"/>
              </a:rPr>
              <a:t>QR CODES</a:t>
            </a:r>
          </a:p>
          <a:p>
            <a:pPr marL="12700" marR="135890" algn="ctr">
              <a:lnSpc>
                <a:spcPct val="110000"/>
              </a:lnSpc>
              <a:spcBef>
                <a:spcPts val="110"/>
              </a:spcBef>
              <a:tabLst>
                <a:tab pos="297815" algn="l"/>
                <a:tab pos="298450" algn="l"/>
              </a:tabLst>
            </a:pPr>
            <a:endParaRPr lang="en-US" sz="1200" b="0" spc="-10" dirty="0">
              <a:solidFill>
                <a:schemeClr val="tx1">
                  <a:lumMod val="75000"/>
                  <a:lumOff val="25000"/>
                </a:schemeClr>
              </a:solidFill>
              <a:latin typeface="Avenir Next LT Pro" panose="020B0504020202020204" pitchFamily="34" charset="77"/>
              <a:ea typeface="Tahoma" panose="020B0604030504040204" pitchFamily="34" charset="0"/>
              <a:cs typeface="Tahoma" panose="020B0604030504040204" pitchFamily="34" charset="0"/>
            </a:endParaRPr>
          </a:p>
          <a:p>
            <a:pPr marL="12700" marR="135890" algn="ctr">
              <a:lnSpc>
                <a:spcPct val="110000"/>
              </a:lnSpc>
              <a:spcBef>
                <a:spcPts val="110"/>
              </a:spcBef>
              <a:tabLst>
                <a:tab pos="297815" algn="l"/>
                <a:tab pos="298450" algn="l"/>
              </a:tabLst>
            </a:pPr>
            <a:r>
              <a:rPr lang="en-US" sz="1400" b="0" dirty="0">
                <a:solidFill>
                  <a:srgbClr val="1A1A1A"/>
                </a:solidFill>
                <a:latin typeface="Calibri Light" panose="020F0302020204030204" pitchFamily="34" charset="0"/>
                <a:ea typeface="Tahoma" panose="020B0604030504040204" pitchFamily="34" charset="0"/>
                <a:cs typeface="Tahoma" panose="020B0604030504040204" pitchFamily="34" charset="0"/>
              </a:rPr>
              <a:t>Promote add-to-cart units to existing big box app shopper targeting, ensuring seamless shopping</a:t>
            </a:r>
          </a:p>
          <a:p>
            <a:pPr marL="298450" marR="135890" indent="-285750" algn="ctr">
              <a:lnSpc>
                <a:spcPct val="110000"/>
              </a:lnSpc>
              <a:spcBef>
                <a:spcPts val="110"/>
              </a:spcBef>
              <a:buFontTx/>
              <a:buChar char="-"/>
              <a:tabLst>
                <a:tab pos="297815" algn="l"/>
                <a:tab pos="298450" algn="l"/>
              </a:tabLst>
            </a:pPr>
            <a:endParaRPr lang="en-US" sz="1600" b="0" dirty="0">
              <a:solidFill>
                <a:schemeClr val="tx1">
                  <a:lumMod val="75000"/>
                  <a:lumOff val="25000"/>
                </a:schemeClr>
              </a:solidFill>
              <a:latin typeface="Avenir Next LT Pro" panose="020B0504020202020204" pitchFamily="34" charset="77"/>
              <a:ea typeface="Tahoma" panose="020B0604030504040204" pitchFamily="34" charset="0"/>
              <a:cs typeface="Tahoma" panose="020B0604030504040204" pitchFamily="34" charset="0"/>
            </a:endParaRPr>
          </a:p>
        </p:txBody>
      </p:sp>
      <p:sp>
        <p:nvSpPr>
          <p:cNvPr id="40" name="Rectangle 39">
            <a:extLst>
              <a:ext uri="{FF2B5EF4-FFF2-40B4-BE49-F238E27FC236}">
                <a16:creationId xmlns:a16="http://schemas.microsoft.com/office/drawing/2014/main" id="{12FBBB25-B079-4223-BBE9-EC87F55089DE}"/>
              </a:ext>
            </a:extLst>
          </p:cNvPr>
          <p:cNvSpPr/>
          <p:nvPr/>
        </p:nvSpPr>
        <p:spPr>
          <a:xfrm>
            <a:off x="6208895" y="4557542"/>
            <a:ext cx="2651754" cy="1560454"/>
          </a:xfrm>
          <a:prstGeom prst="rect">
            <a:avLst/>
          </a:prstGeom>
          <a:solidFill>
            <a:schemeClr val="bg1"/>
          </a:solidFill>
          <a:ln>
            <a:noFill/>
          </a:ln>
          <a:effectLst>
            <a:outerShdw blurRad="381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itle 3">
            <a:extLst>
              <a:ext uri="{FF2B5EF4-FFF2-40B4-BE49-F238E27FC236}">
                <a16:creationId xmlns:a16="http://schemas.microsoft.com/office/drawing/2014/main" id="{0037BE06-1FB1-84FA-9308-80D51A8589D0}"/>
              </a:ext>
            </a:extLst>
          </p:cNvPr>
          <p:cNvSpPr txBox="1">
            <a:spLocks/>
          </p:cNvSpPr>
          <p:nvPr/>
        </p:nvSpPr>
        <p:spPr>
          <a:xfrm>
            <a:off x="6189433" y="4602732"/>
            <a:ext cx="2659574" cy="1684946"/>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pPr marL="12700" marR="135890" algn="ctr">
              <a:lnSpc>
                <a:spcPct val="110000"/>
              </a:lnSpc>
              <a:spcBef>
                <a:spcPts val="110"/>
              </a:spcBef>
              <a:tabLst>
                <a:tab pos="297815" algn="l"/>
                <a:tab pos="298450" algn="l"/>
              </a:tabLst>
            </a:pPr>
            <a:r>
              <a:rPr lang="en-US" sz="1600" spc="-10" dirty="0">
                <a:solidFill>
                  <a:schemeClr val="tx1">
                    <a:lumMod val="75000"/>
                    <a:lumOff val="25000"/>
                  </a:schemeClr>
                </a:solidFill>
                <a:latin typeface="Avenir Next LT Pro" panose="020B0504020202020204" pitchFamily="34" charset="77"/>
                <a:ea typeface="Tahoma" panose="020B0604030504040204" pitchFamily="34" charset="0"/>
                <a:cs typeface="Tahoma" panose="020B0604030504040204" pitchFamily="34" charset="0"/>
              </a:rPr>
              <a:t>SOCIAL EXTENSION</a:t>
            </a:r>
          </a:p>
          <a:p>
            <a:pPr marL="12700" marR="135890" algn="ctr">
              <a:lnSpc>
                <a:spcPct val="110000"/>
              </a:lnSpc>
              <a:spcBef>
                <a:spcPts val="110"/>
              </a:spcBef>
              <a:tabLst>
                <a:tab pos="297815" algn="l"/>
                <a:tab pos="298450" algn="l"/>
              </a:tabLst>
            </a:pPr>
            <a:endParaRPr lang="en-US" sz="1200" b="0" spc="-10" dirty="0">
              <a:solidFill>
                <a:schemeClr val="tx1">
                  <a:lumMod val="75000"/>
                  <a:lumOff val="25000"/>
                </a:schemeClr>
              </a:solidFill>
              <a:latin typeface="Avenir Next LT Pro" panose="020B0504020202020204" pitchFamily="34" charset="77"/>
              <a:ea typeface="Tahoma" panose="020B0604030504040204" pitchFamily="34" charset="0"/>
              <a:cs typeface="Tahoma" panose="020B0604030504040204" pitchFamily="34" charset="0"/>
            </a:endParaRPr>
          </a:p>
          <a:p>
            <a:pPr marL="12700" marR="135890" algn="ctr">
              <a:lnSpc>
                <a:spcPct val="110000"/>
              </a:lnSpc>
              <a:spcBef>
                <a:spcPts val="110"/>
              </a:spcBef>
              <a:tabLst>
                <a:tab pos="297815" algn="l"/>
                <a:tab pos="298450" algn="l"/>
              </a:tabLst>
            </a:pPr>
            <a:r>
              <a:rPr lang="en-US" sz="1400" b="0" dirty="0">
                <a:solidFill>
                  <a:srgbClr val="1A1A1A"/>
                </a:solidFill>
                <a:latin typeface="Calibri Light" panose="020F0302020204030204" pitchFamily="34" charset="0"/>
                <a:ea typeface="Tahoma" panose="020B0604030504040204" pitchFamily="34" charset="0"/>
                <a:cs typeface="Tahoma" panose="020B0604030504040204" pitchFamily="34" charset="0"/>
              </a:rPr>
              <a:t>Extend viral videos and social content across the additional CTV streaming to highlight products</a:t>
            </a:r>
          </a:p>
          <a:p>
            <a:pPr marL="298450" marR="135890" indent="-285750" algn="ctr">
              <a:lnSpc>
                <a:spcPct val="110000"/>
              </a:lnSpc>
              <a:spcBef>
                <a:spcPts val="110"/>
              </a:spcBef>
              <a:buFontTx/>
              <a:buChar char="-"/>
              <a:tabLst>
                <a:tab pos="297815" algn="l"/>
                <a:tab pos="298450" algn="l"/>
              </a:tabLst>
            </a:pPr>
            <a:endParaRPr lang="en-US" sz="1600" b="0" dirty="0">
              <a:solidFill>
                <a:schemeClr val="tx1">
                  <a:lumMod val="75000"/>
                  <a:lumOff val="25000"/>
                </a:schemeClr>
              </a:solidFill>
              <a:latin typeface="Avenir Next LT Pro" panose="020B0504020202020204" pitchFamily="34" charset="77"/>
              <a:ea typeface="Tahoma" panose="020B0604030504040204" pitchFamily="34" charset="0"/>
              <a:cs typeface="Tahoma" panose="020B0604030504040204" pitchFamily="34" charset="0"/>
            </a:endParaRPr>
          </a:p>
        </p:txBody>
      </p:sp>
      <p:pic>
        <p:nvPicPr>
          <p:cNvPr id="42" name="Picture 41" descr="A picture containing text, electronics, display, screen&#10;&#10;Description automatically generated">
            <a:extLst>
              <a:ext uri="{FF2B5EF4-FFF2-40B4-BE49-F238E27FC236}">
                <a16:creationId xmlns:a16="http://schemas.microsoft.com/office/drawing/2014/main" id="{21263A62-4321-B339-3943-BB97E381E3D4}"/>
              </a:ext>
            </a:extLst>
          </p:cNvPr>
          <p:cNvPicPr>
            <a:picLocks noChangeAspect="1"/>
          </p:cNvPicPr>
          <p:nvPr/>
        </p:nvPicPr>
        <p:blipFill>
          <a:blip r:embed="rId7"/>
          <a:stretch>
            <a:fillRect/>
          </a:stretch>
        </p:blipFill>
        <p:spPr>
          <a:xfrm>
            <a:off x="6099843" y="2409881"/>
            <a:ext cx="2857433" cy="2043064"/>
          </a:xfrm>
          <a:prstGeom prst="rect">
            <a:avLst/>
          </a:prstGeom>
        </p:spPr>
      </p:pic>
      <p:sp>
        <p:nvSpPr>
          <p:cNvPr id="43" name="Rectangle 42">
            <a:extLst>
              <a:ext uri="{FF2B5EF4-FFF2-40B4-BE49-F238E27FC236}">
                <a16:creationId xmlns:a16="http://schemas.microsoft.com/office/drawing/2014/main" id="{08991101-A8A2-04F0-DFC7-FBEC114BBD36}"/>
              </a:ext>
            </a:extLst>
          </p:cNvPr>
          <p:cNvSpPr/>
          <p:nvPr/>
        </p:nvSpPr>
        <p:spPr>
          <a:xfrm>
            <a:off x="9091234" y="4557541"/>
            <a:ext cx="2651754" cy="1560455"/>
          </a:xfrm>
          <a:prstGeom prst="rect">
            <a:avLst/>
          </a:prstGeom>
          <a:solidFill>
            <a:schemeClr val="bg1"/>
          </a:solidFill>
          <a:ln>
            <a:noFill/>
          </a:ln>
          <a:effectLst>
            <a:outerShdw blurRad="381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itle 3">
            <a:extLst>
              <a:ext uri="{FF2B5EF4-FFF2-40B4-BE49-F238E27FC236}">
                <a16:creationId xmlns:a16="http://schemas.microsoft.com/office/drawing/2014/main" id="{4924B457-F6C6-470A-A4E8-33329D9CE217}"/>
              </a:ext>
            </a:extLst>
          </p:cNvPr>
          <p:cNvSpPr txBox="1">
            <a:spLocks/>
          </p:cNvSpPr>
          <p:nvPr/>
        </p:nvSpPr>
        <p:spPr>
          <a:xfrm>
            <a:off x="8994603" y="4602732"/>
            <a:ext cx="2893981" cy="1684946"/>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pPr marL="12700" marR="135890" algn="ctr">
              <a:lnSpc>
                <a:spcPct val="110000"/>
              </a:lnSpc>
              <a:spcBef>
                <a:spcPts val="110"/>
              </a:spcBef>
              <a:tabLst>
                <a:tab pos="297815" algn="l"/>
                <a:tab pos="298450" algn="l"/>
              </a:tabLst>
            </a:pPr>
            <a:r>
              <a:rPr lang="en-US" sz="1600" spc="-10" dirty="0">
                <a:solidFill>
                  <a:schemeClr val="tx1">
                    <a:lumMod val="75000"/>
                    <a:lumOff val="25000"/>
                  </a:schemeClr>
                </a:solidFill>
                <a:latin typeface="Avenir Next LT Pro" panose="020B0504020202020204" pitchFamily="34" charset="77"/>
                <a:ea typeface="Tahoma" panose="020B0604030504040204" pitchFamily="34" charset="0"/>
                <a:cs typeface="Tahoma" panose="020B0604030504040204" pitchFamily="34" charset="0"/>
              </a:rPr>
              <a:t>ADAPT TO CULTURE</a:t>
            </a:r>
          </a:p>
          <a:p>
            <a:pPr marL="12700" marR="135890" algn="ctr">
              <a:lnSpc>
                <a:spcPct val="110000"/>
              </a:lnSpc>
              <a:spcBef>
                <a:spcPts val="110"/>
              </a:spcBef>
              <a:tabLst>
                <a:tab pos="297815" algn="l"/>
                <a:tab pos="298450" algn="l"/>
              </a:tabLst>
            </a:pPr>
            <a:endParaRPr lang="en-US" sz="1200" b="0" spc="-10" dirty="0">
              <a:solidFill>
                <a:schemeClr val="tx1">
                  <a:lumMod val="75000"/>
                  <a:lumOff val="25000"/>
                </a:schemeClr>
              </a:solidFill>
              <a:latin typeface="Avenir Next LT Pro" panose="020B0504020202020204" pitchFamily="34" charset="77"/>
              <a:ea typeface="Tahoma" panose="020B0604030504040204" pitchFamily="34" charset="0"/>
              <a:cs typeface="Tahoma" panose="020B0604030504040204" pitchFamily="34" charset="0"/>
            </a:endParaRPr>
          </a:p>
          <a:p>
            <a:pPr marL="12700" marR="135890" algn="ctr">
              <a:lnSpc>
                <a:spcPct val="110000"/>
              </a:lnSpc>
              <a:spcBef>
                <a:spcPts val="110"/>
              </a:spcBef>
              <a:tabLst>
                <a:tab pos="297815" algn="l"/>
                <a:tab pos="298450" algn="l"/>
              </a:tabLst>
            </a:pPr>
            <a:r>
              <a:rPr lang="en-US" sz="1400" b="0" dirty="0">
                <a:solidFill>
                  <a:srgbClr val="1A1A1A"/>
                </a:solidFill>
                <a:latin typeface="Calibri Light" panose="020F0302020204030204" pitchFamily="34" charset="0"/>
                <a:ea typeface="Tahoma" panose="020B0604030504040204" pitchFamily="34" charset="0"/>
                <a:cs typeface="Tahoma" panose="020B0604030504040204" pitchFamily="34" charset="0"/>
              </a:rPr>
              <a:t>Customize Overlays with multiple languages or slang such as Spanglish to resonate to cultural nuances</a:t>
            </a:r>
          </a:p>
          <a:p>
            <a:pPr marL="298450" marR="135890" indent="-285750" algn="ctr">
              <a:lnSpc>
                <a:spcPct val="110000"/>
              </a:lnSpc>
              <a:spcBef>
                <a:spcPts val="110"/>
              </a:spcBef>
              <a:buFontTx/>
              <a:buChar char="-"/>
              <a:tabLst>
                <a:tab pos="297815" algn="l"/>
                <a:tab pos="298450" algn="l"/>
              </a:tabLst>
            </a:pPr>
            <a:endParaRPr lang="en-US" sz="1600" b="0" dirty="0">
              <a:solidFill>
                <a:schemeClr val="tx1">
                  <a:lumMod val="75000"/>
                  <a:lumOff val="25000"/>
                </a:schemeClr>
              </a:solidFill>
              <a:latin typeface="Avenir Next LT Pro" panose="020B0504020202020204" pitchFamily="34" charset="77"/>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id="{F3CD42E1-0585-033B-7E3C-2FBFDD6E17BE}"/>
              </a:ext>
            </a:extLst>
          </p:cNvPr>
          <p:cNvSpPr/>
          <p:nvPr/>
        </p:nvSpPr>
        <p:spPr>
          <a:xfrm>
            <a:off x="902017" y="1414032"/>
            <a:ext cx="10508105" cy="584775"/>
          </a:xfrm>
          <a:prstGeom prst="rect">
            <a:avLst/>
          </a:prstGeom>
        </p:spPr>
        <p:txBody>
          <a:bodyPr wrap="square" lIns="91440" tIns="45720" rIns="91440" bIns="45720" anchor="t">
            <a:spAutoFit/>
          </a:bodyPr>
          <a:lstStyle/>
          <a:p>
            <a:pPr algn="ctr"/>
            <a:r>
              <a:rPr lang="en-US" sz="1600" dirty="0">
                <a:latin typeface="Calibri Light" panose="020F0302020204030204" pitchFamily="34" charset="0"/>
                <a:ea typeface="Tahoma"/>
                <a:cs typeface="Tahoma"/>
              </a:rPr>
              <a:t>Sabio’s in-house Creative team will build and customize your CTV added value, helping increase interactivity and </a:t>
            </a:r>
          </a:p>
          <a:p>
            <a:pPr algn="ctr"/>
            <a:r>
              <a:rPr lang="en-US" sz="1600" dirty="0">
                <a:latin typeface="Calibri Light" panose="020F0302020204030204" pitchFamily="34" charset="0"/>
                <a:ea typeface="Tahoma"/>
                <a:cs typeface="Tahoma"/>
              </a:rPr>
              <a:t> lean into consumer habits while hitting the campaign objectives simultaneously. </a:t>
            </a:r>
          </a:p>
        </p:txBody>
      </p:sp>
    </p:spTree>
    <p:extLst>
      <p:ext uri="{BB962C8B-B14F-4D97-AF65-F5344CB8AC3E}">
        <p14:creationId xmlns:p14="http://schemas.microsoft.com/office/powerpoint/2010/main" val="3585170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F2085A-25BC-FC44-92BD-1F820EDFF11B}"/>
              </a:ext>
            </a:extLst>
          </p:cNvPr>
          <p:cNvSpPr/>
          <p:nvPr/>
        </p:nvSpPr>
        <p:spPr>
          <a:xfrm>
            <a:off x="3319005" y="1640369"/>
            <a:ext cx="2662980" cy="4940249"/>
          </a:xfrm>
          <a:prstGeom prst="rect">
            <a:avLst/>
          </a:prstGeom>
          <a:solidFill>
            <a:schemeClr val="bg1"/>
          </a:solidFill>
          <a:ln>
            <a:solidFill>
              <a:srgbClr val="FEC54D"/>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10CDD91-D396-CF45-8BFE-174BE9737D7F}"/>
              </a:ext>
            </a:extLst>
          </p:cNvPr>
          <p:cNvSpPr/>
          <p:nvPr/>
        </p:nvSpPr>
        <p:spPr>
          <a:xfrm>
            <a:off x="6231664" y="1640369"/>
            <a:ext cx="2662980" cy="4940249"/>
          </a:xfrm>
          <a:prstGeom prst="rect">
            <a:avLst/>
          </a:prstGeom>
          <a:solidFill>
            <a:schemeClr val="bg1"/>
          </a:solidFill>
          <a:ln>
            <a:solidFill>
              <a:srgbClr val="FEC54D"/>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4318884-08FC-DB47-89F6-98D01BB77818}"/>
              </a:ext>
            </a:extLst>
          </p:cNvPr>
          <p:cNvSpPr/>
          <p:nvPr/>
        </p:nvSpPr>
        <p:spPr>
          <a:xfrm>
            <a:off x="9144323" y="1640369"/>
            <a:ext cx="2662980" cy="4940248"/>
          </a:xfrm>
          <a:prstGeom prst="rect">
            <a:avLst/>
          </a:prstGeom>
          <a:solidFill>
            <a:schemeClr val="bg1"/>
          </a:solidFill>
          <a:ln>
            <a:solidFill>
              <a:srgbClr val="FEC54D"/>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8585198-0236-6A44-ABA0-B5402FBCAA43}"/>
              </a:ext>
            </a:extLst>
          </p:cNvPr>
          <p:cNvSpPr/>
          <p:nvPr/>
        </p:nvSpPr>
        <p:spPr>
          <a:xfrm>
            <a:off x="345848" y="1640369"/>
            <a:ext cx="2662980" cy="4940249"/>
          </a:xfrm>
          <a:prstGeom prst="rect">
            <a:avLst/>
          </a:prstGeom>
          <a:solidFill>
            <a:schemeClr val="bg1"/>
          </a:solidFill>
          <a:ln>
            <a:solidFill>
              <a:srgbClr val="FEC54D"/>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AFF948-8F55-6247-B1AE-F69B437692C6}"/>
              </a:ext>
            </a:extLst>
          </p:cNvPr>
          <p:cNvSpPr>
            <a:spLocks noGrp="1"/>
          </p:cNvSpPr>
          <p:nvPr>
            <p:ph type="title"/>
          </p:nvPr>
        </p:nvSpPr>
        <p:spPr>
          <a:xfrm>
            <a:off x="2730244" y="286995"/>
            <a:ext cx="9135538" cy="771592"/>
          </a:xfrm>
        </p:spPr>
        <p:txBody>
          <a:bodyPr/>
          <a:lstStyle/>
          <a:p>
            <a:r>
              <a:rPr lang="en-US" dirty="0"/>
              <a:t>ENHANCE YOUR UPFRONT &amp; SCATTER BUYS WITH SABIO</a:t>
            </a:r>
          </a:p>
        </p:txBody>
      </p:sp>
      <p:sp>
        <p:nvSpPr>
          <p:cNvPr id="26" name="Title 3">
            <a:extLst>
              <a:ext uri="{FF2B5EF4-FFF2-40B4-BE49-F238E27FC236}">
                <a16:creationId xmlns:a16="http://schemas.microsoft.com/office/drawing/2014/main" id="{F6F738A3-1F94-D144-969A-054A72A0E550}"/>
              </a:ext>
            </a:extLst>
          </p:cNvPr>
          <p:cNvSpPr txBox="1">
            <a:spLocks/>
          </p:cNvSpPr>
          <p:nvPr/>
        </p:nvSpPr>
        <p:spPr>
          <a:xfrm>
            <a:off x="9132009" y="3701014"/>
            <a:ext cx="2687608" cy="1444423"/>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pPr algn="ctr">
              <a:lnSpc>
                <a:spcPct val="110000"/>
              </a:lnSpc>
            </a:pPr>
            <a:r>
              <a:rPr lang="en-US" sz="1400" b="0" dirty="0">
                <a:solidFill>
                  <a:srgbClr val="1A1A1A"/>
                </a:solidFill>
                <a:latin typeface="Calibri Light" panose="020F0302020204030204" pitchFamily="34" charset="0"/>
                <a:ea typeface="Tahoma" panose="020B0604030504040204" pitchFamily="34" charset="0"/>
                <a:cs typeface="Tahoma" panose="020B0604030504040204" pitchFamily="34" charset="0"/>
              </a:rPr>
              <a:t>Sister company, App Science® used for exposed/unexposed CTV &amp; Cross-Screen studies for brand lift, purchase intent, affinity and more.</a:t>
            </a:r>
          </a:p>
          <a:p>
            <a:pPr algn="ctr">
              <a:lnSpc>
                <a:spcPct val="110000"/>
              </a:lnSpc>
            </a:pPr>
            <a:endParaRPr lang="en-US" sz="1400" b="0" dirty="0">
              <a:solidFill>
                <a:srgbClr val="1A1A1A"/>
              </a:solidFill>
              <a:latin typeface="Calibri Light" panose="020F0302020204030204" pitchFamily="34" charset="0"/>
              <a:ea typeface="Tahoma" panose="020B0604030504040204" pitchFamily="34" charset="0"/>
              <a:cs typeface="Tahoma" panose="020B0604030504040204" pitchFamily="34" charset="0"/>
            </a:endParaRPr>
          </a:p>
          <a:p>
            <a:pPr algn="ctr">
              <a:lnSpc>
                <a:spcPct val="110000"/>
              </a:lnSpc>
            </a:pPr>
            <a:r>
              <a:rPr lang="en-US" sz="1400" b="0" dirty="0">
                <a:solidFill>
                  <a:srgbClr val="1A1A1A"/>
                </a:solidFill>
                <a:latin typeface="Calibri Light" panose="020F0302020204030204" pitchFamily="34" charset="0"/>
                <a:ea typeface="Tahoma" panose="020B0604030504040204" pitchFamily="34" charset="0"/>
                <a:cs typeface="Tahoma" panose="020B0604030504040204" pitchFamily="34" charset="0"/>
              </a:rPr>
              <a:t>Integration with all major partners for additional AV brand study add-ons. </a:t>
            </a:r>
          </a:p>
        </p:txBody>
      </p:sp>
      <p:sp>
        <p:nvSpPr>
          <p:cNvPr id="43" name="Title 3">
            <a:extLst>
              <a:ext uri="{FF2B5EF4-FFF2-40B4-BE49-F238E27FC236}">
                <a16:creationId xmlns:a16="http://schemas.microsoft.com/office/drawing/2014/main" id="{F2EA75B8-4524-EFB8-493B-4AAE283F1338}"/>
              </a:ext>
            </a:extLst>
          </p:cNvPr>
          <p:cNvSpPr txBox="1">
            <a:spLocks/>
          </p:cNvSpPr>
          <p:nvPr/>
        </p:nvSpPr>
        <p:spPr>
          <a:xfrm>
            <a:off x="6265258" y="3711728"/>
            <a:ext cx="2595792" cy="2948912"/>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pPr algn="ctr">
              <a:lnSpc>
                <a:spcPct val="110000"/>
              </a:lnSpc>
            </a:pPr>
            <a:r>
              <a:rPr lang="en-US" sz="1400" b="0" dirty="0">
                <a:solidFill>
                  <a:srgbClr val="1A1A1A"/>
                </a:solidFill>
                <a:latin typeface="Calibri Light" panose="020F0302020204030204" pitchFamily="34" charset="0"/>
                <a:ea typeface="Tahoma" panose="020B0604030504040204" pitchFamily="34" charset="0"/>
                <a:cs typeface="Tahoma" panose="020B0604030504040204" pitchFamily="34" charset="0"/>
              </a:rPr>
              <a:t>Sabio customizes creative across CTV to highlight product launches, translate assets to Spanish, integrate QR codes, add-to-cart and more.</a:t>
            </a:r>
          </a:p>
        </p:txBody>
      </p:sp>
      <p:grpSp>
        <p:nvGrpSpPr>
          <p:cNvPr id="11" name="Group 10">
            <a:extLst>
              <a:ext uri="{FF2B5EF4-FFF2-40B4-BE49-F238E27FC236}">
                <a16:creationId xmlns:a16="http://schemas.microsoft.com/office/drawing/2014/main" id="{4B8AB4A8-BD49-6BEA-0FE3-28C56E80D487}"/>
              </a:ext>
            </a:extLst>
          </p:cNvPr>
          <p:cNvGrpSpPr/>
          <p:nvPr/>
        </p:nvGrpSpPr>
        <p:grpSpPr>
          <a:xfrm>
            <a:off x="312254" y="2751268"/>
            <a:ext cx="2662981" cy="2434916"/>
            <a:chOff x="3304866" y="2721235"/>
            <a:chExt cx="2662981" cy="2434916"/>
          </a:xfrm>
        </p:grpSpPr>
        <p:sp>
          <p:nvSpPr>
            <p:cNvPr id="20" name="Title 3">
              <a:extLst>
                <a:ext uri="{FF2B5EF4-FFF2-40B4-BE49-F238E27FC236}">
                  <a16:creationId xmlns:a16="http://schemas.microsoft.com/office/drawing/2014/main" id="{D07E8800-7DFC-0D47-8B7F-3A2CB4EB7DF0}"/>
                </a:ext>
              </a:extLst>
            </p:cNvPr>
            <p:cNvSpPr txBox="1">
              <a:spLocks/>
            </p:cNvSpPr>
            <p:nvPr/>
          </p:nvSpPr>
          <p:spPr>
            <a:xfrm>
              <a:off x="3304866" y="3711728"/>
              <a:ext cx="2662981" cy="1444423"/>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pPr algn="ctr">
                <a:lnSpc>
                  <a:spcPct val="110000"/>
                </a:lnSpc>
              </a:pPr>
              <a:r>
                <a:rPr lang="en-US" sz="1400" dirty="0">
                  <a:solidFill>
                    <a:srgbClr val="1A1A1A"/>
                  </a:solidFill>
                  <a:latin typeface="Calibri Light" panose="020F0302020204030204" pitchFamily="34" charset="0"/>
                  <a:ea typeface="Tahoma" panose="020B0604030504040204" pitchFamily="34" charset="0"/>
                  <a:cs typeface="Tahoma" panose="020B0604030504040204" pitchFamily="34" charset="0"/>
                </a:rPr>
                <a:t>AUDIENCE-TARGETED CTV</a:t>
              </a:r>
            </a:p>
            <a:p>
              <a:pPr algn="ctr">
                <a:lnSpc>
                  <a:spcPct val="110000"/>
                </a:lnSpc>
              </a:pPr>
              <a:r>
                <a:rPr lang="en-US" sz="1400" b="0" dirty="0">
                  <a:solidFill>
                    <a:srgbClr val="1A1A1A"/>
                  </a:solidFill>
                  <a:latin typeface="Calibri Light" panose="020F0302020204030204" pitchFamily="34" charset="0"/>
                  <a:ea typeface="Tahoma" panose="020B0604030504040204" pitchFamily="34" charset="0"/>
                  <a:cs typeface="Tahoma" panose="020B0604030504040204" pitchFamily="34" charset="0"/>
                </a:rPr>
                <a:t>1P Mobile ID used to target by apps/locations visited/demo, cutting waste and placing SOV based off consumer, rather than inventory.</a:t>
              </a:r>
            </a:p>
            <a:p>
              <a:pPr algn="ctr">
                <a:lnSpc>
                  <a:spcPct val="110000"/>
                </a:lnSpc>
              </a:pPr>
              <a:r>
                <a:rPr lang="en-US" sz="1100" b="0" dirty="0">
                  <a:solidFill>
                    <a:srgbClr val="1A1A1A"/>
                  </a:solidFill>
                  <a:latin typeface="Calibri Light" panose="020F0302020204030204" pitchFamily="34" charset="0"/>
                  <a:ea typeface="Tahoma" panose="020B0604030504040204" pitchFamily="34" charset="0"/>
                  <a:cs typeface="Tahoma" panose="020B0604030504040204" pitchFamily="34" charset="0"/>
                </a:rPr>
                <a:t>+ Ability to match and scale CRM ID’s</a:t>
              </a:r>
            </a:p>
            <a:p>
              <a:pPr marL="285750" indent="-285750" algn="ctr">
                <a:lnSpc>
                  <a:spcPct val="110000"/>
                </a:lnSpc>
                <a:buFont typeface="Arial" panose="020B0604020202020204" pitchFamily="34" charset="0"/>
                <a:buChar char="•"/>
              </a:pPr>
              <a:endParaRPr lang="en-US" sz="1100" b="0" dirty="0">
                <a:solidFill>
                  <a:srgbClr val="1A1A1A"/>
                </a:solidFill>
                <a:latin typeface="Calibri Light" panose="020F0302020204030204" pitchFamily="34" charset="0"/>
                <a:ea typeface="Tahoma" panose="020B0604030504040204" pitchFamily="34" charset="0"/>
                <a:cs typeface="Tahoma" panose="020B0604030504040204" pitchFamily="34" charset="0"/>
              </a:endParaRPr>
            </a:p>
            <a:p>
              <a:pPr algn="ctr">
                <a:lnSpc>
                  <a:spcPct val="110000"/>
                </a:lnSpc>
              </a:pPr>
              <a:r>
                <a:rPr lang="en-US" sz="1400" dirty="0">
                  <a:solidFill>
                    <a:srgbClr val="1A1A1A"/>
                  </a:solidFill>
                  <a:latin typeface="Calibri Light" panose="020F0302020204030204" pitchFamily="34" charset="0"/>
                  <a:ea typeface="Tahoma" panose="020B0604030504040204" pitchFamily="34" charset="0"/>
                  <a:cs typeface="Tahoma" panose="020B0604030504040204" pitchFamily="34" charset="0"/>
                </a:rPr>
                <a:t>INCREMENTAL REACH</a:t>
              </a:r>
            </a:p>
            <a:p>
              <a:pPr algn="ctr">
                <a:lnSpc>
                  <a:spcPct val="110000"/>
                </a:lnSpc>
              </a:pPr>
              <a:r>
                <a:rPr lang="en-US" sz="1400" b="0" dirty="0">
                  <a:solidFill>
                    <a:srgbClr val="1A1A1A"/>
                  </a:solidFill>
                  <a:latin typeface="Calibri Light" panose="020F0302020204030204" pitchFamily="34" charset="0"/>
                  <a:ea typeface="Tahoma" panose="020B0604030504040204" pitchFamily="34" charset="0"/>
                  <a:cs typeface="Tahoma" panose="020B0604030504040204" pitchFamily="34" charset="0"/>
                </a:rPr>
                <a:t>Agnostic inventory across all TV’s and OEM’s for transparent and fully customizable inventory.</a:t>
              </a:r>
            </a:p>
            <a:p>
              <a:pPr marL="285750" indent="-285750" algn="ctr">
                <a:lnSpc>
                  <a:spcPct val="110000"/>
                </a:lnSpc>
                <a:buFont typeface="Arial" panose="020B0604020202020204" pitchFamily="34" charset="0"/>
                <a:buChar char="•"/>
              </a:pPr>
              <a:endParaRPr lang="en-US" sz="1400" b="0" dirty="0">
                <a:solidFill>
                  <a:srgbClr val="1A1A1A"/>
                </a:solidFill>
                <a:latin typeface="Calibri Light" panose="020F0302020204030204" pitchFamily="34" charset="0"/>
                <a:ea typeface="Tahoma" panose="020B0604030504040204" pitchFamily="34" charset="0"/>
                <a:cs typeface="Tahoma" panose="020B0604030504040204" pitchFamily="34" charset="0"/>
              </a:endParaRPr>
            </a:p>
            <a:p>
              <a:pPr marL="285750" indent="-285750" algn="ctr">
                <a:lnSpc>
                  <a:spcPct val="110000"/>
                </a:lnSpc>
                <a:buFont typeface="Arial" panose="020B0604020202020204" pitchFamily="34" charset="0"/>
                <a:buChar char="•"/>
              </a:pPr>
              <a:endParaRPr lang="en-US" sz="1400" b="0" dirty="0">
                <a:solidFill>
                  <a:srgbClr val="1A1A1A"/>
                </a:solidFill>
                <a:latin typeface="Avenir Next LT Pro" panose="020B0504020202020204" pitchFamily="34" charset="77"/>
                <a:ea typeface="Tahoma" panose="020B0604030504040204" pitchFamily="34" charset="0"/>
                <a:cs typeface="Tahoma" panose="020B0604030504040204" pitchFamily="34" charset="0"/>
              </a:endParaRPr>
            </a:p>
          </p:txBody>
        </p:sp>
        <p:pic>
          <p:nvPicPr>
            <p:cNvPr id="16" name="Graphic 15">
              <a:extLst>
                <a:ext uri="{FF2B5EF4-FFF2-40B4-BE49-F238E27FC236}">
                  <a16:creationId xmlns:a16="http://schemas.microsoft.com/office/drawing/2014/main" id="{3ACEA842-4884-E45F-0786-F0D10A48E44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133921" y="2721235"/>
              <a:ext cx="999460" cy="619178"/>
            </a:xfrm>
            <a:prstGeom prst="rect">
              <a:avLst/>
            </a:prstGeom>
          </p:spPr>
        </p:pic>
      </p:grpSp>
      <p:pic>
        <p:nvPicPr>
          <p:cNvPr id="19" name="Graphic 18">
            <a:extLst>
              <a:ext uri="{FF2B5EF4-FFF2-40B4-BE49-F238E27FC236}">
                <a16:creationId xmlns:a16="http://schemas.microsoft.com/office/drawing/2014/main" id="{8FFC87EF-72D3-C3A0-7162-C0D7BAFD89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48661" y="2707480"/>
            <a:ext cx="854304" cy="804278"/>
          </a:xfrm>
          <a:prstGeom prst="rect">
            <a:avLst/>
          </a:prstGeom>
        </p:spPr>
      </p:pic>
      <p:grpSp>
        <p:nvGrpSpPr>
          <p:cNvPr id="14" name="Group 13">
            <a:extLst>
              <a:ext uri="{FF2B5EF4-FFF2-40B4-BE49-F238E27FC236}">
                <a16:creationId xmlns:a16="http://schemas.microsoft.com/office/drawing/2014/main" id="{8411E156-19BB-67CA-9ED6-E83C9C09F049}"/>
              </a:ext>
            </a:extLst>
          </p:cNvPr>
          <p:cNvGrpSpPr/>
          <p:nvPr/>
        </p:nvGrpSpPr>
        <p:grpSpPr>
          <a:xfrm>
            <a:off x="3305553" y="2675485"/>
            <a:ext cx="2662980" cy="2510699"/>
            <a:chOff x="312254" y="2634738"/>
            <a:chExt cx="2662980" cy="2510699"/>
          </a:xfrm>
        </p:grpSpPr>
        <p:sp>
          <p:nvSpPr>
            <p:cNvPr id="12" name="Title 3">
              <a:extLst>
                <a:ext uri="{FF2B5EF4-FFF2-40B4-BE49-F238E27FC236}">
                  <a16:creationId xmlns:a16="http://schemas.microsoft.com/office/drawing/2014/main" id="{AAF5AD54-3E86-6B96-7295-BD2C962EEA03}"/>
                </a:ext>
              </a:extLst>
            </p:cNvPr>
            <p:cNvSpPr txBox="1">
              <a:spLocks/>
            </p:cNvSpPr>
            <p:nvPr/>
          </p:nvSpPr>
          <p:spPr>
            <a:xfrm>
              <a:off x="312254" y="3701014"/>
              <a:ext cx="2662980" cy="1444423"/>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pPr algn="ctr">
                <a:lnSpc>
                  <a:spcPct val="110000"/>
                </a:lnSpc>
              </a:pPr>
              <a:r>
                <a:rPr lang="en-US" sz="1400" dirty="0">
                  <a:solidFill>
                    <a:srgbClr val="1A1A1A"/>
                  </a:solidFill>
                  <a:latin typeface="Calibri Light" panose="020F0302020204030204" pitchFamily="34" charset="0"/>
                  <a:ea typeface="Tahoma" panose="020B0604030504040204" pitchFamily="34" charset="0"/>
                  <a:cs typeface="Tahoma" panose="020B0604030504040204" pitchFamily="34" charset="0"/>
                </a:rPr>
                <a:t>Both General Market &amp; Multicultural buys with Sabio accounts toward Diversity Supplier. </a:t>
              </a:r>
            </a:p>
            <a:p>
              <a:pPr algn="ctr">
                <a:lnSpc>
                  <a:spcPct val="110000"/>
                </a:lnSpc>
              </a:pPr>
              <a:endParaRPr lang="en-US" sz="1400" dirty="0">
                <a:solidFill>
                  <a:srgbClr val="1A1A1A"/>
                </a:solidFill>
                <a:latin typeface="Calibri Light" panose="020F0302020204030204" pitchFamily="34" charset="0"/>
                <a:ea typeface="Tahoma" panose="020B0604030504040204" pitchFamily="34" charset="0"/>
                <a:cs typeface="Tahoma" panose="020B0604030504040204" pitchFamily="34" charset="0"/>
              </a:endParaRPr>
            </a:p>
            <a:p>
              <a:pPr algn="ctr">
                <a:lnSpc>
                  <a:spcPct val="110000"/>
                </a:lnSpc>
              </a:pPr>
              <a:r>
                <a:rPr lang="en-US" sz="1400" b="0" dirty="0">
                  <a:solidFill>
                    <a:srgbClr val="1A1A1A"/>
                  </a:solidFill>
                  <a:latin typeface="Calibri Light" panose="020F0302020204030204" pitchFamily="34" charset="0"/>
                  <a:ea typeface="Tahoma" panose="020B0604030504040204" pitchFamily="34" charset="0"/>
                  <a:cs typeface="Tahoma" panose="020B0604030504040204" pitchFamily="34" charset="0"/>
                </a:rPr>
                <a:t>Scale Multicultural HH reach within existing buys to A/B test and ensure no GM duplication.</a:t>
              </a:r>
            </a:p>
            <a:p>
              <a:pPr algn="ctr">
                <a:lnSpc>
                  <a:spcPct val="110000"/>
                </a:lnSpc>
              </a:pPr>
              <a:endParaRPr lang="en-US" sz="1400" b="0" dirty="0">
                <a:solidFill>
                  <a:srgbClr val="1A1A1A"/>
                </a:solidFill>
                <a:latin typeface="Calibri Light" panose="020F0302020204030204" pitchFamily="34" charset="0"/>
                <a:ea typeface="Tahoma" panose="020B0604030504040204" pitchFamily="34" charset="0"/>
                <a:cs typeface="Tahoma" panose="020B0604030504040204" pitchFamily="34" charset="0"/>
              </a:endParaRPr>
            </a:p>
            <a:p>
              <a:pPr algn="ctr">
                <a:lnSpc>
                  <a:spcPct val="110000"/>
                </a:lnSpc>
              </a:pPr>
              <a:r>
                <a:rPr lang="en-US" sz="1400" b="0" dirty="0">
                  <a:solidFill>
                    <a:srgbClr val="1A1A1A"/>
                  </a:solidFill>
                  <a:latin typeface="Calibri Light" panose="020F0302020204030204" pitchFamily="34" charset="0"/>
                  <a:ea typeface="Tahoma" panose="020B0604030504040204" pitchFamily="34" charset="0"/>
                  <a:cs typeface="Tahoma" panose="020B0604030504040204" pitchFamily="34" charset="0"/>
                </a:rPr>
                <a:t>HM Bi-Lingual, HM Spanish, AA, Asian-American and LGBTQ+.</a:t>
              </a:r>
            </a:p>
            <a:p>
              <a:pPr algn="ctr">
                <a:lnSpc>
                  <a:spcPct val="110000"/>
                </a:lnSpc>
              </a:pPr>
              <a:endParaRPr lang="en-US" sz="1400" b="0" dirty="0">
                <a:solidFill>
                  <a:srgbClr val="1A1A1A"/>
                </a:solidFill>
                <a:latin typeface="Calibri Light" panose="020F0302020204030204" pitchFamily="34" charset="0"/>
                <a:ea typeface="Tahoma" panose="020B0604030504040204" pitchFamily="34" charset="0"/>
                <a:cs typeface="Tahoma" panose="020B0604030504040204" pitchFamily="34" charset="0"/>
              </a:endParaRPr>
            </a:p>
            <a:p>
              <a:pPr algn="ctr">
                <a:lnSpc>
                  <a:spcPct val="110000"/>
                </a:lnSpc>
              </a:pPr>
              <a:endParaRPr lang="en-US" sz="1400" b="0" dirty="0">
                <a:solidFill>
                  <a:srgbClr val="1A1A1A"/>
                </a:solidFill>
                <a:latin typeface="Calibri Light" panose="020F0302020204030204" pitchFamily="34" charset="0"/>
                <a:ea typeface="Tahoma" panose="020B0604030504040204" pitchFamily="34" charset="0"/>
                <a:cs typeface="Tahoma" panose="020B0604030504040204" pitchFamily="34" charset="0"/>
              </a:endParaRPr>
            </a:p>
            <a:p>
              <a:pPr algn="ctr">
                <a:lnSpc>
                  <a:spcPct val="110000"/>
                </a:lnSpc>
              </a:pPr>
              <a:endParaRPr lang="en-US" sz="1400" b="0" dirty="0">
                <a:solidFill>
                  <a:srgbClr val="000000"/>
                </a:solidFill>
                <a:latin typeface="Avenir Next LT Pro" panose="020B0504020202020204" pitchFamily="34" charset="77"/>
                <a:ea typeface="Tahoma" panose="020B0604030504040204" pitchFamily="34" charset="0"/>
                <a:cs typeface="Tahoma" panose="020B0604030504040204" pitchFamily="34" charset="0"/>
              </a:endParaRPr>
            </a:p>
            <a:p>
              <a:pPr algn="ctr">
                <a:lnSpc>
                  <a:spcPct val="110000"/>
                </a:lnSpc>
              </a:pPr>
              <a:endParaRPr lang="en-US" sz="1400" b="0" dirty="0">
                <a:solidFill>
                  <a:srgbClr val="1A1A1A"/>
                </a:solidFill>
                <a:latin typeface="Avenir Next LT Pro" panose="020B0504020202020204" pitchFamily="34" charset="77"/>
                <a:ea typeface="Tahoma" panose="020B0604030504040204" pitchFamily="34" charset="0"/>
                <a:cs typeface="Tahoma" panose="020B0604030504040204" pitchFamily="34" charset="0"/>
              </a:endParaRPr>
            </a:p>
          </p:txBody>
        </p:sp>
        <p:pic>
          <p:nvPicPr>
            <p:cNvPr id="13" name="Picture 12" descr="Icon&#10;&#10;Description automatically generated with medium confidence">
              <a:extLst>
                <a:ext uri="{FF2B5EF4-FFF2-40B4-BE49-F238E27FC236}">
                  <a16:creationId xmlns:a16="http://schemas.microsoft.com/office/drawing/2014/main" id="{EE5942C4-CC90-9C22-FACC-A44FC19BA0AC}"/>
                </a:ext>
              </a:extLst>
            </p:cNvPr>
            <p:cNvPicPr>
              <a:picLocks noChangeAspect="1"/>
            </p:cNvPicPr>
            <p:nvPr/>
          </p:nvPicPr>
          <p:blipFill>
            <a:blip r:embed="rId7"/>
            <a:stretch>
              <a:fillRect/>
            </a:stretch>
          </p:blipFill>
          <p:spPr>
            <a:xfrm>
              <a:off x="1189400" y="2634738"/>
              <a:ext cx="852857" cy="792172"/>
            </a:xfrm>
            <a:prstGeom prst="rect">
              <a:avLst/>
            </a:prstGeom>
          </p:spPr>
        </p:pic>
      </p:grpSp>
      <p:pic>
        <p:nvPicPr>
          <p:cNvPr id="4" name="Graphic 3">
            <a:extLst>
              <a:ext uri="{FF2B5EF4-FFF2-40B4-BE49-F238E27FC236}">
                <a16:creationId xmlns:a16="http://schemas.microsoft.com/office/drawing/2014/main" id="{22030750-0589-F697-263C-6CA5B5970A3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88063" y="2737296"/>
            <a:ext cx="750182" cy="744645"/>
          </a:xfrm>
          <a:prstGeom prst="rect">
            <a:avLst/>
          </a:prstGeom>
        </p:spPr>
      </p:pic>
      <p:sp>
        <p:nvSpPr>
          <p:cNvPr id="15" name="Rectangle 14">
            <a:extLst>
              <a:ext uri="{FF2B5EF4-FFF2-40B4-BE49-F238E27FC236}">
                <a16:creationId xmlns:a16="http://schemas.microsoft.com/office/drawing/2014/main" id="{1BF1A181-2EAE-98E0-CA91-8D42B98765D4}"/>
              </a:ext>
            </a:extLst>
          </p:cNvPr>
          <p:cNvSpPr/>
          <p:nvPr/>
        </p:nvSpPr>
        <p:spPr>
          <a:xfrm>
            <a:off x="3314980" y="1651250"/>
            <a:ext cx="2662980" cy="750131"/>
          </a:xfrm>
          <a:prstGeom prst="rect">
            <a:avLst/>
          </a:prstGeom>
          <a:solidFill>
            <a:srgbClr val="FEC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F44ADA5F-1B7A-BA33-C285-07058DD7A092}"/>
              </a:ext>
            </a:extLst>
          </p:cNvPr>
          <p:cNvSpPr txBox="1"/>
          <p:nvPr/>
        </p:nvSpPr>
        <p:spPr>
          <a:xfrm>
            <a:off x="3322851" y="1696536"/>
            <a:ext cx="2657996" cy="692818"/>
          </a:xfrm>
          <a:prstGeom prst="rect">
            <a:avLst/>
          </a:prstGeom>
          <a:noFill/>
        </p:spPr>
        <p:txBody>
          <a:bodyPr wrap="square" lIns="91440" tIns="45720" rIns="91440" bIns="45720" anchor="t">
            <a:spAutoFit/>
          </a:bodyPr>
          <a:lstStyle/>
          <a:p>
            <a:pPr algn="ctr">
              <a:lnSpc>
                <a:spcPct val="80000"/>
              </a:lnSpc>
            </a:pPr>
            <a:r>
              <a:rPr lang="en-US" sz="2400" b="1" dirty="0">
                <a:latin typeface="Tw Cen MT Condensed"/>
              </a:rPr>
              <a:t>CULTURALLY DIVERSE SHARE OF VOICE</a:t>
            </a:r>
            <a:endParaRPr lang="en-US" sz="2400" b="1" dirty="0">
              <a:latin typeface="Tw Cen MT Condensed" panose="020B0606020104020203" pitchFamily="34" charset="77"/>
            </a:endParaRPr>
          </a:p>
        </p:txBody>
      </p:sp>
      <p:sp>
        <p:nvSpPr>
          <p:cNvPr id="21" name="Rectangle 20">
            <a:extLst>
              <a:ext uri="{FF2B5EF4-FFF2-40B4-BE49-F238E27FC236}">
                <a16:creationId xmlns:a16="http://schemas.microsoft.com/office/drawing/2014/main" id="{4D55951D-797B-9A29-1B5A-832F8AD810FB}"/>
              </a:ext>
            </a:extLst>
          </p:cNvPr>
          <p:cNvSpPr/>
          <p:nvPr/>
        </p:nvSpPr>
        <p:spPr>
          <a:xfrm>
            <a:off x="358220" y="1651250"/>
            <a:ext cx="2650608" cy="750131"/>
          </a:xfrm>
          <a:prstGeom prst="rect">
            <a:avLst/>
          </a:prstGeom>
          <a:solidFill>
            <a:srgbClr val="FEC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55722EE3-852D-83A7-A743-101907D3F2CF}"/>
              </a:ext>
            </a:extLst>
          </p:cNvPr>
          <p:cNvSpPr txBox="1"/>
          <p:nvPr/>
        </p:nvSpPr>
        <p:spPr>
          <a:xfrm>
            <a:off x="358220" y="1865738"/>
            <a:ext cx="2650608" cy="397353"/>
          </a:xfrm>
          <a:prstGeom prst="rect">
            <a:avLst/>
          </a:prstGeom>
          <a:noFill/>
        </p:spPr>
        <p:txBody>
          <a:bodyPr wrap="square">
            <a:spAutoFit/>
          </a:bodyPr>
          <a:lstStyle/>
          <a:p>
            <a:pPr algn="ctr">
              <a:lnSpc>
                <a:spcPct val="80000"/>
              </a:lnSpc>
            </a:pPr>
            <a:r>
              <a:rPr lang="en-US" sz="2400" b="1" dirty="0">
                <a:latin typeface="Tw Cen MT Condensed" panose="020B0606020104020203" pitchFamily="34" charset="77"/>
              </a:rPr>
              <a:t>DIFFERENTIATORS</a:t>
            </a:r>
          </a:p>
        </p:txBody>
      </p:sp>
      <p:sp>
        <p:nvSpPr>
          <p:cNvPr id="23" name="Rectangle 22">
            <a:extLst>
              <a:ext uri="{FF2B5EF4-FFF2-40B4-BE49-F238E27FC236}">
                <a16:creationId xmlns:a16="http://schemas.microsoft.com/office/drawing/2014/main" id="{8E4B20DC-33CE-3413-CF88-F54A6CB0EA80}"/>
              </a:ext>
            </a:extLst>
          </p:cNvPr>
          <p:cNvSpPr/>
          <p:nvPr/>
        </p:nvSpPr>
        <p:spPr>
          <a:xfrm>
            <a:off x="6230526" y="1658549"/>
            <a:ext cx="2662980" cy="750131"/>
          </a:xfrm>
          <a:prstGeom prst="rect">
            <a:avLst/>
          </a:prstGeom>
          <a:solidFill>
            <a:srgbClr val="FEC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70FC1D1-19BD-8B4D-95FE-A4A0CBA2945E}"/>
              </a:ext>
            </a:extLst>
          </p:cNvPr>
          <p:cNvSpPr txBox="1"/>
          <p:nvPr/>
        </p:nvSpPr>
        <p:spPr>
          <a:xfrm>
            <a:off x="6292162" y="1692998"/>
            <a:ext cx="2516974" cy="742832"/>
          </a:xfrm>
          <a:prstGeom prst="rect">
            <a:avLst/>
          </a:prstGeom>
          <a:noFill/>
        </p:spPr>
        <p:txBody>
          <a:bodyPr wrap="square">
            <a:spAutoFit/>
          </a:bodyPr>
          <a:lstStyle/>
          <a:p>
            <a:pPr algn="ctr">
              <a:lnSpc>
                <a:spcPct val="80000"/>
              </a:lnSpc>
            </a:pPr>
            <a:r>
              <a:rPr lang="en-US" sz="2600" b="1" dirty="0">
                <a:latin typeface="Tw Cen MT Condensed" panose="020B0606020104020203" pitchFamily="34" charset="77"/>
              </a:rPr>
              <a:t>PRODUCT FOCUS &amp; CUSTOMIZATION</a:t>
            </a:r>
          </a:p>
        </p:txBody>
      </p:sp>
      <p:sp>
        <p:nvSpPr>
          <p:cNvPr id="25" name="Rectangle 24">
            <a:extLst>
              <a:ext uri="{FF2B5EF4-FFF2-40B4-BE49-F238E27FC236}">
                <a16:creationId xmlns:a16="http://schemas.microsoft.com/office/drawing/2014/main" id="{4E62E592-0731-E562-0564-960AB70DDACE}"/>
              </a:ext>
            </a:extLst>
          </p:cNvPr>
          <p:cNvSpPr/>
          <p:nvPr/>
        </p:nvSpPr>
        <p:spPr>
          <a:xfrm>
            <a:off x="9142047" y="1658549"/>
            <a:ext cx="2677570" cy="750131"/>
          </a:xfrm>
          <a:prstGeom prst="rect">
            <a:avLst/>
          </a:prstGeom>
          <a:solidFill>
            <a:srgbClr val="FEC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9D71E553-0190-77B9-7F0E-35DD86ADA448}"/>
              </a:ext>
            </a:extLst>
          </p:cNvPr>
          <p:cNvSpPr txBox="1"/>
          <p:nvPr/>
        </p:nvSpPr>
        <p:spPr>
          <a:xfrm>
            <a:off x="9142047" y="1748342"/>
            <a:ext cx="2677570" cy="692818"/>
          </a:xfrm>
          <a:prstGeom prst="rect">
            <a:avLst/>
          </a:prstGeom>
          <a:noFill/>
        </p:spPr>
        <p:txBody>
          <a:bodyPr wrap="square">
            <a:spAutoFit/>
          </a:bodyPr>
          <a:lstStyle/>
          <a:p>
            <a:pPr algn="ctr">
              <a:lnSpc>
                <a:spcPct val="80000"/>
              </a:lnSpc>
            </a:pPr>
            <a:r>
              <a:rPr lang="en-US" sz="2400" b="1" dirty="0">
                <a:latin typeface="Tw Cen MT Condensed" panose="020B0606020104020203" pitchFamily="34" charset="77"/>
              </a:rPr>
              <a:t>CTV CONSUMER</a:t>
            </a:r>
          </a:p>
          <a:p>
            <a:pPr algn="ctr">
              <a:lnSpc>
                <a:spcPct val="80000"/>
              </a:lnSpc>
            </a:pPr>
            <a:r>
              <a:rPr lang="en-US" sz="2400" b="1" dirty="0">
                <a:latin typeface="Tw Cen MT Condensed" panose="020B0606020104020203" pitchFamily="34" charset="77"/>
              </a:rPr>
              <a:t>INSIGHTS</a:t>
            </a:r>
          </a:p>
        </p:txBody>
      </p:sp>
    </p:spTree>
    <p:extLst>
      <p:ext uri="{BB962C8B-B14F-4D97-AF65-F5344CB8AC3E}">
        <p14:creationId xmlns:p14="http://schemas.microsoft.com/office/powerpoint/2010/main" val="17467318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23156</TotalTime>
  <Words>1394</Words>
  <Application>Microsoft Macintosh PowerPoint</Application>
  <PresentationFormat>Widescreen</PresentationFormat>
  <Paragraphs>261</Paragraphs>
  <Slides>18</Slides>
  <Notes>16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18</vt:i4>
      </vt:variant>
    </vt:vector>
  </HeadingPairs>
  <TitlesOfParts>
    <vt:vector size="31" baseType="lpstr">
      <vt:lpstr>Arial</vt:lpstr>
      <vt:lpstr>Avenir Next</vt:lpstr>
      <vt:lpstr>Avenir Next LT Pro</vt:lpstr>
      <vt:lpstr>AvenirNext LT Pro Bold</vt:lpstr>
      <vt:lpstr>AvenirNext LT Pro Regular</vt:lpstr>
      <vt:lpstr>Calibri</vt:lpstr>
      <vt:lpstr>Calibri Light</vt:lpstr>
      <vt:lpstr>Source Sans Pro</vt:lpstr>
      <vt:lpstr>SourceSansPro-Semibold</vt:lpstr>
      <vt:lpstr>Tahoma</vt:lpstr>
      <vt:lpstr>Tw Cen MT</vt:lpstr>
      <vt:lpstr>Tw Cen MT Condensed</vt:lpstr>
      <vt:lpstr>Office Theme</vt:lpstr>
      <vt:lpstr>PowerPoint Presentation</vt:lpstr>
      <vt:lpstr>SABIO: A MINORITY OWNED PARTNER</vt:lpstr>
      <vt:lpstr>OUR OFFERINGS</vt:lpstr>
      <vt:lpstr>OUR HH GRAPH &amp; MONTHLY REACH CTV CAMPAIGNS AT SCALE</vt:lpstr>
      <vt:lpstr>HOW IT WORKS…</vt:lpstr>
      <vt:lpstr>CTV AUDIENCE TARGETING QSR LOYALIST EXAMPLE</vt:lpstr>
      <vt:lpstr>AGNOSTIC CTV INVENTORY BUILT FOR SCALE &amp; CUSTOMIZED INCREMENTAL REACH</vt:lpstr>
      <vt:lpstr>CUSTOM CTV: BUILT TO CAPTURE ATTENTION</vt:lpstr>
      <vt:lpstr>ENHANCE YOUR UPFRONT &amp; SCATTER BUYS WITH SABIO</vt:lpstr>
      <vt:lpstr>VALIDATE MEDIA SPEND WITH OUR MEASUREMENT SOLUTIONS</vt:lpstr>
      <vt:lpstr>PowerPoint Presentation</vt:lpstr>
      <vt:lpstr>DIVERSE AUDIENCES ARE BIGGER STREAMERS</vt:lpstr>
      <vt:lpstr>PowerPoint Presentation</vt:lpstr>
      <vt:lpstr>PowerPoint Presentation</vt:lpstr>
      <vt:lpstr>OUR PURPOSE WHAT IS SABIOTV?</vt:lpstr>
      <vt:lpstr>PowerPoint Presentation</vt:lpstr>
      <vt:lpstr>GREAT BRANDS TRUST SABIO</vt:lpstr>
      <vt:lpstr>PROTECT YOUR BRAND PRIVACY, BRAND SAFETY, COMPLIANCY, FUTURE-PROOF</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 Yap-McNamara</dc:creator>
  <cp:lastModifiedBy>Katie Snyder</cp:lastModifiedBy>
  <cp:revision>93</cp:revision>
  <dcterms:created xsi:type="dcterms:W3CDTF">2022-04-27T23:38:19Z</dcterms:created>
  <dcterms:modified xsi:type="dcterms:W3CDTF">2024-01-23T22:14:28Z</dcterms:modified>
</cp:coreProperties>
</file>