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85" r:id="rId8"/>
    <p:sldId id="284" r:id="rId9"/>
    <p:sldId id="286" r:id="rId10"/>
    <p:sldId id="262" r:id="rId11"/>
    <p:sldId id="263" r:id="rId12"/>
    <p:sldId id="264" r:id="rId13"/>
    <p:sldId id="266" r:id="rId14"/>
    <p:sldId id="269" r:id="rId15"/>
    <p:sldId id="270" r:id="rId16"/>
    <p:sldId id="271" r:id="rId17"/>
    <p:sldId id="272" r:id="rId18"/>
    <p:sldId id="276" r:id="rId19"/>
    <p:sldId id="280" r:id="rId20"/>
    <p:sldId id="281" r:id="rId21"/>
    <p:sldId id="282"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1pPr>
    <a:lvl2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2pPr>
    <a:lvl3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3pPr>
    <a:lvl4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4pPr>
    <a:lvl5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5pPr>
    <a:lvl6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6pPr>
    <a:lvl7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7pPr>
    <a:lvl8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8pPr>
    <a:lvl9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tratos-Regular"/>
          <a:ea typeface="Stratos-Regular"/>
          <a:cs typeface="Stratos-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Stratos-Regular"/>
          <a:ea typeface="Stratos-Regular"/>
          <a:cs typeface="Stratos-Regular"/>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Stratos-Regular"/>
          <a:ea typeface="Stratos-Regular"/>
          <a:cs typeface="Stratos-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Stratos-Regular"/>
          <a:ea typeface="Stratos-Regular"/>
          <a:cs typeface="Stratos-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Stratos-Regular"/>
          <a:ea typeface="Stratos-Regular"/>
          <a:cs typeface="Stratos-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E1FC"/>
          </a:solidFill>
        </a:fill>
      </a:tcStyle>
    </a:wholeTbl>
    <a:band2H>
      <a:tcTxStyle/>
      <a:tcStyle>
        <a:tcBdr/>
        <a:fill>
          <a:solidFill>
            <a:srgbClr val="F4F1FD"/>
          </a:solidFill>
        </a:fill>
      </a:tcStyle>
    </a:band2H>
    <a:firstCol>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Stratos-Regular"/>
          <a:ea typeface="Stratos-Regular"/>
          <a:cs typeface="Stratos-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FFE"/>
          </a:solidFill>
        </a:fill>
      </a:tcStyle>
    </a:wholeTbl>
    <a:band2H>
      <a:tcTxStyle/>
      <a:tcStyle>
        <a:tcBdr/>
        <a:fill>
          <a:solidFill>
            <a:srgbClr val="FFEFFE"/>
          </a:solidFill>
        </a:fill>
      </a:tcStyle>
    </a:band2H>
    <a:firstCol>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Stratos-Regular"/>
          <a:ea typeface="Stratos-Regular"/>
          <a:cs typeface="Stratos-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F2CE"/>
          </a:solidFill>
        </a:fill>
      </a:tcStyle>
    </a:wholeTbl>
    <a:band2H>
      <a:tcTxStyle/>
      <a:tcStyle>
        <a:tcBdr/>
        <a:fill>
          <a:solidFill>
            <a:srgbClr val="F1F9E8"/>
          </a:solidFill>
        </a:fill>
      </a:tcStyle>
    </a:band2H>
    <a:firstCol>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Stratos-Regular"/>
          <a:ea typeface="Stratos-Regular"/>
          <a:cs typeface="Stratos-Regula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Stratos-Regular"/>
          <a:ea typeface="Stratos-Regular"/>
          <a:cs typeface="Stratos-Regula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tratos-Regular"/>
          <a:ea typeface="Stratos-Regular"/>
          <a:cs typeface="Stratos-Regular"/>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tratos-Regular"/>
          <a:ea typeface="Stratos-Regular"/>
          <a:cs typeface="Stratos-Regular"/>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Stratos-Regular"/>
          <a:ea typeface="Stratos-Regular"/>
          <a:cs typeface="Stratos-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Stratos-Regular"/>
          <a:ea typeface="Stratos-Regular"/>
          <a:cs typeface="Stratos-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3"/>
  </p:normalViewPr>
  <p:slideViewPr>
    <p:cSldViewPr snapToGrid="0">
      <p:cViewPr varScale="1">
        <p:scale>
          <a:sx n="55" d="100"/>
          <a:sy n="55" d="100"/>
        </p:scale>
        <p:origin x="68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8773799999999999"/>
          <c:y val="0.18773799999999999"/>
          <c:w val="0.62452399999999997"/>
          <c:h val="0.61202400000000001"/>
        </c:manualLayout>
      </c:layout>
      <c:doughnutChart>
        <c:varyColors val="0"/>
        <c:ser>
          <c:idx val="0"/>
          <c:order val="0"/>
          <c:tx>
            <c:strRef>
              <c:f>Sheet1!$A$2</c:f>
              <c:strCache>
                <c:ptCount val="1"/>
                <c:pt idx="0">
                  <c:v>Column1</c:v>
                </c:pt>
              </c:strCache>
            </c:strRef>
          </c:tx>
          <c:spPr>
            <a:solidFill>
              <a:schemeClr val="accent1"/>
            </a:solidFill>
            <a:ln w="19050" cap="flat">
              <a:solidFill>
                <a:srgbClr val="FFFFFF"/>
              </a:solidFill>
              <a:prstDash val="solid"/>
              <a:round/>
            </a:ln>
            <a:effectLst/>
          </c:spPr>
          <c:dPt>
            <c:idx val="0"/>
            <c:bubble3D val="0"/>
            <c:extLst>
              <c:ext xmlns:c16="http://schemas.microsoft.com/office/drawing/2014/chart" uri="{C3380CC4-5D6E-409C-BE32-E72D297353CC}">
                <c16:uniqueId val="{00000001-80D1-7D49-AA72-B4328EEDC363}"/>
              </c:ext>
            </c:extLst>
          </c:dPt>
          <c:dPt>
            <c:idx val="1"/>
            <c:bubble3D val="0"/>
            <c:spPr>
              <a:solidFill>
                <a:schemeClr val="accent2"/>
              </a:solidFill>
              <a:ln w="19050" cap="flat">
                <a:solidFill>
                  <a:srgbClr val="FFFFFF"/>
                </a:solidFill>
                <a:prstDash val="solid"/>
                <a:round/>
              </a:ln>
              <a:effectLst/>
            </c:spPr>
            <c:extLst>
              <c:ext xmlns:c16="http://schemas.microsoft.com/office/drawing/2014/chart" uri="{C3380CC4-5D6E-409C-BE32-E72D297353CC}">
                <c16:uniqueId val="{00000003-80D1-7D49-AA72-B4328EEDC363}"/>
              </c:ext>
            </c:extLst>
          </c:dPt>
          <c:dPt>
            <c:idx val="2"/>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5-80D1-7D49-AA72-B4328EEDC363}"/>
              </c:ext>
            </c:extLst>
          </c:dPt>
          <c:dPt>
            <c:idx val="3"/>
            <c:bubble3D val="0"/>
            <c:spPr>
              <a:solidFill>
                <a:schemeClr val="accent4"/>
              </a:solidFill>
              <a:ln w="19050" cap="flat">
                <a:solidFill>
                  <a:srgbClr val="FFFFFF"/>
                </a:solidFill>
                <a:prstDash val="solid"/>
                <a:round/>
              </a:ln>
              <a:effectLst/>
            </c:spPr>
            <c:extLst>
              <c:ext xmlns:c16="http://schemas.microsoft.com/office/drawing/2014/chart" uri="{C3380CC4-5D6E-409C-BE32-E72D297353CC}">
                <c16:uniqueId val="{00000007-80D1-7D49-AA72-B4328EEDC363}"/>
              </c:ext>
            </c:extLst>
          </c:dPt>
          <c:dPt>
            <c:idx val="4"/>
            <c:bubble3D val="0"/>
            <c:spPr>
              <a:solidFill>
                <a:schemeClr val="accent5"/>
              </a:solidFill>
              <a:ln w="19050" cap="flat">
                <a:solidFill>
                  <a:srgbClr val="FFFFFF"/>
                </a:solidFill>
                <a:prstDash val="solid"/>
                <a:round/>
              </a:ln>
              <a:effectLst/>
            </c:spPr>
            <c:extLst>
              <c:ext xmlns:c16="http://schemas.microsoft.com/office/drawing/2014/chart" uri="{C3380CC4-5D6E-409C-BE32-E72D297353CC}">
                <c16:uniqueId val="{00000009-80D1-7D49-AA72-B4328EEDC363}"/>
              </c:ext>
            </c:extLst>
          </c:dPt>
          <c:dLbls>
            <c:dLbl>
              <c:idx val="0"/>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1-80D1-7D49-AA72-B4328EEDC363}"/>
                </c:ext>
              </c:extLst>
            </c:dLbl>
            <c:dLbl>
              <c:idx val="1"/>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3-80D1-7D49-AA72-B4328EEDC363}"/>
                </c:ext>
              </c:extLst>
            </c:dLbl>
            <c:dLbl>
              <c:idx val="2"/>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5-80D1-7D49-AA72-B4328EEDC363}"/>
                </c:ext>
              </c:extLst>
            </c:dLbl>
            <c:dLbl>
              <c:idx val="3"/>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7-80D1-7D49-AA72-B4328EEDC363}"/>
                </c:ext>
              </c:extLst>
            </c:dLbl>
            <c:dLbl>
              <c:idx val="4"/>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9-80D1-7D49-AA72-B4328EEDC363}"/>
                </c:ext>
              </c:extLst>
            </c:dLbl>
            <c:numFmt formatCode="0%" sourceLinked="0"/>
            <c:spPr>
              <a:noFill/>
              <a:ln>
                <a:noFill/>
              </a:ln>
              <a:effectLst/>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Sheet1!$B$1:$F$1</c:f>
              <c:strCache>
                <c:ptCount val="5"/>
                <c:pt idx="0">
                  <c:v>Mixed/Other</c:v>
                </c:pt>
                <c:pt idx="1">
                  <c:v>Asian</c:v>
                </c:pt>
                <c:pt idx="2">
                  <c:v>AFAM</c:v>
                </c:pt>
                <c:pt idx="3">
                  <c:v>White</c:v>
                </c:pt>
                <c:pt idx="4">
                  <c:v>Hispanic</c:v>
                </c:pt>
              </c:strCache>
            </c:strRef>
          </c:cat>
          <c:val>
            <c:numRef>
              <c:f>Sheet1!$B$2:$F$2</c:f>
              <c:numCache>
                <c:formatCode>General</c:formatCode>
                <c:ptCount val="5"/>
                <c:pt idx="0">
                  <c:v>0.11</c:v>
                </c:pt>
                <c:pt idx="1">
                  <c:v>0.14000000000000001</c:v>
                </c:pt>
                <c:pt idx="2">
                  <c:v>0.22</c:v>
                </c:pt>
                <c:pt idx="3">
                  <c:v>0.24</c:v>
                </c:pt>
                <c:pt idx="4">
                  <c:v>0.28999999999999998</c:v>
                </c:pt>
              </c:numCache>
            </c:numRef>
          </c:val>
          <c:extLst>
            <c:ext xmlns:c16="http://schemas.microsoft.com/office/drawing/2014/chart" uri="{C3380CC4-5D6E-409C-BE32-E72D297353CC}">
              <c16:uniqueId val="{0000000A-80D1-7D49-AA72-B4328EEDC363}"/>
            </c:ext>
          </c:extLst>
        </c:ser>
        <c:dLbls>
          <c:showLegendKey val="0"/>
          <c:showVal val="0"/>
          <c:showCatName val="0"/>
          <c:showSerName val="0"/>
          <c:showPercent val="0"/>
          <c:showBubbleSize val="0"/>
          <c:showLeaderLines val="1"/>
        </c:dLbls>
        <c:firstSliceAng val="0"/>
        <c:holeSize val="58"/>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63129"/>
          <c:y val="0.263129"/>
          <c:w val="0.47374300000000003"/>
          <c:h val="0.46124300000000001"/>
        </c:manualLayout>
      </c:layout>
      <c:doughnutChart>
        <c:varyColors val="0"/>
        <c:ser>
          <c:idx val="0"/>
          <c:order val="0"/>
          <c:tx>
            <c:strRef>
              <c:f>Sheet1!$A$2</c:f>
              <c:strCache>
                <c:ptCount val="1"/>
                <c:pt idx="0">
                  <c:v>Column1</c:v>
                </c:pt>
              </c:strCache>
            </c:strRef>
          </c:tx>
          <c:spPr>
            <a:solidFill>
              <a:schemeClr val="accent1"/>
            </a:solidFill>
            <a:ln w="19050" cap="flat">
              <a:solidFill>
                <a:srgbClr val="FFFFFF"/>
              </a:solidFill>
              <a:prstDash val="solid"/>
              <a:round/>
            </a:ln>
            <a:effectLst/>
          </c:spPr>
          <c:dPt>
            <c:idx val="0"/>
            <c:bubble3D val="0"/>
            <c:extLst>
              <c:ext xmlns:c16="http://schemas.microsoft.com/office/drawing/2014/chart" uri="{C3380CC4-5D6E-409C-BE32-E72D297353CC}">
                <c16:uniqueId val="{00000001-F5EE-EA43-A987-A97252E60309}"/>
              </c:ext>
            </c:extLst>
          </c:dPt>
          <c:dPt>
            <c:idx val="1"/>
            <c:bubble3D val="0"/>
            <c:spPr>
              <a:solidFill>
                <a:schemeClr val="accent2"/>
              </a:solidFill>
              <a:ln w="19050" cap="flat">
                <a:solidFill>
                  <a:srgbClr val="FFFFFF"/>
                </a:solidFill>
                <a:prstDash val="solid"/>
                <a:round/>
              </a:ln>
              <a:effectLst/>
            </c:spPr>
            <c:extLst>
              <c:ext xmlns:c16="http://schemas.microsoft.com/office/drawing/2014/chart" uri="{C3380CC4-5D6E-409C-BE32-E72D297353CC}">
                <c16:uniqueId val="{00000003-F5EE-EA43-A987-A97252E60309}"/>
              </c:ext>
            </c:extLst>
          </c:dPt>
          <c:dPt>
            <c:idx val="2"/>
            <c:bubble3D val="0"/>
            <c:spPr>
              <a:solidFill>
                <a:schemeClr val="accent3"/>
              </a:solidFill>
              <a:ln w="19050" cap="flat">
                <a:solidFill>
                  <a:srgbClr val="FFFFFF"/>
                </a:solidFill>
                <a:prstDash val="solid"/>
                <a:round/>
              </a:ln>
              <a:effectLst/>
            </c:spPr>
            <c:extLst>
              <c:ext xmlns:c16="http://schemas.microsoft.com/office/drawing/2014/chart" uri="{C3380CC4-5D6E-409C-BE32-E72D297353CC}">
                <c16:uniqueId val="{00000005-F5EE-EA43-A987-A97252E60309}"/>
              </c:ext>
            </c:extLst>
          </c:dPt>
          <c:dPt>
            <c:idx val="3"/>
            <c:bubble3D val="0"/>
            <c:spPr>
              <a:solidFill>
                <a:schemeClr val="accent4"/>
              </a:solidFill>
              <a:ln w="19050" cap="flat">
                <a:solidFill>
                  <a:srgbClr val="FFFFFF"/>
                </a:solidFill>
                <a:prstDash val="solid"/>
                <a:round/>
              </a:ln>
              <a:effectLst/>
            </c:spPr>
            <c:extLst>
              <c:ext xmlns:c16="http://schemas.microsoft.com/office/drawing/2014/chart" uri="{C3380CC4-5D6E-409C-BE32-E72D297353CC}">
                <c16:uniqueId val="{00000007-F5EE-EA43-A987-A97252E60309}"/>
              </c:ext>
            </c:extLst>
          </c:dPt>
          <c:dPt>
            <c:idx val="4"/>
            <c:bubble3D val="0"/>
            <c:spPr>
              <a:solidFill>
                <a:schemeClr val="accent5"/>
              </a:solidFill>
              <a:ln w="19050" cap="flat">
                <a:solidFill>
                  <a:srgbClr val="FFFFFF"/>
                </a:solidFill>
                <a:prstDash val="solid"/>
                <a:round/>
              </a:ln>
              <a:effectLst/>
            </c:spPr>
            <c:extLst>
              <c:ext xmlns:c16="http://schemas.microsoft.com/office/drawing/2014/chart" uri="{C3380CC4-5D6E-409C-BE32-E72D297353CC}">
                <c16:uniqueId val="{00000009-F5EE-EA43-A987-A97252E60309}"/>
              </c:ext>
            </c:extLst>
          </c:dPt>
          <c:dPt>
            <c:idx val="5"/>
            <c:bubble3D val="0"/>
            <c:spPr>
              <a:solidFill>
                <a:schemeClr val="accent6"/>
              </a:solidFill>
              <a:ln w="19050" cap="flat">
                <a:solidFill>
                  <a:srgbClr val="FFFFFF"/>
                </a:solidFill>
                <a:prstDash val="solid"/>
                <a:round/>
              </a:ln>
              <a:effectLst/>
            </c:spPr>
            <c:extLst>
              <c:ext xmlns:c16="http://schemas.microsoft.com/office/drawing/2014/chart" uri="{C3380CC4-5D6E-409C-BE32-E72D297353CC}">
                <c16:uniqueId val="{0000000B-F5EE-EA43-A987-A97252E60309}"/>
              </c:ext>
            </c:extLst>
          </c:dPt>
          <c:dLbls>
            <c:dLbl>
              <c:idx val="0"/>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1-F5EE-EA43-A987-A97252E60309}"/>
                </c:ext>
              </c:extLst>
            </c:dLbl>
            <c:dLbl>
              <c:idx val="1"/>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3-F5EE-EA43-A987-A97252E60309}"/>
                </c:ext>
              </c:extLst>
            </c:dLbl>
            <c:dLbl>
              <c:idx val="2"/>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5-F5EE-EA43-A987-A97252E60309}"/>
                </c:ext>
              </c:extLst>
            </c:dLbl>
            <c:dLbl>
              <c:idx val="3"/>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7-F5EE-EA43-A987-A97252E60309}"/>
                </c:ext>
              </c:extLst>
            </c:dLbl>
            <c:dLbl>
              <c:idx val="4"/>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9-F5EE-EA43-A987-A97252E60309}"/>
                </c:ext>
              </c:extLst>
            </c:dLbl>
            <c:dLbl>
              <c:idx val="5"/>
              <c:numFmt formatCode="0%" sourceLinked="0"/>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extLst>
                <c:ext xmlns:c16="http://schemas.microsoft.com/office/drawing/2014/chart" uri="{C3380CC4-5D6E-409C-BE32-E72D297353CC}">
                  <c16:uniqueId val="{0000000B-F5EE-EA43-A987-A97252E60309}"/>
                </c:ext>
              </c:extLst>
            </c:dLbl>
            <c:numFmt formatCode="0%" sourceLinked="0"/>
            <c:spPr>
              <a:noFill/>
              <a:ln>
                <a:noFill/>
              </a:ln>
              <a:effectLst/>
            </c:spPr>
            <c:txPr>
              <a:bodyPr/>
              <a:lstStyle/>
              <a:p>
                <a:pPr>
                  <a:defRPr sz="1620" b="0" i="0" u="none" strike="noStrike">
                    <a:solidFill>
                      <a:srgbClr val="000000"/>
                    </a:solidFill>
                    <a:latin typeface="Avenir Next LT Pro"/>
                  </a:defRPr>
                </a:pPr>
                <a:endParaRPr lang="en-US"/>
              </a:p>
            </c:txPr>
            <c:showLegendKey val="0"/>
            <c:showVal val="0"/>
            <c:showCatName val="1"/>
            <c:showSerName val="0"/>
            <c:showPercent val="1"/>
            <c:showBubbleSize val="0"/>
            <c:showLeaderLines val="1"/>
            <c:leaderLines>
              <c:spPr>
                <a:ln w="9525" cap="flat">
                  <a:solidFill>
                    <a:srgbClr val="A6A6A6"/>
                  </a:solidFill>
                  <a:prstDash val="solid"/>
                  <a:round/>
                </a:ln>
                <a:effectLst/>
              </c:spPr>
            </c:leaderLines>
            <c:extLst>
              <c:ext xmlns:c15="http://schemas.microsoft.com/office/drawing/2012/chart" uri="{CE6537A1-D6FC-4f65-9D91-7224C49458BB}"/>
            </c:extLst>
          </c:dLbls>
          <c:cat>
            <c:strRef>
              <c:f>Sheet1!$B$1:$G$1</c:f>
              <c:strCache>
                <c:ptCount val="6"/>
                <c:pt idx="0">
                  <c:v>35-34</c:v>
                </c:pt>
                <c:pt idx="1">
                  <c:v>25-35</c:v>
                </c:pt>
                <c:pt idx="2">
                  <c:v>55+</c:v>
                </c:pt>
                <c:pt idx="3">
                  <c:v>&gt;18</c:v>
                </c:pt>
                <c:pt idx="4">
                  <c:v>45-52</c:v>
                </c:pt>
                <c:pt idx="5">
                  <c:v>18-24</c:v>
                </c:pt>
              </c:strCache>
            </c:strRef>
          </c:cat>
          <c:val>
            <c:numRef>
              <c:f>Sheet1!$B$2:$G$2</c:f>
              <c:numCache>
                <c:formatCode>General</c:formatCode>
                <c:ptCount val="6"/>
                <c:pt idx="0">
                  <c:v>0.24</c:v>
                </c:pt>
                <c:pt idx="1">
                  <c:v>0.3</c:v>
                </c:pt>
                <c:pt idx="2">
                  <c:v>7.0000000000000007E-2</c:v>
                </c:pt>
                <c:pt idx="3">
                  <c:v>7.0000000000000007E-2</c:v>
                </c:pt>
                <c:pt idx="4">
                  <c:v>0.12</c:v>
                </c:pt>
                <c:pt idx="5">
                  <c:v>0.21</c:v>
                </c:pt>
              </c:numCache>
            </c:numRef>
          </c:val>
          <c:extLst>
            <c:ext xmlns:c16="http://schemas.microsoft.com/office/drawing/2014/chart" uri="{C3380CC4-5D6E-409C-BE32-E72D297353CC}">
              <c16:uniqueId val="{0000000C-F5EE-EA43-A987-A97252E60309}"/>
            </c:ext>
          </c:extLst>
        </c:ser>
        <c:dLbls>
          <c:showLegendKey val="0"/>
          <c:showVal val="0"/>
          <c:showCatName val="0"/>
          <c:showSerName val="0"/>
          <c:showPercent val="0"/>
          <c:showBubbleSize val="0"/>
          <c:showLeaderLines val="1"/>
        </c:dLbls>
        <c:firstSliceAng val="0"/>
        <c:holeSize val="58"/>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Arial"/>
      </a:defRPr>
    </a:lvl1pPr>
    <a:lvl2pPr indent="228600" defTabSz="457200" latinLnBrk="0">
      <a:lnSpc>
        <a:spcPct val="117999"/>
      </a:lnSpc>
      <a:defRPr sz="2200">
        <a:latin typeface="+mj-lt"/>
        <a:ea typeface="+mj-ea"/>
        <a:cs typeface="+mj-cs"/>
        <a:sym typeface="Arial"/>
      </a:defRPr>
    </a:lvl2pPr>
    <a:lvl3pPr indent="457200" defTabSz="457200" latinLnBrk="0">
      <a:lnSpc>
        <a:spcPct val="117999"/>
      </a:lnSpc>
      <a:defRPr sz="2200">
        <a:latin typeface="+mj-lt"/>
        <a:ea typeface="+mj-ea"/>
        <a:cs typeface="+mj-cs"/>
        <a:sym typeface="Arial"/>
      </a:defRPr>
    </a:lvl3pPr>
    <a:lvl4pPr indent="685800" defTabSz="457200" latinLnBrk="0">
      <a:lnSpc>
        <a:spcPct val="117999"/>
      </a:lnSpc>
      <a:defRPr sz="2200">
        <a:latin typeface="+mj-lt"/>
        <a:ea typeface="+mj-ea"/>
        <a:cs typeface="+mj-cs"/>
        <a:sym typeface="Arial"/>
      </a:defRPr>
    </a:lvl4pPr>
    <a:lvl5pPr indent="914400" defTabSz="457200" latinLnBrk="0">
      <a:lnSpc>
        <a:spcPct val="117999"/>
      </a:lnSpc>
      <a:defRPr sz="2200">
        <a:latin typeface="+mj-lt"/>
        <a:ea typeface="+mj-ea"/>
        <a:cs typeface="+mj-cs"/>
        <a:sym typeface="Arial"/>
      </a:defRPr>
    </a:lvl5pPr>
    <a:lvl6pPr indent="1143000" defTabSz="457200" latinLnBrk="0">
      <a:lnSpc>
        <a:spcPct val="117999"/>
      </a:lnSpc>
      <a:defRPr sz="2200">
        <a:latin typeface="+mj-lt"/>
        <a:ea typeface="+mj-ea"/>
        <a:cs typeface="+mj-cs"/>
        <a:sym typeface="Arial"/>
      </a:defRPr>
    </a:lvl6pPr>
    <a:lvl7pPr indent="1371600" defTabSz="457200" latinLnBrk="0">
      <a:lnSpc>
        <a:spcPct val="117999"/>
      </a:lnSpc>
      <a:defRPr sz="2200">
        <a:latin typeface="+mj-lt"/>
        <a:ea typeface="+mj-ea"/>
        <a:cs typeface="+mj-cs"/>
        <a:sym typeface="Arial"/>
      </a:defRPr>
    </a:lvl7pPr>
    <a:lvl8pPr indent="1600200" defTabSz="457200" latinLnBrk="0">
      <a:lnSpc>
        <a:spcPct val="117999"/>
      </a:lnSpc>
      <a:defRPr sz="2200">
        <a:latin typeface="+mj-lt"/>
        <a:ea typeface="+mj-ea"/>
        <a:cs typeface="+mj-cs"/>
        <a:sym typeface="Arial"/>
      </a:defRPr>
    </a:lvl8pPr>
    <a:lvl9pPr indent="1828800" defTabSz="457200" latinLnBrk="0">
      <a:lnSpc>
        <a:spcPct val="117999"/>
      </a:lnSpc>
      <a:defRPr sz="2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Quote Blush">
    <p:bg>
      <p:bgPr>
        <a:solidFill>
          <a:schemeClr val="accent2"/>
        </a:solidFill>
        <a:effectLst/>
      </p:bgPr>
    </p:bg>
    <p:spTree>
      <p:nvGrpSpPr>
        <p:cNvPr id="1" name=""/>
        <p:cNvGrpSpPr/>
        <p:nvPr/>
      </p:nvGrpSpPr>
      <p:grpSpPr>
        <a:xfrm>
          <a:off x="0" y="0"/>
          <a:ext cx="0" cy="0"/>
          <a:chOff x="0" y="0"/>
          <a:chExt cx="0" cy="0"/>
        </a:xfrm>
      </p:grpSpPr>
      <p:pic>
        <p:nvPicPr>
          <p:cNvPr id="22" name="Wordmark.png" descr="Wordmark.png"/>
          <p:cNvPicPr>
            <a:picLocks noChangeAspect="1"/>
          </p:cNvPicPr>
          <p:nvPr/>
        </p:nvPicPr>
        <p:blipFill>
          <a:blip r:embed="rId2"/>
          <a:stretch>
            <a:fillRect/>
          </a:stretch>
        </p:blipFill>
        <p:spPr>
          <a:xfrm>
            <a:off x="22433509" y="12800716"/>
            <a:ext cx="1335987" cy="359503"/>
          </a:xfrm>
          <a:prstGeom prst="rect">
            <a:avLst/>
          </a:prstGeom>
          <a:ln w="12700">
            <a:miter lim="400000"/>
          </a:ln>
        </p:spPr>
      </p:pic>
      <p:pic>
        <p:nvPicPr>
          <p:cNvPr id="23" name="Picture 2" descr="Picture 2"/>
          <p:cNvPicPr>
            <a:picLocks noChangeAspect="1"/>
          </p:cNvPicPr>
          <p:nvPr/>
        </p:nvPicPr>
        <p:blipFill>
          <a:blip r:embed="rId3"/>
          <a:stretch>
            <a:fillRect/>
          </a:stretch>
        </p:blipFill>
        <p:spPr>
          <a:xfrm>
            <a:off x="839223" y="667604"/>
            <a:ext cx="3060701" cy="2044701"/>
          </a:xfrm>
          <a:prstGeom prst="rect">
            <a:avLst/>
          </a:prstGeom>
          <a:ln w="12700">
            <a:miter lim="400000"/>
          </a:ln>
        </p:spPr>
      </p:pic>
      <p:sp>
        <p:nvSpPr>
          <p:cNvPr id="24" name="Body Level One…"/>
          <p:cNvSpPr txBox="1">
            <a:spLocks noGrp="1"/>
          </p:cNvSpPr>
          <p:nvPr>
            <p:ph type="body" sz="half" idx="1" hasCustomPrompt="1"/>
          </p:nvPr>
        </p:nvSpPr>
        <p:spPr>
          <a:xfrm>
            <a:off x="1598260" y="4114570"/>
            <a:ext cx="21174982" cy="6120813"/>
          </a:xfrm>
          <a:prstGeom prst="rect">
            <a:avLst/>
          </a:prstGeom>
        </p:spPr>
        <p:txBody>
          <a:bodyPr/>
          <a:lstStyle>
            <a:lvl1pPr algn="ctr">
              <a:lnSpc>
                <a:spcPts val="11500"/>
              </a:lnSpc>
              <a:defRPr sz="11600"/>
            </a:lvl1pPr>
            <a:lvl2pPr algn="ctr">
              <a:lnSpc>
                <a:spcPts val="11500"/>
              </a:lnSpc>
              <a:defRPr sz="11600"/>
            </a:lvl2pPr>
            <a:lvl3pPr algn="ctr">
              <a:lnSpc>
                <a:spcPts val="11500"/>
              </a:lnSpc>
              <a:defRPr sz="11600"/>
            </a:lvl3pPr>
            <a:lvl4pPr algn="ctr">
              <a:lnSpc>
                <a:spcPts val="11500"/>
              </a:lnSpc>
              <a:defRPr sz="11600"/>
            </a:lvl4pPr>
            <a:lvl5pPr algn="ctr">
              <a:lnSpc>
                <a:spcPts val="11500"/>
              </a:lnSpc>
              <a:defRPr sz="11600"/>
            </a:lvl5pPr>
          </a:lstStyle>
          <a:p>
            <a:r>
              <a:t>Lorem ipsum dolor sit amet, consectetuer adipiscing elit, sed diam nonumm nibh euismod. Lorem ipsum dolor sit.</a:t>
            </a:r>
          </a:p>
          <a:p>
            <a:pPr lvl="1"/>
            <a:endParaRPr/>
          </a:p>
          <a:p>
            <a:pPr lvl="2"/>
            <a:endParaRPr/>
          </a:p>
          <a:p>
            <a:pPr lvl="3"/>
            <a:endParaRPr/>
          </a:p>
          <a:p>
            <a:pPr lvl="4"/>
            <a:endParaRPr/>
          </a:p>
        </p:txBody>
      </p:sp>
      <p:sp>
        <p:nvSpPr>
          <p:cNvPr id="25" name="Slide Number"/>
          <p:cNvSpPr txBox="1">
            <a:spLocks noGrp="1"/>
          </p:cNvSpPr>
          <p:nvPr>
            <p:ph type="sldNum" sz="quarter" idx="2"/>
          </p:nvPr>
        </p:nvSpPr>
        <p:spPr>
          <a:xfrm>
            <a:off x="12001465" y="128078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Quote Cloudy">
    <p:bg>
      <p:bgPr>
        <a:solidFill>
          <a:schemeClr val="accent4"/>
        </a:solidFill>
        <a:effectLst/>
      </p:bgPr>
    </p:bg>
    <p:spTree>
      <p:nvGrpSpPr>
        <p:cNvPr id="1" name=""/>
        <p:cNvGrpSpPr/>
        <p:nvPr/>
      </p:nvGrpSpPr>
      <p:grpSpPr>
        <a:xfrm>
          <a:off x="0" y="0"/>
          <a:ext cx="0" cy="0"/>
          <a:chOff x="0" y="0"/>
          <a:chExt cx="0" cy="0"/>
        </a:xfrm>
      </p:grpSpPr>
      <p:pic>
        <p:nvPicPr>
          <p:cNvPr id="32" name="Wordmark.png" descr="Wordmark.png"/>
          <p:cNvPicPr>
            <a:picLocks noChangeAspect="1"/>
          </p:cNvPicPr>
          <p:nvPr/>
        </p:nvPicPr>
        <p:blipFill>
          <a:blip r:embed="rId2"/>
          <a:stretch>
            <a:fillRect/>
          </a:stretch>
        </p:blipFill>
        <p:spPr>
          <a:xfrm>
            <a:off x="22433509" y="12800716"/>
            <a:ext cx="1335987" cy="359503"/>
          </a:xfrm>
          <a:prstGeom prst="rect">
            <a:avLst/>
          </a:prstGeom>
          <a:ln w="12700">
            <a:miter lim="400000"/>
          </a:ln>
        </p:spPr>
      </p:pic>
      <p:pic>
        <p:nvPicPr>
          <p:cNvPr id="33" name="Picture 4" descr="Picture 4"/>
          <p:cNvPicPr>
            <a:picLocks noChangeAspect="1"/>
          </p:cNvPicPr>
          <p:nvPr/>
        </p:nvPicPr>
        <p:blipFill>
          <a:blip r:embed="rId3"/>
          <a:stretch>
            <a:fillRect/>
          </a:stretch>
        </p:blipFill>
        <p:spPr>
          <a:xfrm>
            <a:off x="537292" y="812575"/>
            <a:ext cx="3048001" cy="1917701"/>
          </a:xfrm>
          <a:prstGeom prst="rect">
            <a:avLst/>
          </a:prstGeom>
          <a:ln w="12700">
            <a:miter lim="400000"/>
          </a:ln>
        </p:spPr>
      </p:pic>
      <p:sp>
        <p:nvSpPr>
          <p:cNvPr id="34" name="Body Level One…"/>
          <p:cNvSpPr txBox="1">
            <a:spLocks noGrp="1"/>
          </p:cNvSpPr>
          <p:nvPr>
            <p:ph type="body" sz="half" idx="1" hasCustomPrompt="1"/>
          </p:nvPr>
        </p:nvSpPr>
        <p:spPr>
          <a:xfrm>
            <a:off x="1598260" y="4114570"/>
            <a:ext cx="21174982" cy="6120813"/>
          </a:xfrm>
          <a:prstGeom prst="rect">
            <a:avLst/>
          </a:prstGeom>
        </p:spPr>
        <p:txBody>
          <a:bodyPr/>
          <a:lstStyle>
            <a:lvl1pPr algn="ctr">
              <a:lnSpc>
                <a:spcPts val="11500"/>
              </a:lnSpc>
              <a:defRPr sz="11600"/>
            </a:lvl1pPr>
            <a:lvl2pPr algn="ctr">
              <a:lnSpc>
                <a:spcPts val="11500"/>
              </a:lnSpc>
              <a:defRPr sz="11600"/>
            </a:lvl2pPr>
            <a:lvl3pPr algn="ctr">
              <a:lnSpc>
                <a:spcPts val="11500"/>
              </a:lnSpc>
              <a:defRPr sz="11600"/>
            </a:lvl3pPr>
            <a:lvl4pPr algn="ctr">
              <a:lnSpc>
                <a:spcPts val="11500"/>
              </a:lnSpc>
              <a:defRPr sz="11600"/>
            </a:lvl4pPr>
            <a:lvl5pPr algn="ctr">
              <a:lnSpc>
                <a:spcPts val="11500"/>
              </a:lnSpc>
              <a:defRPr sz="11600"/>
            </a:lvl5pPr>
          </a:lstStyle>
          <a:p>
            <a:r>
              <a:t>Lorem ipsum dolor sit amet, consectetuer adipiscing elit, sed diam nonumm nibh euismod. Lorem ipsum dolor sit.</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65" y="128078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Quote Sunshine">
    <p:bg>
      <p:bgPr>
        <a:solidFill>
          <a:schemeClr val="accent5"/>
        </a:solidFill>
        <a:effectLst/>
      </p:bgPr>
    </p:bg>
    <p:spTree>
      <p:nvGrpSpPr>
        <p:cNvPr id="1" name=""/>
        <p:cNvGrpSpPr/>
        <p:nvPr/>
      </p:nvGrpSpPr>
      <p:grpSpPr>
        <a:xfrm>
          <a:off x="0" y="0"/>
          <a:ext cx="0" cy="0"/>
          <a:chOff x="0" y="0"/>
          <a:chExt cx="0" cy="0"/>
        </a:xfrm>
      </p:grpSpPr>
      <p:pic>
        <p:nvPicPr>
          <p:cNvPr id="42" name="Wordmark.png" descr="Wordmark.png"/>
          <p:cNvPicPr>
            <a:picLocks noChangeAspect="1"/>
          </p:cNvPicPr>
          <p:nvPr/>
        </p:nvPicPr>
        <p:blipFill>
          <a:blip r:embed="rId2"/>
          <a:stretch>
            <a:fillRect/>
          </a:stretch>
        </p:blipFill>
        <p:spPr>
          <a:xfrm>
            <a:off x="22433509" y="12800716"/>
            <a:ext cx="1335987" cy="359503"/>
          </a:xfrm>
          <a:prstGeom prst="rect">
            <a:avLst/>
          </a:prstGeom>
          <a:ln w="12700">
            <a:miter lim="400000"/>
          </a:ln>
        </p:spPr>
      </p:pic>
      <p:pic>
        <p:nvPicPr>
          <p:cNvPr id="43" name="Picture 3" descr="Picture 3"/>
          <p:cNvPicPr>
            <a:picLocks noChangeAspect="1"/>
          </p:cNvPicPr>
          <p:nvPr/>
        </p:nvPicPr>
        <p:blipFill>
          <a:blip r:embed="rId3"/>
          <a:stretch>
            <a:fillRect/>
          </a:stretch>
        </p:blipFill>
        <p:spPr>
          <a:xfrm>
            <a:off x="631723" y="887921"/>
            <a:ext cx="2590801" cy="1905001"/>
          </a:xfrm>
          <a:prstGeom prst="rect">
            <a:avLst/>
          </a:prstGeom>
          <a:ln w="12700">
            <a:miter lim="400000"/>
          </a:ln>
        </p:spPr>
      </p:pic>
      <p:sp>
        <p:nvSpPr>
          <p:cNvPr id="44" name="Body Level One…"/>
          <p:cNvSpPr txBox="1">
            <a:spLocks noGrp="1"/>
          </p:cNvSpPr>
          <p:nvPr>
            <p:ph type="body" sz="half" idx="1" hasCustomPrompt="1"/>
          </p:nvPr>
        </p:nvSpPr>
        <p:spPr>
          <a:xfrm>
            <a:off x="1598260" y="4114570"/>
            <a:ext cx="21174982" cy="6120813"/>
          </a:xfrm>
          <a:prstGeom prst="rect">
            <a:avLst/>
          </a:prstGeom>
        </p:spPr>
        <p:txBody>
          <a:bodyPr/>
          <a:lstStyle>
            <a:lvl1pPr algn="ctr">
              <a:lnSpc>
                <a:spcPts val="11500"/>
              </a:lnSpc>
              <a:defRPr sz="11600"/>
            </a:lvl1pPr>
            <a:lvl2pPr algn="ctr">
              <a:lnSpc>
                <a:spcPts val="11500"/>
              </a:lnSpc>
              <a:defRPr sz="11600"/>
            </a:lvl2pPr>
            <a:lvl3pPr algn="ctr">
              <a:lnSpc>
                <a:spcPts val="11500"/>
              </a:lnSpc>
              <a:defRPr sz="11600"/>
            </a:lvl3pPr>
            <a:lvl4pPr algn="ctr">
              <a:lnSpc>
                <a:spcPts val="11500"/>
              </a:lnSpc>
              <a:defRPr sz="11600"/>
            </a:lvl4pPr>
            <a:lvl5pPr algn="ctr">
              <a:lnSpc>
                <a:spcPts val="11500"/>
              </a:lnSpc>
              <a:defRPr sz="11600"/>
            </a:lvl5pPr>
          </a:lstStyle>
          <a:p>
            <a:r>
              <a:t>Lorem ipsum dolor sit amet, consectetuer adipiscing elit, sed diam nonumm nibh euismod. Lorem ipsum dolor sit.</a:t>
            </a:r>
          </a:p>
          <a:p>
            <a:pPr lvl="1"/>
            <a:endParaRPr/>
          </a:p>
          <a:p>
            <a:pPr lvl="2"/>
            <a:endParaRPr/>
          </a:p>
          <a:p>
            <a:pPr lvl="3"/>
            <a:endParaRPr/>
          </a:p>
          <a:p>
            <a:pPr lvl="4"/>
            <a:endParaRPr/>
          </a:p>
        </p:txBody>
      </p:sp>
      <p:sp>
        <p:nvSpPr>
          <p:cNvPr id="45" name="Slide Number"/>
          <p:cNvSpPr txBox="1">
            <a:spLocks noGrp="1"/>
          </p:cNvSpPr>
          <p:nvPr>
            <p:ph type="sldNum" sz="quarter" idx="2"/>
          </p:nvPr>
        </p:nvSpPr>
        <p:spPr>
          <a:xfrm>
            <a:off x="12001465" y="128078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ote Lime">
    <p:bg>
      <p:bgPr>
        <a:solidFill>
          <a:schemeClr val="accent6"/>
        </a:solidFill>
        <a:effectLst/>
      </p:bgPr>
    </p:bg>
    <p:spTree>
      <p:nvGrpSpPr>
        <p:cNvPr id="1" name=""/>
        <p:cNvGrpSpPr/>
        <p:nvPr/>
      </p:nvGrpSpPr>
      <p:grpSpPr>
        <a:xfrm>
          <a:off x="0" y="0"/>
          <a:ext cx="0" cy="0"/>
          <a:chOff x="0" y="0"/>
          <a:chExt cx="0" cy="0"/>
        </a:xfrm>
      </p:grpSpPr>
      <p:pic>
        <p:nvPicPr>
          <p:cNvPr id="52" name="Wordmark.png" descr="Wordmark.png"/>
          <p:cNvPicPr>
            <a:picLocks noChangeAspect="1"/>
          </p:cNvPicPr>
          <p:nvPr/>
        </p:nvPicPr>
        <p:blipFill>
          <a:blip r:embed="rId2"/>
          <a:stretch>
            <a:fillRect/>
          </a:stretch>
        </p:blipFill>
        <p:spPr>
          <a:xfrm>
            <a:off x="22433509" y="12800716"/>
            <a:ext cx="1335987" cy="359503"/>
          </a:xfrm>
          <a:prstGeom prst="rect">
            <a:avLst/>
          </a:prstGeom>
          <a:ln w="12700">
            <a:miter lim="400000"/>
          </a:ln>
        </p:spPr>
      </p:pic>
      <p:pic>
        <p:nvPicPr>
          <p:cNvPr id="53" name="Picture 2" descr="Picture 2"/>
          <p:cNvPicPr>
            <a:picLocks noChangeAspect="1"/>
          </p:cNvPicPr>
          <p:nvPr/>
        </p:nvPicPr>
        <p:blipFill>
          <a:blip r:embed="rId3"/>
          <a:stretch>
            <a:fillRect/>
          </a:stretch>
        </p:blipFill>
        <p:spPr>
          <a:xfrm>
            <a:off x="803788" y="887921"/>
            <a:ext cx="3467101" cy="1244601"/>
          </a:xfrm>
          <a:prstGeom prst="rect">
            <a:avLst/>
          </a:prstGeom>
          <a:ln w="12700">
            <a:miter lim="400000"/>
          </a:ln>
        </p:spPr>
      </p:pic>
      <p:sp>
        <p:nvSpPr>
          <p:cNvPr id="54" name="Body Level One…"/>
          <p:cNvSpPr txBox="1">
            <a:spLocks noGrp="1"/>
          </p:cNvSpPr>
          <p:nvPr>
            <p:ph type="body" sz="half" idx="1" hasCustomPrompt="1"/>
          </p:nvPr>
        </p:nvSpPr>
        <p:spPr>
          <a:xfrm>
            <a:off x="1598260" y="4114570"/>
            <a:ext cx="21174982" cy="6120813"/>
          </a:xfrm>
          <a:prstGeom prst="rect">
            <a:avLst/>
          </a:prstGeom>
        </p:spPr>
        <p:txBody>
          <a:bodyPr/>
          <a:lstStyle>
            <a:lvl1pPr algn="ctr">
              <a:lnSpc>
                <a:spcPts val="11500"/>
              </a:lnSpc>
              <a:defRPr sz="11600"/>
            </a:lvl1pPr>
            <a:lvl2pPr algn="ctr">
              <a:lnSpc>
                <a:spcPts val="11500"/>
              </a:lnSpc>
              <a:defRPr sz="11600"/>
            </a:lvl2pPr>
            <a:lvl3pPr algn="ctr">
              <a:lnSpc>
                <a:spcPts val="11500"/>
              </a:lnSpc>
              <a:defRPr sz="11600"/>
            </a:lvl3pPr>
            <a:lvl4pPr algn="ctr">
              <a:lnSpc>
                <a:spcPts val="11500"/>
              </a:lnSpc>
              <a:defRPr sz="11600"/>
            </a:lvl4pPr>
            <a:lvl5pPr algn="ctr">
              <a:lnSpc>
                <a:spcPts val="11500"/>
              </a:lnSpc>
              <a:defRPr sz="11600"/>
            </a:lvl5pPr>
          </a:lstStyle>
          <a:p>
            <a:r>
              <a:t>Lorem ipsum dolor sit amet, consectetuer adipiscing elit, sed diam nonumm nibh euismod. Lorem ipsum dolor sit.</a:t>
            </a:r>
          </a:p>
          <a:p>
            <a:pPr lvl="1"/>
            <a:endParaRPr/>
          </a:p>
          <a:p>
            <a:pPr lvl="2"/>
            <a:endParaRPr/>
          </a:p>
          <a:p>
            <a:pPr lvl="3"/>
            <a:endParaRPr/>
          </a:p>
          <a:p>
            <a:pPr lvl="4"/>
            <a:endParaRPr/>
          </a:p>
        </p:txBody>
      </p:sp>
      <p:sp>
        <p:nvSpPr>
          <p:cNvPr id="55" name="Slide Number"/>
          <p:cNvSpPr txBox="1">
            <a:spLocks noGrp="1"/>
          </p:cNvSpPr>
          <p:nvPr>
            <p:ph type="sldNum" sz="quarter" idx="2"/>
          </p:nvPr>
        </p:nvSpPr>
        <p:spPr>
          <a:xfrm>
            <a:off x="12001465" y="128078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 Column">
    <p:bg>
      <p:bgPr>
        <a:solidFill>
          <a:srgbClr val="FFFFFF"/>
        </a:solidFill>
        <a:effectLst/>
      </p:bgPr>
    </p:bg>
    <p:spTree>
      <p:nvGrpSpPr>
        <p:cNvPr id="1" name=""/>
        <p:cNvGrpSpPr/>
        <p:nvPr/>
      </p:nvGrpSpPr>
      <p:grpSpPr>
        <a:xfrm>
          <a:off x="0" y="0"/>
          <a:ext cx="0" cy="0"/>
          <a:chOff x="0" y="0"/>
          <a:chExt cx="0" cy="0"/>
        </a:xfrm>
      </p:grpSpPr>
      <p:sp>
        <p:nvSpPr>
          <p:cNvPr id="62" name="Body Level One…"/>
          <p:cNvSpPr txBox="1">
            <a:spLocks noGrp="1"/>
          </p:cNvSpPr>
          <p:nvPr>
            <p:ph type="body" sz="quarter" idx="1" hasCustomPrompt="1"/>
          </p:nvPr>
        </p:nvSpPr>
        <p:spPr>
          <a:xfrm>
            <a:off x="580825" y="468755"/>
            <a:ext cx="6527898" cy="2491858"/>
          </a:xfrm>
          <a:prstGeom prst="rect">
            <a:avLst/>
          </a:prstGeom>
        </p:spPr>
        <p:txBody>
          <a:bodyPr/>
          <a:lstStyle/>
          <a:p>
            <a:r>
              <a:t>Page</a:t>
            </a:r>
          </a:p>
          <a:p>
            <a:pPr lvl="1"/>
            <a:endParaRPr/>
          </a:p>
          <a:p>
            <a:pPr lvl="2"/>
            <a:endParaRPr/>
          </a:p>
          <a:p>
            <a:pPr lvl="3"/>
            <a:endParaRPr/>
          </a:p>
          <a:p>
            <a:pPr lvl="4"/>
            <a:endParaRPr/>
          </a:p>
        </p:txBody>
      </p:sp>
      <p:sp>
        <p:nvSpPr>
          <p:cNvPr id="63" name="Page…"/>
          <p:cNvSpPr txBox="1">
            <a:spLocks noGrp="1"/>
          </p:cNvSpPr>
          <p:nvPr>
            <p:ph type="body" sz="quarter" idx="21" hasCustomPrompt="1"/>
          </p:nvPr>
        </p:nvSpPr>
        <p:spPr>
          <a:xfrm>
            <a:off x="9164387" y="3499455"/>
            <a:ext cx="6970349" cy="8469376"/>
          </a:xfrm>
          <a:prstGeom prst="rect">
            <a:avLst/>
          </a:prstGeom>
        </p:spPr>
        <p:txBody>
          <a:bodyPr/>
          <a:lstStyle>
            <a:lvl1pPr marL="368300" indent="-368300">
              <a:lnSpc>
                <a:spcPct val="150000"/>
              </a:lnSpc>
              <a:buSzPct val="100000"/>
              <a:buFont typeface="Arial"/>
              <a:buChar char="•"/>
              <a:defRPr sz="2800" spc="-100"/>
            </a:lvl1pPr>
          </a:lstStyle>
          <a:p>
            <a:r>
              <a:t>Level 1
Level 2
Level 3</a:t>
            </a:r>
          </a:p>
        </p:txBody>
      </p:sp>
      <p:sp>
        <p:nvSpPr>
          <p:cNvPr id="64" name="Subtitle…"/>
          <p:cNvSpPr txBox="1">
            <a:spLocks noGrp="1"/>
          </p:cNvSpPr>
          <p:nvPr>
            <p:ph type="body" sz="quarter" idx="22" hasCustomPrompt="1"/>
          </p:nvPr>
        </p:nvSpPr>
        <p:spPr>
          <a:xfrm>
            <a:off x="9164386" y="1565358"/>
            <a:ext cx="5264864" cy="1395255"/>
          </a:xfrm>
          <a:prstGeom prst="rect">
            <a:avLst/>
          </a:prstGeom>
        </p:spPr>
        <p:txBody>
          <a:bodyPr/>
          <a:lstStyle>
            <a:lvl1pPr>
              <a:defRPr sz="4200" spc="-100"/>
            </a:lvl1pPr>
          </a:lstStyle>
          <a:p>
            <a:r>
              <a:t>Subtitle</a:t>
            </a:r>
          </a:p>
        </p:txBody>
      </p:sp>
      <p:sp>
        <p:nvSpPr>
          <p:cNvPr id="65" name="Subtitle…"/>
          <p:cNvSpPr txBox="1">
            <a:spLocks noGrp="1"/>
          </p:cNvSpPr>
          <p:nvPr>
            <p:ph type="body" sz="quarter" idx="23" hasCustomPrompt="1"/>
          </p:nvPr>
        </p:nvSpPr>
        <p:spPr>
          <a:xfrm>
            <a:off x="16568077" y="1565358"/>
            <a:ext cx="5264864" cy="1395255"/>
          </a:xfrm>
          <a:prstGeom prst="rect">
            <a:avLst/>
          </a:prstGeom>
        </p:spPr>
        <p:txBody>
          <a:bodyPr/>
          <a:lstStyle>
            <a:lvl1pPr>
              <a:defRPr sz="4200" spc="-100"/>
            </a:lvl1pPr>
          </a:lstStyle>
          <a:p>
            <a:r>
              <a:t>Subtitle</a:t>
            </a:r>
          </a:p>
        </p:txBody>
      </p:sp>
      <p:sp>
        <p:nvSpPr>
          <p:cNvPr id="66" name="Page…"/>
          <p:cNvSpPr txBox="1">
            <a:spLocks noGrp="1"/>
          </p:cNvSpPr>
          <p:nvPr>
            <p:ph type="body" sz="quarter" idx="24" hasCustomPrompt="1"/>
          </p:nvPr>
        </p:nvSpPr>
        <p:spPr>
          <a:xfrm>
            <a:off x="16562714" y="3499455"/>
            <a:ext cx="6970349" cy="8469376"/>
          </a:xfrm>
          <a:prstGeom prst="rect">
            <a:avLst/>
          </a:prstGeom>
        </p:spPr>
        <p:txBody>
          <a:bodyPr/>
          <a:lstStyle>
            <a:lvl1pPr marL="368300" indent="-368300">
              <a:lnSpc>
                <a:spcPct val="150000"/>
              </a:lnSpc>
              <a:buSzPct val="100000"/>
              <a:buFont typeface="Arial"/>
              <a:buChar char="•"/>
              <a:defRPr sz="2800" spc="-100"/>
            </a:lvl1pPr>
          </a:lstStyle>
          <a:p>
            <a:r>
              <a:t>Level 1
Level 2
Level 3</a:t>
            </a:r>
          </a:p>
        </p:txBody>
      </p:sp>
      <p:sp>
        <p:nvSpPr>
          <p:cNvPr id="67" name="Page…"/>
          <p:cNvSpPr txBox="1">
            <a:spLocks noGrp="1"/>
          </p:cNvSpPr>
          <p:nvPr>
            <p:ph type="body" sz="quarter" idx="25" hasCustomPrompt="1"/>
          </p:nvPr>
        </p:nvSpPr>
        <p:spPr>
          <a:xfrm>
            <a:off x="587945" y="3499455"/>
            <a:ext cx="6510823" cy="8469376"/>
          </a:xfrm>
          <a:prstGeom prst="rect">
            <a:avLst/>
          </a:prstGeom>
        </p:spPr>
        <p:txBody>
          <a:bodyPr/>
          <a:lstStyle>
            <a:lvl1pPr marL="368300" indent="-368300">
              <a:buSzPct val="100000"/>
              <a:buFont typeface="Arial"/>
              <a:buChar char="•"/>
              <a:defRPr sz="2800" spc="-100"/>
            </a:lvl1pPr>
          </a:lstStyle>
          <a:p>
            <a:r>
              <a:t>Body copy goes here. Lorem ipsum dolor sit amet, consectetur adipiscing elit, sed do meiusmod tempor incididunt ut labore et dolore magna aliqua. Ut enim ad minim veniam, quis nostrud exercitation ullamco.
Level 2
Level 3</a:t>
            </a:r>
          </a:p>
        </p:txBody>
      </p:sp>
      <p:sp>
        <p:nvSpPr>
          <p:cNvPr id="68" name="Slide Number"/>
          <p:cNvSpPr txBox="1">
            <a:spLocks noGrp="1"/>
          </p:cNvSpPr>
          <p:nvPr>
            <p:ph type="sldNum" sz="quarter" idx="2"/>
          </p:nvPr>
        </p:nvSpPr>
        <p:spPr>
          <a:xfrm>
            <a:off x="12001465" y="128078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End Cover_Animated">
    <p:bg>
      <p:bgPr>
        <a:solidFill>
          <a:srgbClr val="FFFFFF"/>
        </a:solidFill>
        <a:effectLst/>
      </p:bgPr>
    </p:bg>
    <p:spTree>
      <p:nvGrpSpPr>
        <p:cNvPr id="1" name=""/>
        <p:cNvGrpSpPr/>
        <p:nvPr/>
      </p:nvGrpSpPr>
      <p:grpSpPr>
        <a:xfrm>
          <a:off x="0" y="0"/>
          <a:ext cx="0" cy="0"/>
          <a:chOff x="0" y="0"/>
          <a:chExt cx="0" cy="0"/>
        </a:xfrm>
      </p:grpSpPr>
      <p:pic>
        <p:nvPicPr>
          <p:cNvPr id="82" name="CHOMPIE_06" descr="CHOMPIE_06"/>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a:off x="6287001" y="2287080"/>
            <a:ext cx="11428920" cy="11428920"/>
          </a:xfrm>
          <a:prstGeom prst="rect">
            <a:avLst/>
          </a:prstGeom>
          <a:ln w="12700">
            <a:miter lim="400000"/>
          </a:ln>
        </p:spPr>
      </p:pic>
      <p:sp>
        <p:nvSpPr>
          <p:cNvPr id="83" name="TextBox 2"/>
          <p:cNvSpPr txBox="1"/>
          <p:nvPr/>
        </p:nvSpPr>
        <p:spPr>
          <a:xfrm>
            <a:off x="6940804" y="3215968"/>
            <a:ext cx="10121318"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a:defRPr sz="15000" b="1" spc="-150"/>
            </a:lvl1pPr>
          </a:lstStyle>
          <a:p>
            <a:r>
              <a:t>Thank You!</a:t>
            </a:r>
          </a:p>
        </p:txBody>
      </p:sp>
      <p:sp>
        <p:nvSpPr>
          <p:cNvPr id="84"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0" fill="hold"/>
                                        <p:tgtEl>
                                          <p:spTgt spid="8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82"/>
                </p:tgtEl>
              </p:cMediaNode>
            </p:video>
            <p:seq concurrent="1" prevAc="none" nextAc="seek">
              <p:cTn id="8" restart="whenNotActive" fill="hold" evtFilter="cancelBubble" nodeType="interactiveSeq">
                <p:stCondLst>
                  <p:cond evt="onClick" delay="0">
                    <p:tgtEl>
                      <p:spTgt spid="8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2"/>
                                        </p:tgtEl>
                                      </p:cBhvr>
                                    </p:cmd>
                                  </p:childTnLst>
                                </p:cTn>
                              </p:par>
                            </p:childTnLst>
                          </p:cTn>
                        </p:par>
                      </p:childTnLst>
                    </p:cTn>
                  </p:par>
                </p:childTnLst>
              </p:cTn>
              <p:nextCondLst>
                <p:cond evt="onClick" delay="0">
                  <p:tgtEl>
                    <p:spTgt spid="82"/>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ivider Violet">
    <p:spTree>
      <p:nvGrpSpPr>
        <p:cNvPr id="1" name=""/>
        <p:cNvGrpSpPr/>
        <p:nvPr/>
      </p:nvGrpSpPr>
      <p:grpSpPr>
        <a:xfrm>
          <a:off x="0" y="0"/>
          <a:ext cx="0" cy="0"/>
          <a:chOff x="0" y="0"/>
          <a:chExt cx="0" cy="0"/>
        </a:xfrm>
      </p:grpSpPr>
      <p:sp>
        <p:nvSpPr>
          <p:cNvPr id="91" name="Body Level One…"/>
          <p:cNvSpPr txBox="1">
            <a:spLocks noGrp="1"/>
          </p:cNvSpPr>
          <p:nvPr>
            <p:ph type="body" sz="quarter" idx="1"/>
          </p:nvPr>
        </p:nvSpPr>
        <p:spPr>
          <a:xfrm>
            <a:off x="659721" y="12746372"/>
            <a:ext cx="2751572" cy="474535"/>
          </a:xfrm>
          <a:prstGeom prst="rect">
            <a:avLst/>
          </a:prstGeom>
          <a:ln w="25400">
            <a:solidFill>
              <a:srgbClr val="000000"/>
            </a:solidFill>
          </a:ln>
        </p:spPr>
        <p:txBody>
          <a:bodyPr anchor="ctr"/>
          <a:lstStyle>
            <a:lvl1pPr algn="ctr">
              <a:defRPr sz="1800" spc="0"/>
            </a:lvl1pPr>
            <a:lvl2pPr algn="ctr">
              <a:defRPr sz="1800" spc="0"/>
            </a:lvl2pPr>
            <a:lvl3pPr algn="ctr">
              <a:defRPr sz="1800" spc="0"/>
            </a:lvl3pPr>
            <a:lvl4pPr algn="ctr">
              <a:defRPr sz="1800" spc="0"/>
            </a:lvl4pPr>
            <a:lvl5pPr algn="ctr">
              <a:defRPr sz="1800" spc="0"/>
            </a:lvl5pPr>
          </a:lstStyle>
          <a:p>
            <a:r>
              <a:t>Body Level One</a:t>
            </a:r>
          </a:p>
          <a:p>
            <a:pPr lvl="1"/>
            <a:r>
              <a:t>Body Level Two</a:t>
            </a:r>
          </a:p>
          <a:p>
            <a:pPr lvl="2"/>
            <a:r>
              <a:t>Body Level Three</a:t>
            </a:r>
          </a:p>
          <a:p>
            <a:pPr lvl="3"/>
            <a:r>
              <a:t>Body Level Four</a:t>
            </a:r>
          </a:p>
          <a:p>
            <a:pPr lvl="4"/>
            <a:r>
              <a:t>Body Level Five</a:t>
            </a:r>
          </a:p>
        </p:txBody>
      </p:sp>
      <p:sp>
        <p:nvSpPr>
          <p:cNvPr id="92" name="05"/>
          <p:cNvSpPr txBox="1">
            <a:spLocks noGrp="1"/>
          </p:cNvSpPr>
          <p:nvPr>
            <p:ph type="body" sz="quarter" idx="21"/>
          </p:nvPr>
        </p:nvSpPr>
        <p:spPr>
          <a:xfrm>
            <a:off x="21276186" y="303654"/>
            <a:ext cx="2566636" cy="2303635"/>
          </a:xfrm>
          <a:prstGeom prst="rect">
            <a:avLst/>
          </a:prstGeom>
        </p:spPr>
        <p:txBody>
          <a:bodyPr/>
          <a:lstStyle/>
          <a:p>
            <a:pPr algn="r" defTabSz="2438337">
              <a:lnSpc>
                <a:spcPct val="80000"/>
              </a:lnSpc>
              <a:defRPr sz="11600" spc="-500"/>
            </a:pPr>
            <a:endParaRPr/>
          </a:p>
        </p:txBody>
      </p:sp>
      <p:sp>
        <p:nvSpPr>
          <p:cNvPr id="93" name="Section Title"/>
          <p:cNvSpPr txBox="1">
            <a:spLocks noGrp="1"/>
          </p:cNvSpPr>
          <p:nvPr>
            <p:ph type="body" sz="half" idx="22"/>
          </p:nvPr>
        </p:nvSpPr>
        <p:spPr>
          <a:xfrm>
            <a:off x="517326" y="303655"/>
            <a:ext cx="18925748" cy="4607265"/>
          </a:xfrm>
          <a:prstGeom prst="rect">
            <a:avLst/>
          </a:prstGeom>
        </p:spPr>
        <p:txBody>
          <a:bodyPr/>
          <a:lstStyle/>
          <a:p>
            <a:pPr defTabSz="2438337">
              <a:lnSpc>
                <a:spcPct val="80000"/>
              </a:lnSpc>
              <a:defRPr sz="11600" spc="-500"/>
            </a:pPr>
            <a:endParaRPr/>
          </a:p>
        </p:txBody>
      </p:sp>
      <p:sp>
        <p:nvSpPr>
          <p:cNvPr id="94" name="Item 1…"/>
          <p:cNvSpPr txBox="1">
            <a:spLocks noGrp="1"/>
          </p:cNvSpPr>
          <p:nvPr>
            <p:ph type="body" sz="half" idx="23"/>
          </p:nvPr>
        </p:nvSpPr>
        <p:spPr>
          <a:xfrm>
            <a:off x="647807" y="4891551"/>
            <a:ext cx="11544194" cy="5846556"/>
          </a:xfrm>
          <a:prstGeom prst="rect">
            <a:avLst/>
          </a:prstGeom>
        </p:spPr>
        <p:txBody>
          <a:bodyPr/>
          <a:lstStyle/>
          <a:p>
            <a:pPr>
              <a:defRPr spc="-200"/>
            </a:pPr>
            <a:endParaRPr/>
          </a:p>
        </p:txBody>
      </p:sp>
      <p:sp>
        <p:nvSpPr>
          <p:cNvPr id="95" name="Slide Number"/>
          <p:cNvSpPr txBox="1">
            <a:spLocks noGrp="1"/>
          </p:cNvSpPr>
          <p:nvPr>
            <p:ph type="sldNum" sz="quarter" idx="2"/>
          </p:nvPr>
        </p:nvSpPr>
        <p:spPr>
          <a:xfrm>
            <a:off x="12001465" y="128078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py 2 White">
    <p:bg>
      <p:bgPr>
        <a:solidFill>
          <a:srgbClr val="FFFFFF"/>
        </a:solidFill>
        <a:effectLst/>
      </p:bgPr>
    </p:bg>
    <p:spTree>
      <p:nvGrpSpPr>
        <p:cNvPr id="1" name=""/>
        <p:cNvGrpSpPr/>
        <p:nvPr/>
      </p:nvGrpSpPr>
      <p:grpSpPr>
        <a:xfrm>
          <a:off x="0" y="0"/>
          <a:ext cx="0" cy="0"/>
          <a:chOff x="0" y="0"/>
          <a:chExt cx="0" cy="0"/>
        </a:xfrm>
      </p:grpSpPr>
      <p:sp>
        <p:nvSpPr>
          <p:cNvPr id="102" name="Body Level One…"/>
          <p:cNvSpPr txBox="1">
            <a:spLocks noGrp="1"/>
          </p:cNvSpPr>
          <p:nvPr>
            <p:ph type="body" sz="quarter" idx="1" hasCustomPrompt="1"/>
          </p:nvPr>
        </p:nvSpPr>
        <p:spPr>
          <a:xfrm>
            <a:off x="659721" y="12746372"/>
            <a:ext cx="2751572" cy="474535"/>
          </a:xfrm>
          <a:prstGeom prst="rect">
            <a:avLst/>
          </a:prstGeom>
          <a:ln w="25400">
            <a:solidFill>
              <a:srgbClr val="000000"/>
            </a:solidFill>
          </a:ln>
        </p:spPr>
        <p:txBody>
          <a:bodyPr anchor="ctr"/>
          <a:lstStyle>
            <a:lvl1pPr algn="ctr">
              <a:defRPr sz="1800" spc="0"/>
            </a:lvl1pPr>
            <a:lvl2pPr algn="ctr">
              <a:defRPr sz="1800" spc="0"/>
            </a:lvl2pPr>
            <a:lvl3pPr algn="ctr">
              <a:defRPr sz="1800" spc="0"/>
            </a:lvl3pPr>
            <a:lvl4pPr algn="ctr">
              <a:defRPr sz="1800" spc="0"/>
            </a:lvl4pPr>
            <a:lvl5pPr algn="ctr">
              <a:defRPr sz="1800" spc="0"/>
            </a:lvl5pPr>
          </a:lstStyle>
          <a:p>
            <a:r>
              <a:t>Presentation Title</a:t>
            </a:r>
          </a:p>
          <a:p>
            <a:pPr lvl="1"/>
            <a:endParaRPr/>
          </a:p>
          <a:p>
            <a:pPr lvl="2"/>
            <a:endParaRPr/>
          </a:p>
          <a:p>
            <a:pPr lvl="3"/>
            <a:endParaRPr/>
          </a:p>
          <a:p>
            <a:pPr lvl="4"/>
            <a:endParaRPr/>
          </a:p>
        </p:txBody>
      </p:sp>
      <p:pic>
        <p:nvPicPr>
          <p:cNvPr id="103" name="Wordmark.png" descr="Wordmark.png"/>
          <p:cNvPicPr>
            <a:picLocks noChangeAspect="1"/>
          </p:cNvPicPr>
          <p:nvPr/>
        </p:nvPicPr>
        <p:blipFill>
          <a:blip r:embed="rId2"/>
          <a:stretch>
            <a:fillRect/>
          </a:stretch>
        </p:blipFill>
        <p:spPr>
          <a:xfrm>
            <a:off x="22433509" y="12800716"/>
            <a:ext cx="1335987" cy="359503"/>
          </a:xfrm>
          <a:prstGeom prst="rect">
            <a:avLst/>
          </a:prstGeom>
          <a:ln w="12700">
            <a:miter lim="400000"/>
          </a:ln>
        </p:spPr>
      </p:pic>
      <p:sp>
        <p:nvSpPr>
          <p:cNvPr id="104" name="Subtitle…"/>
          <p:cNvSpPr txBox="1">
            <a:spLocks noGrp="1"/>
          </p:cNvSpPr>
          <p:nvPr>
            <p:ph type="body" sz="quarter" idx="21"/>
          </p:nvPr>
        </p:nvSpPr>
        <p:spPr>
          <a:xfrm>
            <a:off x="647020" y="4899090"/>
            <a:ext cx="5264865" cy="4104235"/>
          </a:xfrm>
          <a:prstGeom prst="rect">
            <a:avLst/>
          </a:prstGeom>
        </p:spPr>
        <p:txBody>
          <a:bodyPr/>
          <a:lstStyle/>
          <a:p>
            <a:pPr>
              <a:defRPr sz="4200" spc="-100"/>
            </a:pPr>
            <a:endParaRPr/>
          </a:p>
        </p:txBody>
      </p:sp>
      <p:sp>
        <p:nvSpPr>
          <p:cNvPr id="105" name="Subtitle…"/>
          <p:cNvSpPr txBox="1">
            <a:spLocks noGrp="1"/>
          </p:cNvSpPr>
          <p:nvPr>
            <p:ph type="body" sz="quarter" idx="22"/>
          </p:nvPr>
        </p:nvSpPr>
        <p:spPr>
          <a:xfrm>
            <a:off x="6411738" y="4899090"/>
            <a:ext cx="5264864" cy="4104235"/>
          </a:xfrm>
          <a:prstGeom prst="rect">
            <a:avLst/>
          </a:prstGeom>
        </p:spPr>
        <p:txBody>
          <a:bodyPr/>
          <a:lstStyle/>
          <a:p>
            <a:pPr>
              <a:defRPr sz="4200" spc="-100"/>
            </a:pPr>
            <a:endParaRPr/>
          </a:p>
        </p:txBody>
      </p:sp>
      <p:sp>
        <p:nvSpPr>
          <p:cNvPr id="106" name="Subtitle…"/>
          <p:cNvSpPr txBox="1">
            <a:spLocks noGrp="1"/>
          </p:cNvSpPr>
          <p:nvPr>
            <p:ph type="body" sz="quarter" idx="23"/>
          </p:nvPr>
        </p:nvSpPr>
        <p:spPr>
          <a:xfrm>
            <a:off x="12202424" y="4899090"/>
            <a:ext cx="5264864" cy="4104235"/>
          </a:xfrm>
          <a:prstGeom prst="rect">
            <a:avLst/>
          </a:prstGeom>
        </p:spPr>
        <p:txBody>
          <a:bodyPr/>
          <a:lstStyle/>
          <a:p>
            <a:pPr>
              <a:defRPr sz="4200" spc="-100"/>
            </a:pPr>
            <a:endParaRPr/>
          </a:p>
        </p:txBody>
      </p:sp>
      <p:sp>
        <p:nvSpPr>
          <p:cNvPr id="107" name="Subtitle…"/>
          <p:cNvSpPr txBox="1">
            <a:spLocks noGrp="1"/>
          </p:cNvSpPr>
          <p:nvPr>
            <p:ph type="body" sz="quarter" idx="24"/>
          </p:nvPr>
        </p:nvSpPr>
        <p:spPr>
          <a:xfrm>
            <a:off x="17967140" y="4899090"/>
            <a:ext cx="5264864" cy="4104235"/>
          </a:xfrm>
          <a:prstGeom prst="rect">
            <a:avLst/>
          </a:prstGeom>
        </p:spPr>
        <p:txBody>
          <a:bodyPr/>
          <a:lstStyle/>
          <a:p>
            <a:pPr>
              <a:defRPr sz="4200" spc="-100"/>
            </a:pPr>
            <a:endParaRPr/>
          </a:p>
        </p:txBody>
      </p:sp>
      <p:sp>
        <p:nvSpPr>
          <p:cNvPr id="108" name="Slide Number"/>
          <p:cNvSpPr txBox="1">
            <a:spLocks noGrp="1"/>
          </p:cNvSpPr>
          <p:nvPr>
            <p:ph type="sldNum" sz="quarter" idx="2"/>
          </p:nvPr>
        </p:nvSpPr>
        <p:spPr>
          <a:xfrm>
            <a:off x="12001465" y="128078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ver Page Photo">
    <p:bg>
      <p:bgPr>
        <a:solidFill>
          <a:srgbClr val="000000"/>
        </a:solidFill>
        <a:effectLst/>
      </p:bgPr>
    </p:bg>
    <p:spTree>
      <p:nvGrpSpPr>
        <p:cNvPr id="1" name=""/>
        <p:cNvGrpSpPr/>
        <p:nvPr/>
      </p:nvGrpSpPr>
      <p:grpSpPr>
        <a:xfrm>
          <a:off x="0" y="0"/>
          <a:ext cx="0" cy="0"/>
          <a:chOff x="0" y="0"/>
          <a:chExt cx="0" cy="0"/>
        </a:xfrm>
      </p:grpSpPr>
      <p:sp>
        <p:nvSpPr>
          <p:cNvPr id="115" name="Image"/>
          <p:cNvSpPr>
            <a:spLocks noGrp="1"/>
          </p:cNvSpPr>
          <p:nvPr>
            <p:ph type="pic" idx="21"/>
          </p:nvPr>
        </p:nvSpPr>
        <p:spPr>
          <a:xfrm>
            <a:off x="-25214" y="-1734965"/>
            <a:ext cx="24409214" cy="16167142"/>
          </a:xfrm>
          <a:prstGeom prst="rect">
            <a:avLst/>
          </a:prstGeom>
        </p:spPr>
        <p:txBody>
          <a:bodyPr lIns="91439" tIns="45719" rIns="91439" bIns="45719">
            <a:noAutofit/>
          </a:bodyPr>
          <a:lstStyle/>
          <a:p>
            <a:endParaRPr/>
          </a:p>
        </p:txBody>
      </p:sp>
      <p:sp>
        <p:nvSpPr>
          <p:cNvPr id="116" name="Body Level One…"/>
          <p:cNvSpPr txBox="1">
            <a:spLocks noGrp="1"/>
          </p:cNvSpPr>
          <p:nvPr>
            <p:ph type="body" sz="half" idx="1"/>
          </p:nvPr>
        </p:nvSpPr>
        <p:spPr>
          <a:xfrm>
            <a:off x="517325" y="7162307"/>
            <a:ext cx="18810196" cy="520470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17" name="Image" descr="Image"/>
          <p:cNvPicPr>
            <a:picLocks noChangeAspect="1"/>
          </p:cNvPicPr>
          <p:nvPr/>
        </p:nvPicPr>
        <p:blipFill>
          <a:blip r:embed="rId2"/>
          <a:stretch>
            <a:fillRect/>
          </a:stretch>
        </p:blipFill>
        <p:spPr>
          <a:xfrm>
            <a:off x="584903" y="4899090"/>
            <a:ext cx="2125463" cy="1863374"/>
          </a:xfrm>
          <a:prstGeom prst="rect">
            <a:avLst/>
          </a:prstGeom>
          <a:ln w="12700">
            <a:miter lim="400000"/>
          </a:ln>
        </p:spPr>
      </p:pic>
      <p:pic>
        <p:nvPicPr>
          <p:cNvPr id="118" name="TN-Wordmark-White.png" descr="TN-Wordmark-White.png"/>
          <p:cNvPicPr>
            <a:picLocks noChangeAspect="1"/>
          </p:cNvPicPr>
          <p:nvPr/>
        </p:nvPicPr>
        <p:blipFill>
          <a:blip r:embed="rId3"/>
          <a:stretch>
            <a:fillRect/>
          </a:stretch>
        </p:blipFill>
        <p:spPr>
          <a:xfrm>
            <a:off x="649607" y="12851620"/>
            <a:ext cx="1335986" cy="264039"/>
          </a:xfrm>
          <a:prstGeom prst="rect">
            <a:avLst/>
          </a:prstGeom>
          <a:ln w="12700">
            <a:miter lim="400000"/>
          </a:ln>
        </p:spPr>
      </p:pic>
      <p:sp>
        <p:nvSpPr>
          <p:cNvPr id="119" name="Slide Number"/>
          <p:cNvSpPr txBox="1">
            <a:spLocks noGrp="1"/>
          </p:cNvSpPr>
          <p:nvPr>
            <p:ph type="sldNum" sz="quarter" idx="2"/>
          </p:nvPr>
        </p:nvSpPr>
        <p:spPr>
          <a:xfrm>
            <a:off x="12001465" y="13074598"/>
            <a:ext cx="368573" cy="3810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1"/>
          <a:stretch>
            <a:fillRect/>
          </a:stretch>
        </p:blipFill>
        <p:spPr>
          <a:xfrm>
            <a:off x="9829800" y="5797550"/>
            <a:ext cx="4724400" cy="2120900"/>
          </a:xfrm>
          <a:prstGeom prst="rect">
            <a:avLst/>
          </a:prstGeom>
          <a:ln w="12700">
            <a:miter lim="400000"/>
          </a:ln>
        </p:spPr>
      </p:pic>
      <p:sp>
        <p:nvSpPr>
          <p:cNvPr id="3" name="Title Text"/>
          <p:cNvSpPr txBox="1">
            <a:spLocks noGrp="1"/>
          </p:cNvSpPr>
          <p:nvPr>
            <p:ph type="title"/>
          </p:nvPr>
        </p:nvSpPr>
        <p:spPr>
          <a:xfrm>
            <a:off x="1219200" y="549275"/>
            <a:ext cx="21945600" cy="26511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1219200" y="3200400"/>
            <a:ext cx="21945600"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4630400" y="11976100"/>
            <a:ext cx="5689600" cy="736601"/>
          </a:xfrm>
          <a:prstGeom prst="rect">
            <a:avLst/>
          </a:prstGeom>
          <a:ln w="12700">
            <a:miter lim="400000"/>
          </a:ln>
        </p:spPr>
        <p:txBody>
          <a:bodyPr wrap="none" lIns="50800" tIns="50800" rIns="50800" bIns="50800" anchor="b">
            <a:spAutoFit/>
          </a:bodyPr>
          <a:lstStyle>
            <a:lvl1pPr algn="ctr" defTabSz="584200"/>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transition spd="med"/>
  <p:txStyles>
    <p:titleStyle>
      <a:lvl1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1pPr>
      <a:lvl2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2pPr>
      <a:lvl3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3pPr>
      <a:lvl4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4pPr>
      <a:lvl5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5pPr>
      <a:lvl6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6pPr>
      <a:lvl7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7pPr>
      <a:lvl8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8pPr>
      <a:lvl9pPr marL="0" marR="0" indent="0" algn="l" defTabSz="2438337" rtl="0" latinLnBrk="0">
        <a:lnSpc>
          <a:spcPct val="80000"/>
        </a:lnSpc>
        <a:spcBef>
          <a:spcPts val="0"/>
        </a:spcBef>
        <a:spcAft>
          <a:spcPts val="0"/>
        </a:spcAft>
        <a:buClrTx/>
        <a:buSzTx/>
        <a:buFontTx/>
        <a:buNone/>
        <a:tabLst/>
        <a:defRPr sz="11600" b="1" i="0" u="none" strike="noStrike" cap="none" spc="-464" baseline="0">
          <a:solidFill>
            <a:srgbClr val="000000"/>
          </a:solidFill>
          <a:uFillTx/>
          <a:latin typeface="Stratos-Regular"/>
          <a:ea typeface="Stratos-Regular"/>
          <a:cs typeface="Stratos-Regular"/>
          <a:sym typeface="Stratos-Regular"/>
        </a:defRPr>
      </a:lvl9pPr>
    </p:titleStyle>
    <p:bodyStyle>
      <a:lvl1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1pPr>
      <a:lvl2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2pPr>
      <a:lvl3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3pPr>
      <a:lvl4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4pPr>
      <a:lvl5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5pPr>
      <a:lvl6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6pPr>
      <a:lvl7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7pPr>
      <a:lvl8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8pPr>
      <a:lvl9pPr marL="0" marR="0" indent="0" algn="l" defTabSz="825500" rtl="0" latinLnBrk="0">
        <a:lnSpc>
          <a:spcPct val="100000"/>
        </a:lnSpc>
        <a:spcBef>
          <a:spcPts val="0"/>
        </a:spcBef>
        <a:spcAft>
          <a:spcPts val="0"/>
        </a:spcAft>
        <a:buClrTx/>
        <a:buSzTx/>
        <a:buFontTx/>
        <a:buNone/>
        <a:tabLst/>
        <a:defRPr sz="6000" b="0" i="0" u="none" strike="noStrike" cap="none" spc="-150" baseline="0">
          <a:solidFill>
            <a:srgbClr val="000000"/>
          </a:solidFill>
          <a:uFillTx/>
          <a:latin typeface="Stratos SemiBold"/>
          <a:ea typeface="Stratos SemiBold"/>
          <a:cs typeface="Stratos SemiBold"/>
          <a:sym typeface="Stratos SemiBold"/>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Stratos-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3" Type="http://schemas.openxmlformats.org/officeDocument/2006/relationships/image" Target="../media/image65.png"/><Relationship Id="rId18" Type="http://schemas.openxmlformats.org/officeDocument/2006/relationships/image" Target="../media/image70.png"/><Relationship Id="rId26" Type="http://schemas.openxmlformats.org/officeDocument/2006/relationships/image" Target="../media/image78.png"/><Relationship Id="rId3" Type="http://schemas.openxmlformats.org/officeDocument/2006/relationships/image" Target="../media/image55.png"/><Relationship Id="rId21" Type="http://schemas.openxmlformats.org/officeDocument/2006/relationships/image" Target="../media/image73.png"/><Relationship Id="rId34" Type="http://schemas.openxmlformats.org/officeDocument/2006/relationships/image" Target="../media/image86.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jpeg"/><Relationship Id="rId33" Type="http://schemas.openxmlformats.org/officeDocument/2006/relationships/image" Target="../media/image85.png"/><Relationship Id="rId2" Type="http://schemas.openxmlformats.org/officeDocument/2006/relationships/image" Target="../media/image54.png"/><Relationship Id="rId16" Type="http://schemas.openxmlformats.org/officeDocument/2006/relationships/image" Target="../media/image68.png"/><Relationship Id="rId20" Type="http://schemas.openxmlformats.org/officeDocument/2006/relationships/image" Target="../media/image72.png"/><Relationship Id="rId29"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24" Type="http://schemas.openxmlformats.org/officeDocument/2006/relationships/image" Target="../media/image76.jpeg"/><Relationship Id="rId32" Type="http://schemas.openxmlformats.org/officeDocument/2006/relationships/image" Target="../media/image84.jpe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jpeg"/><Relationship Id="rId28" Type="http://schemas.openxmlformats.org/officeDocument/2006/relationships/image" Target="../media/image80.jpeg"/><Relationship Id="rId36" Type="http://schemas.openxmlformats.org/officeDocument/2006/relationships/image" Target="../media/image88.png"/><Relationship Id="rId10" Type="http://schemas.openxmlformats.org/officeDocument/2006/relationships/image" Target="../media/image62.png"/><Relationship Id="rId19" Type="http://schemas.openxmlformats.org/officeDocument/2006/relationships/image" Target="../media/image71.png"/><Relationship Id="rId31" Type="http://schemas.openxmlformats.org/officeDocument/2006/relationships/image" Target="../media/image83.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jpeg"/><Relationship Id="rId30" Type="http://schemas.openxmlformats.org/officeDocument/2006/relationships/image" Target="../media/image82.png"/><Relationship Id="rId35" Type="http://schemas.openxmlformats.org/officeDocument/2006/relationships/image" Target="../media/image87.jpeg"/><Relationship Id="rId8"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image" Target="../media/image92.png"/><Relationship Id="rId7" Type="http://schemas.openxmlformats.org/officeDocument/2006/relationships/image" Target="../media/image95.jpeg"/><Relationship Id="rId2" Type="http://schemas.openxmlformats.org/officeDocument/2006/relationships/image" Target="../media/image91.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94.png"/><Relationship Id="rId4" Type="http://schemas.openxmlformats.org/officeDocument/2006/relationships/image" Target="../media/image93.png"/></Relationships>
</file>

<file path=ppt/slides/_rels/slide1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9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04.jpeg"/><Relationship Id="rId5" Type="http://schemas.openxmlformats.org/officeDocument/2006/relationships/image" Target="../media/image103.png"/><Relationship Id="rId4" Type="http://schemas.openxmlformats.org/officeDocument/2006/relationships/image" Target="../media/image102.png"/></Relationships>
</file>

<file path=ppt/slides/_rels/slide1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2.png"/><Relationship Id="rId2" Type="http://schemas.openxmlformats.org/officeDocument/2006/relationships/image" Target="../media/image106.png"/><Relationship Id="rId1" Type="http://schemas.openxmlformats.org/officeDocument/2006/relationships/slideLayout" Target="../slideLayouts/slideLayout5.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5.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image" Target="../media/image17.jpeg"/><Relationship Id="rId16"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3.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28" name="Image" descr="Image"/>
          <p:cNvPicPr>
            <a:picLocks noGrp="1" noChangeAspect="1"/>
          </p:cNvPicPr>
          <p:nvPr>
            <p:ph type="pic" idx="21"/>
          </p:nvPr>
        </p:nvPicPr>
        <p:blipFill>
          <a:blip r:embed="rId2"/>
          <a:srcRect b="54"/>
          <a:stretch>
            <a:fillRect/>
          </a:stretch>
        </p:blipFill>
        <p:spPr>
          <a:xfrm>
            <a:off x="-2" y="0"/>
            <a:ext cx="24384003" cy="13716001"/>
          </a:xfrm>
          <a:prstGeom prst="rect">
            <a:avLst/>
          </a:prstGeom>
        </p:spPr>
      </p:pic>
      <p:sp>
        <p:nvSpPr>
          <p:cNvPr id="129" name="Rectangle 2"/>
          <p:cNvSpPr/>
          <p:nvPr/>
        </p:nvSpPr>
        <p:spPr>
          <a:xfrm>
            <a:off x="-2" y="2960914"/>
            <a:ext cx="24384004" cy="10755087"/>
          </a:xfrm>
          <a:prstGeom prst="rect">
            <a:avLst/>
          </a:prstGeom>
          <a:gradFill>
            <a:gsLst>
              <a:gs pos="0">
                <a:srgbClr val="000000">
                  <a:alpha val="62000"/>
                </a:srgbClr>
              </a:gs>
              <a:gs pos="100000">
                <a:srgbClr val="000000">
                  <a:alpha val="0"/>
                </a:srgbClr>
              </a:gs>
            </a:gsLst>
            <a:lin ang="16200000"/>
          </a:gradFill>
          <a:ln w="12700">
            <a:miter lim="400000"/>
          </a:ln>
        </p:spPr>
        <p:txBody>
          <a:bodyPr lIns="50800" tIns="50800" rIns="50800" bIns="50800" anchor="ctr"/>
          <a:lstStyle/>
          <a:p>
            <a:pPr algn="ctr" defTabSz="825500">
              <a:defRPr sz="3200" b="1">
                <a:solidFill>
                  <a:srgbClr val="FFFFFF"/>
                </a:solidFill>
              </a:defRPr>
            </a:pPr>
            <a:endParaRPr/>
          </a:p>
        </p:txBody>
      </p:sp>
      <p:sp>
        <p:nvSpPr>
          <p:cNvPr id="130" name="Presentation Title…"/>
          <p:cNvSpPr txBox="1">
            <a:spLocks noGrp="1"/>
          </p:cNvSpPr>
          <p:nvPr>
            <p:ph type="body" sz="half" idx="1"/>
          </p:nvPr>
        </p:nvSpPr>
        <p:spPr>
          <a:xfrm>
            <a:off x="580825" y="7325591"/>
            <a:ext cx="18810196" cy="5524501"/>
          </a:xfrm>
          <a:prstGeom prst="rect">
            <a:avLst/>
          </a:prstGeom>
        </p:spPr>
        <p:txBody>
          <a:bodyPr>
            <a:noAutofit/>
          </a:bodyPr>
          <a:lstStyle/>
          <a:p>
            <a:pPr defTabSz="2438337">
              <a:lnSpc>
                <a:spcPct val="80000"/>
              </a:lnSpc>
              <a:defRPr sz="10000" b="1" spc="-454">
                <a:solidFill>
                  <a:srgbClr val="FFFFFF"/>
                </a:solidFill>
                <a:latin typeface="Avenir Next Regular"/>
                <a:ea typeface="Avenir Next Regular"/>
                <a:cs typeface="Avenir Next Regular"/>
                <a:sym typeface="Avenir Next Regular"/>
              </a:defRPr>
            </a:pPr>
            <a:r>
              <a:t>Power your brand with our Freemium Ad-Supported </a:t>
            </a:r>
            <a:br/>
            <a:r>
              <a:t>Phone Service.</a:t>
            </a:r>
            <a:endParaRPr spc="-400"/>
          </a:p>
          <a:p>
            <a:pPr defTabSz="2438337">
              <a:lnSpc>
                <a:spcPct val="120000"/>
              </a:lnSpc>
              <a:spcBef>
                <a:spcPts val="4500"/>
              </a:spcBef>
              <a:defRPr sz="2800" spc="0">
                <a:solidFill>
                  <a:srgbClr val="FFFFFF"/>
                </a:solidFill>
                <a:latin typeface="Avenir Next Regular"/>
                <a:ea typeface="Avenir Next Regular"/>
                <a:cs typeface="Avenir Next Regular"/>
                <a:sym typeface="Avenir Next Regular"/>
              </a:defRPr>
            </a:pPr>
            <a:r>
              <a:t>A FREE + PREMIUM app-based phone carrier, made possible by advertisers like you.</a:t>
            </a:r>
          </a:p>
        </p:txBody>
      </p:sp>
      <p:pic>
        <p:nvPicPr>
          <p:cNvPr id="131" name="Image" descr="Image"/>
          <p:cNvPicPr>
            <a:picLocks noChangeAspect="1"/>
          </p:cNvPicPr>
          <p:nvPr/>
        </p:nvPicPr>
        <p:blipFill>
          <a:blip r:embed="rId3"/>
          <a:stretch>
            <a:fillRect/>
          </a:stretch>
        </p:blipFill>
        <p:spPr>
          <a:xfrm>
            <a:off x="584903" y="4899090"/>
            <a:ext cx="2125463" cy="1863374"/>
          </a:xfrm>
          <a:prstGeom prst="rect">
            <a:avLst/>
          </a:prstGeom>
          <a:ln w="12700">
            <a:miter lim="400000"/>
          </a:ln>
        </p:spPr>
      </p:pic>
      <p:pic>
        <p:nvPicPr>
          <p:cNvPr id="132" name="TN-Wordmark-White.png" descr="TN-Wordmark-White.png"/>
          <p:cNvPicPr>
            <a:picLocks noChangeAspect="1"/>
          </p:cNvPicPr>
          <p:nvPr/>
        </p:nvPicPr>
        <p:blipFill>
          <a:blip r:embed="rId4"/>
          <a:stretch>
            <a:fillRect/>
          </a:stretch>
        </p:blipFill>
        <p:spPr>
          <a:xfrm>
            <a:off x="649607" y="12851620"/>
            <a:ext cx="1335986" cy="26403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52" name="Item 1…"/>
          <p:cNvSpPr txBox="1">
            <a:spLocks noGrp="1"/>
          </p:cNvSpPr>
          <p:nvPr>
            <p:ph type="body" idx="23"/>
          </p:nvPr>
        </p:nvSpPr>
        <p:spPr>
          <a:xfrm>
            <a:off x="587947" y="8555372"/>
            <a:ext cx="4365053" cy="20066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lnSpc>
                <a:spcPct val="110000"/>
              </a:lnSpc>
              <a:defRPr sz="2600" spc="-86">
                <a:latin typeface="Avenir Next Demi Bold"/>
                <a:ea typeface="Avenir Next Demi Bold"/>
                <a:cs typeface="Avenir Next Demi Bold"/>
                <a:sym typeface="Avenir Next Demi Bold"/>
              </a:defRPr>
            </a:lvl1pPr>
          </a:lstStyle>
          <a:p>
            <a:r>
              <a:t>In contrast to other freemium apps like Pandora and Uber, our service is essential.</a:t>
            </a:r>
          </a:p>
        </p:txBody>
      </p:sp>
      <p:sp>
        <p:nvSpPr>
          <p:cNvPr id="253" name="Item 1…"/>
          <p:cNvSpPr txBox="1"/>
          <p:nvPr/>
        </p:nvSpPr>
        <p:spPr>
          <a:xfrm>
            <a:off x="6190722" y="8555372"/>
            <a:ext cx="4365054" cy="246888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0" tIns="0" rIns="0" bIns="0">
            <a:spAutoFit/>
          </a:bodyPr>
          <a:lstStyle>
            <a:lvl1pPr defTabSz="825500">
              <a:lnSpc>
                <a:spcPct val="110000"/>
              </a:lnSpc>
              <a:defRPr sz="2600" spc="-86">
                <a:latin typeface="Avenir Next Demi Bold"/>
                <a:ea typeface="Avenir Next Demi Bold"/>
                <a:cs typeface="Avenir Next Demi Bold"/>
                <a:sym typeface="Avenir Next Demi Bold"/>
              </a:defRPr>
            </a:lvl1pPr>
          </a:lstStyle>
          <a:p>
            <a:r>
              <a:t>Because we are mobile native, we are better than content publishers. People use us more, in a more engaged way, and for deeper reasons.</a:t>
            </a:r>
          </a:p>
        </p:txBody>
      </p:sp>
      <p:sp>
        <p:nvSpPr>
          <p:cNvPr id="254" name="Item 1…"/>
          <p:cNvSpPr txBox="1"/>
          <p:nvPr/>
        </p:nvSpPr>
        <p:spPr>
          <a:xfrm>
            <a:off x="11793497" y="8555372"/>
            <a:ext cx="4483101" cy="347472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0" tIns="0" rIns="0" bIns="0">
            <a:spAutoFit/>
          </a:bodyPr>
          <a:lstStyle/>
          <a:p>
            <a:pPr defTabSz="825500">
              <a:lnSpc>
                <a:spcPct val="110000"/>
              </a:lnSpc>
              <a:defRPr sz="2600" spc="-86">
                <a:latin typeface="Avenir Next Demi Bold"/>
                <a:ea typeface="Avenir Next Demi Bold"/>
                <a:cs typeface="Avenir Next Demi Bold"/>
                <a:sym typeface="Avenir Next Demi Bold"/>
              </a:defRPr>
            </a:pPr>
            <a:r>
              <a:t>Unlike WhatsApp, we allow advertisers to reach our users. We also provide a phone line </a:t>
            </a:r>
            <a:br/>
            <a:r>
              <a:t>for users to call anyone (whether the receiver has TextNow or not).</a:t>
            </a:r>
            <a:endParaRPr spc="-52"/>
          </a:p>
        </p:txBody>
      </p:sp>
      <p:sp>
        <p:nvSpPr>
          <p:cNvPr id="255" name="Item 1…"/>
          <p:cNvSpPr txBox="1"/>
          <p:nvPr/>
        </p:nvSpPr>
        <p:spPr>
          <a:xfrm>
            <a:off x="17449231" y="8555372"/>
            <a:ext cx="4583113" cy="146304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0" tIns="0" rIns="0" bIns="0">
            <a:spAutoFit/>
          </a:bodyPr>
          <a:lstStyle>
            <a:lvl1pPr defTabSz="825500">
              <a:lnSpc>
                <a:spcPct val="110000"/>
              </a:lnSpc>
              <a:defRPr sz="2600" spc="-86">
                <a:latin typeface="Avenir Next Demi Bold"/>
                <a:ea typeface="Avenir Next Demi Bold"/>
                <a:cs typeface="Avenir Next Demi Bold"/>
                <a:sym typeface="Avenir Next Demi Bold"/>
              </a:defRPr>
            </a:lvl1pPr>
          </a:lstStyle>
          <a:p>
            <a:r>
              <a:t>We're bigger than other mobile carriers: 3x bigger than Mint and 2x bigger than Boost.</a:t>
            </a:r>
          </a:p>
        </p:txBody>
      </p:sp>
      <p:pic>
        <p:nvPicPr>
          <p:cNvPr id="256" name="Picture 6" descr="Picture 6"/>
          <p:cNvPicPr>
            <a:picLocks noChangeAspect="1"/>
          </p:cNvPicPr>
          <p:nvPr/>
        </p:nvPicPr>
        <p:blipFill>
          <a:blip r:embed="rId2"/>
          <a:stretch>
            <a:fillRect/>
          </a:stretch>
        </p:blipFill>
        <p:spPr>
          <a:xfrm>
            <a:off x="6171220" y="6980538"/>
            <a:ext cx="1472634" cy="1014481"/>
          </a:xfrm>
          <a:prstGeom prst="rect">
            <a:avLst/>
          </a:prstGeom>
          <a:ln w="12700">
            <a:miter lim="400000"/>
          </a:ln>
        </p:spPr>
      </p:pic>
      <p:pic>
        <p:nvPicPr>
          <p:cNvPr id="257" name="Picture 10" descr="Picture 10"/>
          <p:cNvPicPr>
            <a:picLocks noChangeAspect="1"/>
          </p:cNvPicPr>
          <p:nvPr/>
        </p:nvPicPr>
        <p:blipFill>
          <a:blip r:embed="rId3"/>
          <a:stretch>
            <a:fillRect/>
          </a:stretch>
        </p:blipFill>
        <p:spPr>
          <a:xfrm rot="20599006">
            <a:off x="17123350" y="855300"/>
            <a:ext cx="6778232" cy="5589756"/>
          </a:xfrm>
          <a:prstGeom prst="rect">
            <a:avLst/>
          </a:prstGeom>
          <a:ln w="12700">
            <a:miter lim="400000"/>
          </a:ln>
        </p:spPr>
      </p:pic>
      <p:pic>
        <p:nvPicPr>
          <p:cNvPr id="258" name="Wordmark.png" descr="Wordmark.png"/>
          <p:cNvPicPr>
            <a:picLocks noChangeAspect="1"/>
          </p:cNvPicPr>
          <p:nvPr/>
        </p:nvPicPr>
        <p:blipFill>
          <a:blip r:embed="rId4"/>
          <a:stretch>
            <a:fillRect/>
          </a:stretch>
        </p:blipFill>
        <p:spPr>
          <a:xfrm>
            <a:off x="22433509" y="12800716"/>
            <a:ext cx="1335987" cy="359503"/>
          </a:xfrm>
          <a:prstGeom prst="rect">
            <a:avLst/>
          </a:prstGeom>
          <a:ln w="12700">
            <a:miter lim="400000"/>
          </a:ln>
        </p:spPr>
      </p:pic>
      <p:pic>
        <p:nvPicPr>
          <p:cNvPr id="259" name="Picture 14" descr="Picture 14"/>
          <p:cNvPicPr>
            <a:picLocks noChangeAspect="1"/>
          </p:cNvPicPr>
          <p:nvPr/>
        </p:nvPicPr>
        <p:blipFill>
          <a:blip r:embed="rId5"/>
          <a:stretch>
            <a:fillRect/>
          </a:stretch>
        </p:blipFill>
        <p:spPr>
          <a:xfrm>
            <a:off x="659721" y="7064584"/>
            <a:ext cx="2580060" cy="895966"/>
          </a:xfrm>
          <a:prstGeom prst="rect">
            <a:avLst/>
          </a:prstGeom>
          <a:ln w="12700">
            <a:miter lim="400000"/>
          </a:ln>
        </p:spPr>
      </p:pic>
      <p:pic>
        <p:nvPicPr>
          <p:cNvPr id="260" name="Picture 19" descr="Picture 19"/>
          <p:cNvPicPr>
            <a:picLocks noChangeAspect="1"/>
          </p:cNvPicPr>
          <p:nvPr/>
        </p:nvPicPr>
        <p:blipFill>
          <a:blip r:embed="rId6"/>
          <a:srcRect l="122"/>
          <a:stretch>
            <a:fillRect/>
          </a:stretch>
        </p:blipFill>
        <p:spPr>
          <a:xfrm>
            <a:off x="11892459" y="6828172"/>
            <a:ext cx="3386375" cy="1319367"/>
          </a:xfrm>
          <a:prstGeom prst="rect">
            <a:avLst/>
          </a:prstGeom>
          <a:ln w="12700">
            <a:miter lim="400000"/>
          </a:ln>
        </p:spPr>
      </p:pic>
      <p:pic>
        <p:nvPicPr>
          <p:cNvPr id="261" name="Picture 21" descr="Picture 21"/>
          <p:cNvPicPr>
            <a:picLocks noChangeAspect="1"/>
          </p:cNvPicPr>
          <p:nvPr/>
        </p:nvPicPr>
        <p:blipFill>
          <a:blip r:embed="rId7"/>
          <a:stretch>
            <a:fillRect/>
          </a:stretch>
        </p:blipFill>
        <p:spPr>
          <a:xfrm>
            <a:off x="17339876" y="6771695"/>
            <a:ext cx="5093634" cy="1528091"/>
          </a:xfrm>
          <a:prstGeom prst="rect">
            <a:avLst/>
          </a:prstGeom>
          <a:ln w="12700">
            <a:miter lim="400000"/>
          </a:ln>
        </p:spPr>
      </p:pic>
      <p:sp>
        <p:nvSpPr>
          <p:cNvPr id="262"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263"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
        <p:nvSpPr>
          <p:cNvPr id="264" name="Slide Number"/>
          <p:cNvSpPr txBox="1">
            <a:spLocks noGrp="1"/>
          </p:cNvSpPr>
          <p:nvPr>
            <p:ph type="sldNum" sz="quarter" idx="4294967295"/>
          </p:nvPr>
        </p:nvSpPr>
        <p:spPr>
          <a:xfrm>
            <a:off x="12065033" y="12807898"/>
            <a:ext cx="241437"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10</a:t>
            </a:fld>
            <a:endParaRPr/>
          </a:p>
        </p:txBody>
      </p:sp>
      <p:sp>
        <p:nvSpPr>
          <p:cNvPr id="265" name="Section Title"/>
          <p:cNvSpPr txBox="1">
            <a:spLocks noGrp="1"/>
          </p:cNvSpPr>
          <p:nvPr>
            <p:ph type="body" sz="half" idx="1"/>
          </p:nvPr>
        </p:nvSpPr>
        <p:spPr>
          <a:xfrm>
            <a:off x="517325" y="575749"/>
            <a:ext cx="14060076" cy="5891748"/>
          </a:xfrm>
          <a:prstGeom prst="rect">
            <a:avLst/>
          </a:prstGeom>
          <a:ln w="12700">
            <a:noFill/>
          </a:ln>
        </p:spPr>
        <p:txBody>
          <a:bodyPr anchor="t"/>
          <a:lstStyle/>
          <a:p>
            <a:pPr algn="l" defTabSz="2438337">
              <a:lnSpc>
                <a:spcPct val="70000"/>
              </a:lnSpc>
              <a:defRPr sz="11000" b="1" spc="-500">
                <a:latin typeface="Avenir Next Regular"/>
                <a:ea typeface="Avenir Next Regular"/>
                <a:cs typeface="Avenir Next Regular"/>
                <a:sym typeface="Avenir Next Regular"/>
              </a:defRPr>
            </a:pPr>
            <a:r>
              <a:t>How are we </a:t>
            </a:r>
            <a:br/>
            <a:r>
              <a:t>different than </a:t>
            </a:r>
            <a:br/>
            <a:r>
              <a:t>our competitors?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7" name="Slide Number"/>
          <p:cNvSpPr txBox="1">
            <a:spLocks noGrp="1"/>
          </p:cNvSpPr>
          <p:nvPr>
            <p:ph type="sldNum" sz="quarter" idx="4294967295"/>
          </p:nvPr>
        </p:nvSpPr>
        <p:spPr>
          <a:xfrm>
            <a:off x="12065033" y="12807898"/>
            <a:ext cx="241437"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solidFill>
                  <a:srgbClr val="FFFFFF"/>
                </a:solidFill>
                <a:latin typeface="Avenir Next LT Pro"/>
                <a:ea typeface="Avenir Next LT Pro"/>
                <a:cs typeface="Avenir Next LT Pro"/>
                <a:sym typeface="Avenir Next LT Pro"/>
              </a:defRPr>
            </a:lvl1pPr>
          </a:lstStyle>
          <a:p>
            <a:fld id="{86CB4B4D-7CA3-9044-876B-883B54F8677D}" type="slidenum">
              <a:t>11</a:t>
            </a:fld>
            <a:endParaRPr/>
          </a:p>
        </p:txBody>
      </p:sp>
      <p:sp>
        <p:nvSpPr>
          <p:cNvPr id="268" name="Section Title"/>
          <p:cNvSpPr txBox="1">
            <a:spLocks noGrp="1"/>
          </p:cNvSpPr>
          <p:nvPr>
            <p:ph type="body" sz="half" idx="1"/>
          </p:nvPr>
        </p:nvSpPr>
        <p:spPr>
          <a:xfrm>
            <a:off x="517326" y="575749"/>
            <a:ext cx="16025312" cy="7661252"/>
          </a:xfrm>
          <a:prstGeom prst="rect">
            <a:avLst/>
          </a:prstGeom>
          <a:ln w="12700">
            <a:noFill/>
          </a:ln>
        </p:spPr>
        <p:txBody>
          <a:bodyPr anchor="t"/>
          <a:lstStyle>
            <a:lvl1pPr algn="l" defTabSz="2438337">
              <a:lnSpc>
                <a:spcPct val="70000"/>
              </a:lnSpc>
              <a:defRPr sz="11000" b="1" spc="-500">
                <a:solidFill>
                  <a:schemeClr val="accent1"/>
                </a:solidFill>
                <a:latin typeface="Avenir Next Regular"/>
                <a:ea typeface="Avenir Next Regular"/>
                <a:cs typeface="Avenir Next Regular"/>
                <a:sym typeface="Avenir Next Regular"/>
              </a:defRPr>
            </a:lvl1pPr>
          </a:lstStyle>
          <a:p>
            <a:r>
              <a:t>Trusted by the top advertisers in the world.</a:t>
            </a:r>
          </a:p>
        </p:txBody>
      </p:sp>
      <p:pic>
        <p:nvPicPr>
          <p:cNvPr id="269" name="TN-Wordmark-Violet.png" descr="TN-Wordmark-Violet.png"/>
          <p:cNvPicPr>
            <a:picLocks noChangeAspect="1"/>
          </p:cNvPicPr>
          <p:nvPr/>
        </p:nvPicPr>
        <p:blipFill>
          <a:blip r:embed="rId2"/>
          <a:srcRect l="489" r="488"/>
          <a:stretch>
            <a:fillRect/>
          </a:stretch>
        </p:blipFill>
        <p:spPr>
          <a:xfrm>
            <a:off x="22451172" y="12851479"/>
            <a:ext cx="1323908" cy="264239"/>
          </a:xfrm>
          <a:prstGeom prst="rect">
            <a:avLst/>
          </a:prstGeom>
          <a:ln w="12700">
            <a:miter lim="400000"/>
          </a:ln>
        </p:spPr>
      </p:pic>
      <p:pic>
        <p:nvPicPr>
          <p:cNvPr id="270" name="Picture 24" descr="Picture 24"/>
          <p:cNvPicPr>
            <a:picLocks noChangeAspect="1"/>
          </p:cNvPicPr>
          <p:nvPr/>
        </p:nvPicPr>
        <p:blipFill>
          <a:blip r:embed="rId3"/>
          <a:stretch>
            <a:fillRect/>
          </a:stretch>
        </p:blipFill>
        <p:spPr>
          <a:xfrm>
            <a:off x="4088386" y="6204286"/>
            <a:ext cx="2021974" cy="843282"/>
          </a:xfrm>
          <a:prstGeom prst="rect">
            <a:avLst/>
          </a:prstGeom>
          <a:ln w="12700">
            <a:miter lim="400000"/>
          </a:ln>
        </p:spPr>
      </p:pic>
      <p:pic>
        <p:nvPicPr>
          <p:cNvPr id="271" name="Picture 32" descr="Picture 32"/>
          <p:cNvPicPr>
            <a:picLocks noChangeAspect="1"/>
          </p:cNvPicPr>
          <p:nvPr/>
        </p:nvPicPr>
        <p:blipFill>
          <a:blip r:embed="rId4"/>
          <a:stretch>
            <a:fillRect/>
          </a:stretch>
        </p:blipFill>
        <p:spPr>
          <a:xfrm>
            <a:off x="511061" y="6131228"/>
            <a:ext cx="2064744" cy="900908"/>
          </a:xfrm>
          <a:prstGeom prst="rect">
            <a:avLst/>
          </a:prstGeom>
          <a:ln w="12700">
            <a:miter lim="400000"/>
          </a:ln>
        </p:spPr>
      </p:pic>
      <p:pic>
        <p:nvPicPr>
          <p:cNvPr id="272" name="Picture 38" descr="Picture 38"/>
          <p:cNvPicPr>
            <a:picLocks noChangeAspect="1"/>
          </p:cNvPicPr>
          <p:nvPr/>
        </p:nvPicPr>
        <p:blipFill>
          <a:blip r:embed="rId5"/>
          <a:stretch>
            <a:fillRect/>
          </a:stretch>
        </p:blipFill>
        <p:spPr>
          <a:xfrm>
            <a:off x="7622940" y="6012281"/>
            <a:ext cx="2181845" cy="1227289"/>
          </a:xfrm>
          <a:prstGeom prst="rect">
            <a:avLst/>
          </a:prstGeom>
          <a:ln w="12700">
            <a:miter lim="400000"/>
          </a:ln>
        </p:spPr>
      </p:pic>
      <p:pic>
        <p:nvPicPr>
          <p:cNvPr id="273" name="Picture 42" descr="Picture 42"/>
          <p:cNvPicPr>
            <a:picLocks noChangeAspect="1"/>
          </p:cNvPicPr>
          <p:nvPr/>
        </p:nvPicPr>
        <p:blipFill>
          <a:blip r:embed="rId6"/>
          <a:stretch>
            <a:fillRect/>
          </a:stretch>
        </p:blipFill>
        <p:spPr>
          <a:xfrm>
            <a:off x="16542636" y="5987498"/>
            <a:ext cx="1669488" cy="1129375"/>
          </a:xfrm>
          <a:prstGeom prst="rect">
            <a:avLst/>
          </a:prstGeom>
          <a:ln w="12700">
            <a:miter lim="400000"/>
          </a:ln>
        </p:spPr>
      </p:pic>
      <p:pic>
        <p:nvPicPr>
          <p:cNvPr id="274" name="Picture 44" descr="Picture 44"/>
          <p:cNvPicPr>
            <a:picLocks noChangeAspect="1"/>
          </p:cNvPicPr>
          <p:nvPr/>
        </p:nvPicPr>
        <p:blipFill>
          <a:blip r:embed="rId7"/>
          <a:stretch>
            <a:fillRect/>
          </a:stretch>
        </p:blipFill>
        <p:spPr>
          <a:xfrm>
            <a:off x="11317364" y="6363927"/>
            <a:ext cx="3712693" cy="671477"/>
          </a:xfrm>
          <a:prstGeom prst="rect">
            <a:avLst/>
          </a:prstGeom>
          <a:ln w="12700">
            <a:miter lim="400000"/>
          </a:ln>
        </p:spPr>
      </p:pic>
      <p:pic>
        <p:nvPicPr>
          <p:cNvPr id="275" name="Picture 48" descr="Picture 48"/>
          <p:cNvPicPr>
            <a:picLocks noChangeAspect="1"/>
          </p:cNvPicPr>
          <p:nvPr/>
        </p:nvPicPr>
        <p:blipFill>
          <a:blip r:embed="rId8"/>
          <a:stretch>
            <a:fillRect/>
          </a:stretch>
        </p:blipFill>
        <p:spPr>
          <a:xfrm>
            <a:off x="19724704" y="6210753"/>
            <a:ext cx="1763091" cy="771354"/>
          </a:xfrm>
          <a:prstGeom prst="rect">
            <a:avLst/>
          </a:prstGeom>
          <a:ln w="12700">
            <a:miter lim="400000"/>
          </a:ln>
        </p:spPr>
      </p:pic>
      <p:pic>
        <p:nvPicPr>
          <p:cNvPr id="276" name="Picture 58" descr="Picture 58"/>
          <p:cNvPicPr>
            <a:picLocks noChangeAspect="1"/>
          </p:cNvPicPr>
          <p:nvPr/>
        </p:nvPicPr>
        <p:blipFill>
          <a:blip r:embed="rId9"/>
          <a:stretch>
            <a:fillRect/>
          </a:stretch>
        </p:blipFill>
        <p:spPr>
          <a:xfrm>
            <a:off x="13221848" y="7341496"/>
            <a:ext cx="2606307" cy="1954732"/>
          </a:xfrm>
          <a:prstGeom prst="rect">
            <a:avLst/>
          </a:prstGeom>
          <a:ln w="12700">
            <a:miter lim="400000"/>
          </a:ln>
        </p:spPr>
      </p:pic>
      <p:pic>
        <p:nvPicPr>
          <p:cNvPr id="277" name="Picture 34" descr="Picture 34"/>
          <p:cNvPicPr>
            <a:picLocks noChangeAspect="1"/>
          </p:cNvPicPr>
          <p:nvPr/>
        </p:nvPicPr>
        <p:blipFill>
          <a:blip r:embed="rId10"/>
          <a:stretch>
            <a:fillRect/>
          </a:stretch>
        </p:blipFill>
        <p:spPr>
          <a:xfrm>
            <a:off x="639573" y="7972576"/>
            <a:ext cx="1892154" cy="675069"/>
          </a:xfrm>
          <a:prstGeom prst="rect">
            <a:avLst/>
          </a:prstGeom>
          <a:ln w="12700">
            <a:miter lim="400000"/>
          </a:ln>
        </p:spPr>
      </p:pic>
      <p:pic>
        <p:nvPicPr>
          <p:cNvPr id="278" name="Picture 36" descr="Picture 36"/>
          <p:cNvPicPr>
            <a:picLocks noChangeAspect="1"/>
          </p:cNvPicPr>
          <p:nvPr/>
        </p:nvPicPr>
        <p:blipFill>
          <a:blip r:embed="rId11"/>
          <a:stretch>
            <a:fillRect/>
          </a:stretch>
        </p:blipFill>
        <p:spPr>
          <a:xfrm>
            <a:off x="3876118" y="7601639"/>
            <a:ext cx="2519010" cy="1416945"/>
          </a:xfrm>
          <a:prstGeom prst="rect">
            <a:avLst/>
          </a:prstGeom>
          <a:ln w="12700">
            <a:miter lim="400000"/>
          </a:ln>
        </p:spPr>
      </p:pic>
      <p:pic>
        <p:nvPicPr>
          <p:cNvPr id="279" name="Picture 46" descr="Picture 46"/>
          <p:cNvPicPr>
            <a:picLocks noChangeAspect="1"/>
          </p:cNvPicPr>
          <p:nvPr/>
        </p:nvPicPr>
        <p:blipFill>
          <a:blip r:embed="rId12"/>
          <a:stretch>
            <a:fillRect/>
          </a:stretch>
        </p:blipFill>
        <p:spPr>
          <a:xfrm flipH="1">
            <a:off x="7739519" y="7725256"/>
            <a:ext cx="1302272" cy="1140215"/>
          </a:xfrm>
          <a:prstGeom prst="rect">
            <a:avLst/>
          </a:prstGeom>
          <a:ln w="12700">
            <a:miter lim="400000"/>
          </a:ln>
        </p:spPr>
      </p:pic>
      <p:pic>
        <p:nvPicPr>
          <p:cNvPr id="280" name="Picture 72" descr="Picture 72"/>
          <p:cNvPicPr>
            <a:picLocks noChangeAspect="1"/>
          </p:cNvPicPr>
          <p:nvPr/>
        </p:nvPicPr>
        <p:blipFill>
          <a:blip r:embed="rId13"/>
          <a:stretch>
            <a:fillRect/>
          </a:stretch>
        </p:blipFill>
        <p:spPr>
          <a:xfrm>
            <a:off x="17172547" y="7866216"/>
            <a:ext cx="1211254" cy="887789"/>
          </a:xfrm>
          <a:prstGeom prst="rect">
            <a:avLst/>
          </a:prstGeom>
          <a:ln w="12700">
            <a:miter lim="400000"/>
          </a:ln>
        </p:spPr>
      </p:pic>
      <p:pic>
        <p:nvPicPr>
          <p:cNvPr id="281" name="Picture 76" descr="Picture 76"/>
          <p:cNvPicPr>
            <a:picLocks noChangeAspect="1"/>
          </p:cNvPicPr>
          <p:nvPr/>
        </p:nvPicPr>
        <p:blipFill>
          <a:blip r:embed="rId14"/>
          <a:stretch>
            <a:fillRect/>
          </a:stretch>
        </p:blipFill>
        <p:spPr>
          <a:xfrm>
            <a:off x="19728189" y="8089334"/>
            <a:ext cx="2242811" cy="471051"/>
          </a:xfrm>
          <a:prstGeom prst="rect">
            <a:avLst/>
          </a:prstGeom>
          <a:ln w="12700">
            <a:miter lim="400000"/>
          </a:ln>
        </p:spPr>
      </p:pic>
      <p:pic>
        <p:nvPicPr>
          <p:cNvPr id="282" name="Picture 50" descr="Picture 50"/>
          <p:cNvPicPr>
            <a:picLocks noChangeAspect="1"/>
          </p:cNvPicPr>
          <p:nvPr/>
        </p:nvPicPr>
        <p:blipFill>
          <a:blip r:embed="rId15"/>
          <a:stretch>
            <a:fillRect/>
          </a:stretch>
        </p:blipFill>
        <p:spPr>
          <a:xfrm>
            <a:off x="10386182" y="7664343"/>
            <a:ext cx="1491277" cy="1203048"/>
          </a:xfrm>
          <a:prstGeom prst="rect">
            <a:avLst/>
          </a:prstGeom>
          <a:ln w="12700">
            <a:miter lim="400000"/>
          </a:ln>
        </p:spPr>
      </p:pic>
      <p:pic>
        <p:nvPicPr>
          <p:cNvPr id="283" name="Picture 50" descr="Picture 50"/>
          <p:cNvPicPr>
            <a:picLocks noChangeAspect="1"/>
          </p:cNvPicPr>
          <p:nvPr/>
        </p:nvPicPr>
        <p:blipFill>
          <a:blip r:embed="rId16"/>
          <a:stretch>
            <a:fillRect/>
          </a:stretch>
        </p:blipFill>
        <p:spPr>
          <a:xfrm>
            <a:off x="639573" y="9648238"/>
            <a:ext cx="1208166" cy="935187"/>
          </a:xfrm>
          <a:prstGeom prst="rect">
            <a:avLst/>
          </a:prstGeom>
          <a:ln w="12700">
            <a:miter lim="400000"/>
          </a:ln>
        </p:spPr>
      </p:pic>
      <p:pic>
        <p:nvPicPr>
          <p:cNvPr id="284" name="Picture 62" descr="Picture 62"/>
          <p:cNvPicPr>
            <a:picLocks noChangeAspect="1"/>
          </p:cNvPicPr>
          <p:nvPr/>
        </p:nvPicPr>
        <p:blipFill>
          <a:blip r:embed="rId17"/>
          <a:stretch>
            <a:fillRect/>
          </a:stretch>
        </p:blipFill>
        <p:spPr>
          <a:xfrm>
            <a:off x="3261740" y="9460247"/>
            <a:ext cx="1376485" cy="1376485"/>
          </a:xfrm>
          <a:prstGeom prst="rect">
            <a:avLst/>
          </a:prstGeom>
          <a:ln w="12700">
            <a:miter lim="400000"/>
          </a:ln>
        </p:spPr>
      </p:pic>
      <p:pic>
        <p:nvPicPr>
          <p:cNvPr id="285" name="Picture 64" descr="Picture 64"/>
          <p:cNvPicPr>
            <a:picLocks noChangeAspect="1"/>
          </p:cNvPicPr>
          <p:nvPr/>
        </p:nvPicPr>
        <p:blipFill>
          <a:blip r:embed="rId18"/>
          <a:stretch>
            <a:fillRect/>
          </a:stretch>
        </p:blipFill>
        <p:spPr>
          <a:xfrm>
            <a:off x="6052225" y="9744098"/>
            <a:ext cx="2944071" cy="841440"/>
          </a:xfrm>
          <a:prstGeom prst="rect">
            <a:avLst/>
          </a:prstGeom>
          <a:ln w="12700">
            <a:miter lim="400000"/>
          </a:ln>
        </p:spPr>
      </p:pic>
      <p:pic>
        <p:nvPicPr>
          <p:cNvPr id="286" name="Picture 66" descr="Picture 66"/>
          <p:cNvPicPr>
            <a:picLocks noChangeAspect="1"/>
          </p:cNvPicPr>
          <p:nvPr/>
        </p:nvPicPr>
        <p:blipFill>
          <a:blip r:embed="rId19"/>
          <a:stretch>
            <a:fillRect/>
          </a:stretch>
        </p:blipFill>
        <p:spPr>
          <a:xfrm>
            <a:off x="10410297" y="9443276"/>
            <a:ext cx="1377768" cy="1377768"/>
          </a:xfrm>
          <a:prstGeom prst="rect">
            <a:avLst/>
          </a:prstGeom>
          <a:ln w="12700">
            <a:miter lim="400000"/>
          </a:ln>
        </p:spPr>
      </p:pic>
      <p:pic>
        <p:nvPicPr>
          <p:cNvPr id="287" name="Picture 68" descr="Picture 68"/>
          <p:cNvPicPr>
            <a:picLocks noChangeAspect="1"/>
          </p:cNvPicPr>
          <p:nvPr/>
        </p:nvPicPr>
        <p:blipFill>
          <a:blip r:embed="rId20"/>
          <a:stretch>
            <a:fillRect/>
          </a:stretch>
        </p:blipFill>
        <p:spPr>
          <a:xfrm>
            <a:off x="13202065" y="9634228"/>
            <a:ext cx="1211633" cy="995864"/>
          </a:xfrm>
          <a:prstGeom prst="rect">
            <a:avLst/>
          </a:prstGeom>
          <a:ln w="12700">
            <a:miter lim="400000"/>
          </a:ln>
        </p:spPr>
      </p:pic>
      <p:pic>
        <p:nvPicPr>
          <p:cNvPr id="288" name="Picture 18" descr="Picture 18"/>
          <p:cNvPicPr>
            <a:picLocks noChangeAspect="1"/>
          </p:cNvPicPr>
          <p:nvPr/>
        </p:nvPicPr>
        <p:blipFill>
          <a:blip r:embed="rId21"/>
          <a:stretch>
            <a:fillRect/>
          </a:stretch>
        </p:blipFill>
        <p:spPr>
          <a:xfrm>
            <a:off x="15827699" y="9958147"/>
            <a:ext cx="2486489" cy="380684"/>
          </a:xfrm>
          <a:prstGeom prst="rect">
            <a:avLst/>
          </a:prstGeom>
          <a:ln w="12700">
            <a:miter lim="400000"/>
          </a:ln>
        </p:spPr>
      </p:pic>
      <p:pic>
        <p:nvPicPr>
          <p:cNvPr id="289" name="Picture 62" descr="Picture 62"/>
          <p:cNvPicPr>
            <a:picLocks noChangeAspect="1"/>
          </p:cNvPicPr>
          <p:nvPr/>
        </p:nvPicPr>
        <p:blipFill>
          <a:blip r:embed="rId22"/>
          <a:stretch>
            <a:fillRect/>
          </a:stretch>
        </p:blipFill>
        <p:spPr>
          <a:xfrm>
            <a:off x="19728189" y="9568884"/>
            <a:ext cx="1224525" cy="1224525"/>
          </a:xfrm>
          <a:prstGeom prst="rect">
            <a:avLst/>
          </a:prstGeom>
          <a:ln w="12700">
            <a:miter lim="400000"/>
          </a:ln>
        </p:spPr>
      </p:pic>
      <p:pic>
        <p:nvPicPr>
          <p:cNvPr id="290" name="Picture 52" descr="Picture 52"/>
          <p:cNvPicPr>
            <a:picLocks noChangeAspect="1"/>
          </p:cNvPicPr>
          <p:nvPr/>
        </p:nvPicPr>
        <p:blipFill>
          <a:blip r:embed="rId23"/>
          <a:srcRect r="33"/>
          <a:stretch>
            <a:fillRect/>
          </a:stretch>
        </p:blipFill>
        <p:spPr>
          <a:xfrm>
            <a:off x="4501626" y="11387594"/>
            <a:ext cx="2155656" cy="700131"/>
          </a:xfrm>
          <a:prstGeom prst="rect">
            <a:avLst/>
          </a:prstGeom>
          <a:ln w="12700">
            <a:miter lim="400000"/>
          </a:ln>
        </p:spPr>
      </p:pic>
      <p:pic>
        <p:nvPicPr>
          <p:cNvPr id="291" name="Picture 80" descr="Picture 80"/>
          <p:cNvPicPr>
            <a:picLocks noChangeAspect="1"/>
          </p:cNvPicPr>
          <p:nvPr/>
        </p:nvPicPr>
        <p:blipFill>
          <a:blip r:embed="rId24"/>
          <a:stretch>
            <a:fillRect/>
          </a:stretch>
        </p:blipFill>
        <p:spPr>
          <a:xfrm>
            <a:off x="7671968" y="11446978"/>
            <a:ext cx="2739311" cy="581365"/>
          </a:xfrm>
          <a:prstGeom prst="rect">
            <a:avLst/>
          </a:prstGeom>
          <a:ln w="12700">
            <a:miter lim="400000"/>
          </a:ln>
        </p:spPr>
      </p:pic>
      <p:pic>
        <p:nvPicPr>
          <p:cNvPr id="292" name="Picture 36" descr="Picture 36"/>
          <p:cNvPicPr>
            <a:picLocks noChangeAspect="1"/>
          </p:cNvPicPr>
          <p:nvPr/>
        </p:nvPicPr>
        <p:blipFill>
          <a:blip r:embed="rId25"/>
          <a:srcRect b="86"/>
          <a:stretch>
            <a:fillRect/>
          </a:stretch>
        </p:blipFill>
        <p:spPr>
          <a:xfrm>
            <a:off x="639573" y="11262518"/>
            <a:ext cx="2847366" cy="917626"/>
          </a:xfrm>
          <a:prstGeom prst="rect">
            <a:avLst/>
          </a:prstGeom>
          <a:ln w="12700">
            <a:miter lim="400000"/>
          </a:ln>
        </p:spPr>
      </p:pic>
      <p:pic>
        <p:nvPicPr>
          <p:cNvPr id="293" name="Picture 28" descr="Picture 28"/>
          <p:cNvPicPr>
            <a:picLocks noChangeAspect="1"/>
          </p:cNvPicPr>
          <p:nvPr/>
        </p:nvPicPr>
        <p:blipFill>
          <a:blip r:embed="rId26"/>
          <a:stretch>
            <a:fillRect/>
          </a:stretch>
        </p:blipFill>
        <p:spPr>
          <a:xfrm>
            <a:off x="11425966" y="11131845"/>
            <a:ext cx="1211633" cy="1211633"/>
          </a:xfrm>
          <a:prstGeom prst="rect">
            <a:avLst/>
          </a:prstGeom>
          <a:ln w="12700">
            <a:miter lim="400000"/>
          </a:ln>
        </p:spPr>
      </p:pic>
      <p:pic>
        <p:nvPicPr>
          <p:cNvPr id="294" name="Picture 72" descr="Picture 72"/>
          <p:cNvPicPr>
            <a:picLocks noChangeAspect="1"/>
          </p:cNvPicPr>
          <p:nvPr/>
        </p:nvPicPr>
        <p:blipFill>
          <a:blip r:embed="rId27"/>
          <a:stretch>
            <a:fillRect/>
          </a:stretch>
        </p:blipFill>
        <p:spPr>
          <a:xfrm>
            <a:off x="13652284" y="11367892"/>
            <a:ext cx="2230073" cy="739538"/>
          </a:xfrm>
          <a:prstGeom prst="rect">
            <a:avLst/>
          </a:prstGeom>
          <a:ln w="12700">
            <a:miter lim="400000"/>
          </a:ln>
        </p:spPr>
      </p:pic>
      <p:pic>
        <p:nvPicPr>
          <p:cNvPr id="295" name="Picture 84" descr="Picture 84"/>
          <p:cNvPicPr>
            <a:picLocks noChangeAspect="1"/>
          </p:cNvPicPr>
          <p:nvPr/>
        </p:nvPicPr>
        <p:blipFill>
          <a:blip r:embed="rId28"/>
          <a:srcRect r="36" b="51"/>
          <a:stretch>
            <a:fillRect/>
          </a:stretch>
        </p:blipFill>
        <p:spPr>
          <a:xfrm>
            <a:off x="16897044" y="11423467"/>
            <a:ext cx="1816460" cy="628386"/>
          </a:xfrm>
          <a:prstGeom prst="rect">
            <a:avLst/>
          </a:prstGeom>
          <a:ln w="12700">
            <a:miter lim="400000"/>
          </a:ln>
        </p:spPr>
      </p:pic>
      <p:pic>
        <p:nvPicPr>
          <p:cNvPr id="296" name="Picture 76" descr="Picture 76"/>
          <p:cNvPicPr>
            <a:picLocks noChangeAspect="1"/>
          </p:cNvPicPr>
          <p:nvPr/>
        </p:nvPicPr>
        <p:blipFill>
          <a:blip r:embed="rId29"/>
          <a:srcRect r="2"/>
          <a:stretch>
            <a:fillRect/>
          </a:stretch>
        </p:blipFill>
        <p:spPr>
          <a:xfrm>
            <a:off x="19728189" y="11492879"/>
            <a:ext cx="2184234" cy="489562"/>
          </a:xfrm>
          <a:prstGeom prst="rect">
            <a:avLst/>
          </a:prstGeom>
          <a:ln w="12700">
            <a:miter lim="400000"/>
          </a:ln>
        </p:spPr>
      </p:pic>
      <p:pic>
        <p:nvPicPr>
          <p:cNvPr id="297" name="Picture 18" descr="Picture 18"/>
          <p:cNvPicPr>
            <a:picLocks noChangeAspect="1"/>
          </p:cNvPicPr>
          <p:nvPr/>
        </p:nvPicPr>
        <p:blipFill>
          <a:blip r:embed="rId30"/>
          <a:stretch>
            <a:fillRect/>
          </a:stretch>
        </p:blipFill>
        <p:spPr>
          <a:xfrm>
            <a:off x="16113326" y="3653625"/>
            <a:ext cx="2209945" cy="2209944"/>
          </a:xfrm>
          <a:prstGeom prst="rect">
            <a:avLst/>
          </a:prstGeom>
          <a:ln w="12700">
            <a:miter lim="400000"/>
          </a:ln>
        </p:spPr>
      </p:pic>
      <p:grpSp>
        <p:nvGrpSpPr>
          <p:cNvPr id="304" name="Group 442"/>
          <p:cNvGrpSpPr/>
          <p:nvPr/>
        </p:nvGrpSpPr>
        <p:grpSpPr>
          <a:xfrm>
            <a:off x="436281" y="3881754"/>
            <a:ext cx="20313149" cy="1685616"/>
            <a:chOff x="0" y="0"/>
            <a:chExt cx="20313148" cy="1685614"/>
          </a:xfrm>
        </p:grpSpPr>
        <p:pic>
          <p:nvPicPr>
            <p:cNvPr id="298" name="Picture 4" descr="Picture 4"/>
            <p:cNvPicPr>
              <a:picLocks noChangeAspect="1"/>
            </p:cNvPicPr>
            <p:nvPr/>
          </p:nvPicPr>
          <p:blipFill>
            <a:blip r:embed="rId31"/>
            <a:stretch>
              <a:fillRect/>
            </a:stretch>
          </p:blipFill>
          <p:spPr>
            <a:xfrm>
              <a:off x="4062160" y="602177"/>
              <a:ext cx="2064745" cy="752235"/>
            </a:xfrm>
            <a:prstGeom prst="rect">
              <a:avLst/>
            </a:prstGeom>
            <a:ln w="12700" cap="flat">
              <a:noFill/>
              <a:miter lim="400000"/>
            </a:ln>
            <a:effectLst/>
          </p:spPr>
        </p:pic>
        <p:pic>
          <p:nvPicPr>
            <p:cNvPr id="299" name="Picture 6" descr="Picture 6"/>
            <p:cNvPicPr>
              <a:picLocks noChangeAspect="1"/>
            </p:cNvPicPr>
            <p:nvPr/>
          </p:nvPicPr>
          <p:blipFill>
            <a:blip r:embed="rId32"/>
            <a:stretch>
              <a:fillRect/>
            </a:stretch>
          </p:blipFill>
          <p:spPr>
            <a:xfrm>
              <a:off x="7366151" y="218772"/>
              <a:ext cx="1079905" cy="1079908"/>
            </a:xfrm>
            <a:prstGeom prst="rect">
              <a:avLst/>
            </a:prstGeom>
            <a:ln w="12700" cap="flat">
              <a:noFill/>
              <a:miter lim="400000"/>
            </a:ln>
            <a:effectLst/>
          </p:spPr>
        </p:pic>
        <p:pic>
          <p:nvPicPr>
            <p:cNvPr id="300" name="Picture 12" descr="Picture 12"/>
            <p:cNvPicPr>
              <a:picLocks noChangeAspect="1"/>
            </p:cNvPicPr>
            <p:nvPr/>
          </p:nvPicPr>
          <p:blipFill>
            <a:blip r:embed="rId33"/>
            <a:stretch>
              <a:fillRect/>
            </a:stretch>
          </p:blipFill>
          <p:spPr>
            <a:xfrm>
              <a:off x="9685301" y="445172"/>
              <a:ext cx="2032097" cy="923170"/>
            </a:xfrm>
            <a:prstGeom prst="rect">
              <a:avLst/>
            </a:prstGeom>
            <a:ln w="12700" cap="flat">
              <a:noFill/>
              <a:miter lim="400000"/>
            </a:ln>
            <a:effectLst/>
          </p:spPr>
        </p:pic>
        <p:pic>
          <p:nvPicPr>
            <p:cNvPr id="301" name="Picture 22" descr="Picture 22"/>
            <p:cNvPicPr>
              <a:picLocks noChangeAspect="1"/>
            </p:cNvPicPr>
            <p:nvPr/>
          </p:nvPicPr>
          <p:blipFill>
            <a:blip r:embed="rId34"/>
            <a:stretch>
              <a:fillRect/>
            </a:stretch>
          </p:blipFill>
          <p:spPr>
            <a:xfrm>
              <a:off x="19126234" y="-1"/>
              <a:ext cx="1186915" cy="1636080"/>
            </a:xfrm>
            <a:prstGeom prst="rect">
              <a:avLst/>
            </a:prstGeom>
            <a:ln w="12700" cap="flat">
              <a:noFill/>
              <a:miter lim="400000"/>
            </a:ln>
            <a:effectLst/>
          </p:spPr>
        </p:pic>
        <p:pic>
          <p:nvPicPr>
            <p:cNvPr id="302" name="Picture 50" descr="Picture 50"/>
            <p:cNvPicPr>
              <a:picLocks noChangeAspect="1"/>
            </p:cNvPicPr>
            <p:nvPr/>
          </p:nvPicPr>
          <p:blipFill>
            <a:blip r:embed="rId35"/>
            <a:stretch>
              <a:fillRect/>
            </a:stretch>
          </p:blipFill>
          <p:spPr>
            <a:xfrm>
              <a:off x="12956644" y="297168"/>
              <a:ext cx="1481157" cy="1171150"/>
            </a:xfrm>
            <a:prstGeom prst="rect">
              <a:avLst/>
            </a:prstGeom>
            <a:ln w="12700" cap="flat">
              <a:noFill/>
              <a:miter lim="400000"/>
            </a:ln>
            <a:effectLst/>
          </p:spPr>
        </p:pic>
        <p:pic>
          <p:nvPicPr>
            <p:cNvPr id="303" name="Picture 2" descr="Picture 2"/>
            <p:cNvPicPr>
              <a:picLocks noChangeAspect="1"/>
            </p:cNvPicPr>
            <p:nvPr/>
          </p:nvPicPr>
          <p:blipFill>
            <a:blip r:embed="rId36"/>
            <a:stretch>
              <a:fillRect/>
            </a:stretch>
          </p:blipFill>
          <p:spPr>
            <a:xfrm>
              <a:off x="0" y="97724"/>
              <a:ext cx="2822915" cy="1587891"/>
            </a:xfrm>
            <a:prstGeom prst="rect">
              <a:avLst/>
            </a:prstGeom>
            <a:ln w="12700" cap="flat">
              <a:noFill/>
              <a:miter lim="400000"/>
            </a:ln>
            <a:effectLst/>
          </p:spPr>
        </p:pic>
      </p:grpSp>
      <p:sp>
        <p:nvSpPr>
          <p:cNvPr id="305" name="Rounded Rectangle"/>
          <p:cNvSpPr/>
          <p:nvPr/>
        </p:nvSpPr>
        <p:spPr>
          <a:xfrm>
            <a:off x="659721" y="12746372"/>
            <a:ext cx="6169343" cy="520367"/>
          </a:xfrm>
          <a:prstGeom prst="roundRect">
            <a:avLst>
              <a:gd name="adj" fmla="val 50000"/>
            </a:avLst>
          </a:prstGeom>
          <a:ln w="12700">
            <a:solidFill>
              <a:schemeClr val="accent1">
                <a:lumOff val="4607"/>
              </a:schemeClr>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306"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solidFill>
                  <a:srgbClr val="FFFFFF"/>
                </a:solidFill>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8" name="Slide Number"/>
          <p:cNvSpPr txBox="1">
            <a:spLocks noGrp="1"/>
          </p:cNvSpPr>
          <p:nvPr>
            <p:ph type="sldNum" sz="quarter" idx="4294967295"/>
          </p:nvPr>
        </p:nvSpPr>
        <p:spPr>
          <a:xfrm>
            <a:off x="12065033" y="12807898"/>
            <a:ext cx="241437"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12</a:t>
            </a:fld>
            <a:endParaRPr/>
          </a:p>
        </p:txBody>
      </p:sp>
      <p:sp>
        <p:nvSpPr>
          <p:cNvPr id="309" name="Section Title"/>
          <p:cNvSpPr txBox="1">
            <a:spLocks noGrp="1"/>
          </p:cNvSpPr>
          <p:nvPr>
            <p:ph type="body" sz="half" idx="1"/>
          </p:nvPr>
        </p:nvSpPr>
        <p:spPr>
          <a:xfrm>
            <a:off x="517325" y="575749"/>
            <a:ext cx="14341675" cy="7661252"/>
          </a:xfrm>
          <a:prstGeom prst="rect">
            <a:avLst/>
          </a:prstGeom>
          <a:ln w="12700">
            <a:noFill/>
          </a:ln>
        </p:spPr>
        <p:txBody>
          <a:bodyPr anchor="t"/>
          <a:lstStyle>
            <a:lvl1pPr algn="l" defTabSz="2438337">
              <a:lnSpc>
                <a:spcPct val="70000"/>
              </a:lnSpc>
              <a:defRPr sz="9500" b="1" spc="-475">
                <a:solidFill>
                  <a:srgbClr val="FFFFFF"/>
                </a:solidFill>
                <a:latin typeface="Avenir Next Regular"/>
                <a:ea typeface="Avenir Next Regular"/>
                <a:cs typeface="Avenir Next Regular"/>
                <a:sym typeface="Avenir Next Regular"/>
              </a:defRPr>
            </a:lvl1pPr>
          </a:lstStyle>
          <a:p>
            <a:r>
              <a:t>A unique mobile media offering.</a:t>
            </a:r>
          </a:p>
        </p:txBody>
      </p:sp>
      <p:pic>
        <p:nvPicPr>
          <p:cNvPr id="310" name="Wordmark.png" descr="Wordmark.png"/>
          <p:cNvPicPr>
            <a:picLocks noChangeAspect="1"/>
          </p:cNvPicPr>
          <p:nvPr/>
        </p:nvPicPr>
        <p:blipFill>
          <a:blip r:embed="rId2"/>
          <a:stretch>
            <a:fillRect/>
          </a:stretch>
        </p:blipFill>
        <p:spPr>
          <a:xfrm>
            <a:off x="22433509" y="12849355"/>
            <a:ext cx="1335987" cy="262225"/>
          </a:xfrm>
          <a:prstGeom prst="rect">
            <a:avLst/>
          </a:prstGeom>
          <a:ln w="12700">
            <a:miter lim="400000"/>
          </a:ln>
        </p:spPr>
      </p:pic>
      <p:sp>
        <p:nvSpPr>
          <p:cNvPr id="311" name="Slide Number"/>
          <p:cNvSpPr txBox="1"/>
          <p:nvPr/>
        </p:nvSpPr>
        <p:spPr>
          <a:xfrm>
            <a:off x="12065033" y="12807898"/>
            <a:ext cx="241437"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b">
            <a:spAutoFit/>
          </a:bodyPr>
          <a:lstStyle>
            <a:lvl1pPr algn="ctr" defTabSz="584200">
              <a:defRPr>
                <a:solidFill>
                  <a:srgbClr val="FFFFFF"/>
                </a:solidFill>
                <a:latin typeface="Avenir Next LT Pro"/>
                <a:ea typeface="Avenir Next LT Pro"/>
                <a:cs typeface="Avenir Next LT Pro"/>
                <a:sym typeface="Avenir Next LT Pro"/>
              </a:defRPr>
            </a:lvl1pPr>
          </a:lstStyle>
          <a:p>
            <a:r>
              <a:t>9</a:t>
            </a:r>
          </a:p>
        </p:txBody>
      </p:sp>
      <p:sp>
        <p:nvSpPr>
          <p:cNvPr id="312" name="Lorem ipsum dolor sit amet, consectetur adipiscing elit, sed do eiusmod tempor incididunt ut labore et dolore magna aliqua. Ut enim ad minim veniam, quis nostrud exercitation ullamco"/>
          <p:cNvSpPr txBox="1"/>
          <p:nvPr/>
        </p:nvSpPr>
        <p:spPr>
          <a:xfrm>
            <a:off x="6833399" y="12136990"/>
            <a:ext cx="10717202" cy="408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120000"/>
              </a:lnSpc>
              <a:spcBef>
                <a:spcPts val="4500"/>
              </a:spcBef>
              <a:defRPr>
                <a:solidFill>
                  <a:srgbClr val="FFFFFF"/>
                </a:solidFill>
                <a:latin typeface="Avenir Next Demi Bold"/>
                <a:ea typeface="Avenir Next Demi Bold"/>
                <a:cs typeface="Avenir Next Demi Bold"/>
                <a:sym typeface="Avenir Next Demi Bold"/>
              </a:defRPr>
            </a:lvl1pPr>
          </a:lstStyle>
          <a:p>
            <a:r>
              <a:t>AUDIENCE INTELLIGENCE (PRE-POST) AND CAMPAIGN PERFORMANCE ANALYSIS</a:t>
            </a:r>
          </a:p>
        </p:txBody>
      </p:sp>
      <p:sp>
        <p:nvSpPr>
          <p:cNvPr id="313" name="Item 1…"/>
          <p:cNvSpPr txBox="1"/>
          <p:nvPr/>
        </p:nvSpPr>
        <p:spPr>
          <a:xfrm>
            <a:off x="20020714" y="704687"/>
            <a:ext cx="3292940"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2400" spc="-110">
                <a:solidFill>
                  <a:srgbClr val="FFFFFF"/>
                </a:solidFill>
                <a:latin typeface="Avenir Next Regular"/>
                <a:ea typeface="Avenir Next Regular"/>
                <a:cs typeface="Avenir Next Regular"/>
                <a:sym typeface="Avenir Next Regular"/>
              </a:defRPr>
            </a:lvl1pPr>
          </a:lstStyle>
          <a:p>
            <a:r>
              <a:t>Awareness </a:t>
            </a:r>
          </a:p>
        </p:txBody>
      </p:sp>
      <p:sp>
        <p:nvSpPr>
          <p:cNvPr id="314" name="Item 1…"/>
          <p:cNvSpPr txBox="1"/>
          <p:nvPr/>
        </p:nvSpPr>
        <p:spPr>
          <a:xfrm>
            <a:off x="22057734" y="704687"/>
            <a:ext cx="3292940"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2400" spc="-110">
                <a:solidFill>
                  <a:srgbClr val="FFFFFF"/>
                </a:solidFill>
                <a:latin typeface="Avenir Next Regular"/>
                <a:ea typeface="Avenir Next Regular"/>
                <a:cs typeface="Avenir Next Regular"/>
                <a:sym typeface="Avenir Next Regular"/>
              </a:defRPr>
            </a:lvl1pPr>
          </a:lstStyle>
          <a:p>
            <a:r>
              <a:t>Conversions</a:t>
            </a:r>
          </a:p>
        </p:txBody>
      </p:sp>
      <p:sp>
        <p:nvSpPr>
          <p:cNvPr id="315" name="Oval 12"/>
          <p:cNvSpPr/>
          <p:nvPr/>
        </p:nvSpPr>
        <p:spPr>
          <a:xfrm>
            <a:off x="21667663" y="791228"/>
            <a:ext cx="293737" cy="293737"/>
          </a:xfrm>
          <a:prstGeom prst="ellipse">
            <a:avLst/>
          </a:prstGeom>
          <a:solidFill>
            <a:schemeClr val="accent5"/>
          </a:solidFill>
          <a:ln w="12700">
            <a:miter lim="400000"/>
          </a:ln>
        </p:spPr>
        <p:txBody>
          <a:bodyPr lIns="50800" tIns="50800" rIns="50800" bIns="50800" anchor="ctr"/>
          <a:lstStyle/>
          <a:p>
            <a:pPr algn="ctr" defTabSz="825500">
              <a:defRPr sz="3600" b="1">
                <a:solidFill>
                  <a:srgbClr val="FFFFFF"/>
                </a:solidFill>
              </a:defRPr>
            </a:pPr>
            <a:endParaRPr/>
          </a:p>
        </p:txBody>
      </p:sp>
      <p:sp>
        <p:nvSpPr>
          <p:cNvPr id="316" name="Oval 13"/>
          <p:cNvSpPr/>
          <p:nvPr/>
        </p:nvSpPr>
        <p:spPr>
          <a:xfrm>
            <a:off x="19562064" y="791228"/>
            <a:ext cx="293737" cy="293737"/>
          </a:xfrm>
          <a:prstGeom prst="ellipse">
            <a:avLst/>
          </a:prstGeom>
          <a:solidFill>
            <a:schemeClr val="accent1"/>
          </a:solidFill>
          <a:ln w="12700">
            <a:miter lim="400000"/>
          </a:ln>
        </p:spPr>
        <p:txBody>
          <a:bodyPr lIns="50800" tIns="50800" rIns="50800" bIns="50800" anchor="ctr"/>
          <a:lstStyle/>
          <a:p>
            <a:pPr algn="ctr" defTabSz="825500">
              <a:defRPr sz="3600" b="1">
                <a:solidFill>
                  <a:srgbClr val="FFFFFF"/>
                </a:solidFill>
              </a:defRPr>
            </a:pPr>
            <a:endParaRPr/>
          </a:p>
        </p:txBody>
      </p:sp>
      <p:sp>
        <p:nvSpPr>
          <p:cNvPr id="317" name="Oval 476"/>
          <p:cNvSpPr/>
          <p:nvPr/>
        </p:nvSpPr>
        <p:spPr>
          <a:xfrm>
            <a:off x="7599443" y="2697093"/>
            <a:ext cx="9185115" cy="9185114"/>
          </a:xfrm>
          <a:prstGeom prst="ellipse">
            <a:avLst/>
          </a:prstGeom>
          <a:ln w="57150">
            <a:solidFill>
              <a:srgbClr val="FFFFFF"/>
            </a:solidFill>
            <a:prstDash val="lgDash"/>
            <a:miter lim="400000"/>
          </a:ln>
        </p:spPr>
        <p:txBody>
          <a:bodyPr lIns="50800" tIns="50800" rIns="50800" bIns="50800" anchor="ctr"/>
          <a:lstStyle/>
          <a:p>
            <a:pPr algn="ctr" defTabSz="825500">
              <a:defRPr sz="3200" b="1">
                <a:solidFill>
                  <a:srgbClr val="FFFFFF"/>
                </a:solidFill>
              </a:defRPr>
            </a:pPr>
            <a:endParaRPr/>
          </a:p>
        </p:txBody>
      </p:sp>
      <p:sp>
        <p:nvSpPr>
          <p:cNvPr id="318" name="Rectangle 477"/>
          <p:cNvSpPr/>
          <p:nvPr/>
        </p:nvSpPr>
        <p:spPr>
          <a:xfrm>
            <a:off x="10051463" y="6359888"/>
            <a:ext cx="4281075" cy="1756148"/>
          </a:xfrm>
          <a:prstGeom prst="rect">
            <a:avLst/>
          </a:prstGeom>
          <a:solidFill>
            <a:srgbClr val="000000"/>
          </a:solidFill>
          <a:ln w="12700">
            <a:miter lim="400000"/>
          </a:ln>
        </p:spPr>
        <p:txBody>
          <a:bodyPr lIns="50800" tIns="50800" rIns="50800" bIns="50800" anchor="ctr"/>
          <a:lstStyle/>
          <a:p>
            <a:pPr algn="ctr" defTabSz="825500">
              <a:defRPr sz="3200" b="1">
                <a:solidFill>
                  <a:srgbClr val="FFFFFF"/>
                </a:solidFill>
              </a:defRPr>
            </a:pPr>
            <a:endParaRPr/>
          </a:p>
        </p:txBody>
      </p:sp>
      <p:sp>
        <p:nvSpPr>
          <p:cNvPr id="319" name="Rounded Rectangle"/>
          <p:cNvSpPr/>
          <p:nvPr/>
        </p:nvSpPr>
        <p:spPr>
          <a:xfrm>
            <a:off x="6332966" y="10710049"/>
            <a:ext cx="11705568" cy="1246869"/>
          </a:xfrm>
          <a:prstGeom prst="roundRect">
            <a:avLst>
              <a:gd name="adj" fmla="val 50000"/>
            </a:avLst>
          </a:prstGeom>
          <a:solidFill>
            <a:schemeClr val="accent4"/>
          </a:solidFill>
          <a:ln w="12700">
            <a:miter lim="400000"/>
          </a:ln>
        </p:spPr>
        <p:txBody>
          <a:bodyPr lIns="50800" tIns="50800" rIns="50800" bIns="50800" anchor="ctr"/>
          <a:lstStyle/>
          <a:p>
            <a:pPr algn="ctr" defTabSz="825500">
              <a:defRPr sz="5000" spc="-200">
                <a:solidFill>
                  <a:srgbClr val="26267F"/>
                </a:solidFill>
                <a:latin typeface="+mj-lt"/>
                <a:ea typeface="+mj-ea"/>
                <a:cs typeface="+mj-cs"/>
                <a:sym typeface="Arial"/>
              </a:defRPr>
            </a:pPr>
            <a:endParaRPr/>
          </a:p>
        </p:txBody>
      </p:sp>
      <p:sp>
        <p:nvSpPr>
          <p:cNvPr id="320" name="Free Phone Service Sponsorship"/>
          <p:cNvSpPr txBox="1"/>
          <p:nvPr/>
        </p:nvSpPr>
        <p:spPr>
          <a:xfrm>
            <a:off x="6515564" y="10850883"/>
            <a:ext cx="11340372"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825500">
              <a:defRPr sz="5000" spc="-200">
                <a:solidFill>
                  <a:srgbClr val="26267F"/>
                </a:solidFill>
                <a:latin typeface="Avenir Next Demi Bold"/>
                <a:ea typeface="Avenir Next Demi Bold"/>
                <a:cs typeface="Avenir Next Demi Bold"/>
                <a:sym typeface="Avenir Next Demi Bold"/>
              </a:defRPr>
            </a:lvl1pPr>
          </a:lstStyle>
          <a:p>
            <a:r>
              <a:t>Free Phone Service Sponsorship</a:t>
            </a:r>
          </a:p>
        </p:txBody>
      </p:sp>
      <p:sp>
        <p:nvSpPr>
          <p:cNvPr id="321" name="Oval 480"/>
          <p:cNvSpPr/>
          <p:nvPr/>
        </p:nvSpPr>
        <p:spPr>
          <a:xfrm>
            <a:off x="17183592" y="10551468"/>
            <a:ext cx="293737" cy="293737"/>
          </a:xfrm>
          <a:prstGeom prst="ellipse">
            <a:avLst/>
          </a:prstGeom>
          <a:solidFill>
            <a:schemeClr val="accent1"/>
          </a:solidFill>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sp>
        <p:nvSpPr>
          <p:cNvPr id="322" name="Rounded Rectangle"/>
          <p:cNvSpPr/>
          <p:nvPr/>
        </p:nvSpPr>
        <p:spPr>
          <a:xfrm>
            <a:off x="15792539" y="5072106"/>
            <a:ext cx="7010598" cy="1246869"/>
          </a:xfrm>
          <a:prstGeom prst="roundRect">
            <a:avLst>
              <a:gd name="adj" fmla="val 50000"/>
            </a:avLst>
          </a:prstGeom>
          <a:solidFill>
            <a:schemeClr val="accent3"/>
          </a:solidFill>
          <a:ln w="12700">
            <a:miter lim="400000"/>
          </a:ln>
        </p:spPr>
        <p:txBody>
          <a:bodyPr lIns="50800" tIns="50800" rIns="50800" bIns="50800" anchor="ctr"/>
          <a:lstStyle/>
          <a:p>
            <a:pPr algn="ctr" defTabSz="825500">
              <a:defRPr sz="5000" spc="-200">
                <a:latin typeface="+mj-lt"/>
                <a:ea typeface="+mj-ea"/>
                <a:cs typeface="+mj-cs"/>
                <a:sym typeface="Arial"/>
              </a:defRPr>
            </a:pPr>
            <a:endParaRPr/>
          </a:p>
        </p:txBody>
      </p:sp>
      <p:sp>
        <p:nvSpPr>
          <p:cNvPr id="323" name="Push Notifications"/>
          <p:cNvSpPr txBox="1"/>
          <p:nvPr/>
        </p:nvSpPr>
        <p:spPr>
          <a:xfrm>
            <a:off x="15975138" y="5212940"/>
            <a:ext cx="6645402"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825500">
              <a:defRPr sz="5000" spc="-200">
                <a:latin typeface="Avenir Next Demi Bold"/>
                <a:ea typeface="Avenir Next Demi Bold"/>
                <a:cs typeface="Avenir Next Demi Bold"/>
                <a:sym typeface="Avenir Next Demi Bold"/>
              </a:defRPr>
            </a:lvl1pPr>
          </a:lstStyle>
          <a:p>
            <a:r>
              <a:t>Push Notifications</a:t>
            </a:r>
          </a:p>
        </p:txBody>
      </p:sp>
      <p:grpSp>
        <p:nvGrpSpPr>
          <p:cNvPr id="326" name="Group 483"/>
          <p:cNvGrpSpPr/>
          <p:nvPr/>
        </p:nvGrpSpPr>
        <p:grpSpPr>
          <a:xfrm>
            <a:off x="21469329" y="4897390"/>
            <a:ext cx="776576" cy="293740"/>
            <a:chOff x="0" y="0"/>
            <a:chExt cx="776574" cy="293738"/>
          </a:xfrm>
        </p:grpSpPr>
        <p:sp>
          <p:nvSpPr>
            <p:cNvPr id="324" name="Oval 484"/>
            <p:cNvSpPr/>
            <p:nvPr/>
          </p:nvSpPr>
          <p:spPr>
            <a:xfrm rot="16200000">
              <a:off x="482838" y="0"/>
              <a:ext cx="293737" cy="293736"/>
            </a:xfrm>
            <a:prstGeom prst="ellipse">
              <a:avLst/>
            </a:prstGeom>
            <a:solidFill>
              <a:schemeClr val="accent5"/>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325" name="Oval 485"/>
            <p:cNvSpPr/>
            <p:nvPr/>
          </p:nvSpPr>
          <p:spPr>
            <a:xfrm rot="16200000">
              <a:off x="0" y="3"/>
              <a:ext cx="293736" cy="293736"/>
            </a:xfrm>
            <a:prstGeom prst="ellipse">
              <a:avLst/>
            </a:prstGeom>
            <a:solidFill>
              <a:schemeClr val="accent1"/>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sp>
        <p:nvSpPr>
          <p:cNvPr id="327" name="Rounded Rectangle"/>
          <p:cNvSpPr/>
          <p:nvPr/>
        </p:nvSpPr>
        <p:spPr>
          <a:xfrm>
            <a:off x="15677888" y="8123687"/>
            <a:ext cx="7530690" cy="1246869"/>
          </a:xfrm>
          <a:prstGeom prst="roundRect">
            <a:avLst>
              <a:gd name="adj" fmla="val 50000"/>
            </a:avLst>
          </a:prstGeom>
          <a:solidFill>
            <a:schemeClr val="accent2">
              <a:lumOff val="7990"/>
            </a:schemeClr>
          </a:solidFill>
          <a:ln w="12700">
            <a:miter lim="400000"/>
          </a:ln>
        </p:spPr>
        <p:txBody>
          <a:bodyPr lIns="50800" tIns="50800" rIns="50800" bIns="50800" anchor="ctr"/>
          <a:lstStyle/>
          <a:p>
            <a:pPr algn="ctr" defTabSz="825500">
              <a:defRPr sz="5000" spc="-200">
                <a:solidFill>
                  <a:srgbClr val="5E0A1E"/>
                </a:solidFill>
                <a:latin typeface="+mj-lt"/>
                <a:ea typeface="+mj-ea"/>
                <a:cs typeface="+mj-cs"/>
                <a:sym typeface="Arial"/>
              </a:defRPr>
            </a:pPr>
            <a:endParaRPr/>
          </a:p>
        </p:txBody>
      </p:sp>
      <p:sp>
        <p:nvSpPr>
          <p:cNvPr id="328" name="Premium Takeovers"/>
          <p:cNvSpPr txBox="1"/>
          <p:nvPr/>
        </p:nvSpPr>
        <p:spPr>
          <a:xfrm>
            <a:off x="15860486" y="8264521"/>
            <a:ext cx="7165495"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825500">
              <a:defRPr sz="5000" spc="-200">
                <a:solidFill>
                  <a:srgbClr val="5E0A1E"/>
                </a:solidFill>
                <a:latin typeface="Avenir Next Demi Bold"/>
                <a:ea typeface="Avenir Next Demi Bold"/>
                <a:cs typeface="Avenir Next Demi Bold"/>
                <a:sym typeface="Avenir Next Demi Bold"/>
              </a:defRPr>
            </a:lvl1pPr>
          </a:lstStyle>
          <a:p>
            <a:r>
              <a:t>Premium Takeovers</a:t>
            </a:r>
          </a:p>
        </p:txBody>
      </p:sp>
      <p:grpSp>
        <p:nvGrpSpPr>
          <p:cNvPr id="331" name="Group 488"/>
          <p:cNvGrpSpPr/>
          <p:nvPr/>
        </p:nvGrpSpPr>
        <p:grpSpPr>
          <a:xfrm>
            <a:off x="21814811" y="7956295"/>
            <a:ext cx="776575" cy="293740"/>
            <a:chOff x="0" y="0"/>
            <a:chExt cx="776574" cy="293738"/>
          </a:xfrm>
        </p:grpSpPr>
        <p:sp>
          <p:nvSpPr>
            <p:cNvPr id="329" name="Oval 489"/>
            <p:cNvSpPr/>
            <p:nvPr/>
          </p:nvSpPr>
          <p:spPr>
            <a:xfrm rot="16200000">
              <a:off x="482838" y="0"/>
              <a:ext cx="293737" cy="293736"/>
            </a:xfrm>
            <a:prstGeom prst="ellipse">
              <a:avLst/>
            </a:prstGeom>
            <a:solidFill>
              <a:schemeClr val="accent5"/>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330" name="Oval 490"/>
            <p:cNvSpPr/>
            <p:nvPr/>
          </p:nvSpPr>
          <p:spPr>
            <a:xfrm rot="16200000">
              <a:off x="0" y="3"/>
              <a:ext cx="293736" cy="293736"/>
            </a:xfrm>
            <a:prstGeom prst="ellipse">
              <a:avLst/>
            </a:prstGeom>
            <a:solidFill>
              <a:schemeClr val="accent1"/>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sp>
        <p:nvSpPr>
          <p:cNvPr id="332" name="Rounded Rectangle"/>
          <p:cNvSpPr/>
          <p:nvPr/>
        </p:nvSpPr>
        <p:spPr>
          <a:xfrm>
            <a:off x="7291778" y="2346102"/>
            <a:ext cx="9787944" cy="1246869"/>
          </a:xfrm>
          <a:prstGeom prst="roundRect">
            <a:avLst>
              <a:gd name="adj" fmla="val 50000"/>
            </a:avLst>
          </a:prstGeom>
          <a:solidFill>
            <a:schemeClr val="accent2">
              <a:satOff val="-43889"/>
              <a:lumOff val="-13607"/>
            </a:schemeClr>
          </a:solidFill>
          <a:ln w="12700">
            <a:miter lim="400000"/>
          </a:ln>
        </p:spPr>
        <p:txBody>
          <a:bodyPr lIns="50800" tIns="50800" rIns="50800" bIns="50800" anchor="ctr"/>
          <a:lstStyle/>
          <a:p>
            <a:pPr algn="ctr" defTabSz="825500">
              <a:defRPr sz="5000" spc="-200">
                <a:latin typeface="+mj-lt"/>
                <a:ea typeface="+mj-ea"/>
                <a:cs typeface="+mj-cs"/>
                <a:sym typeface="Arial"/>
              </a:defRPr>
            </a:pPr>
            <a:endParaRPr/>
          </a:p>
        </p:txBody>
      </p:sp>
      <p:sp>
        <p:nvSpPr>
          <p:cNvPr id="333" name="Sponsored Multimedia Text"/>
          <p:cNvSpPr txBox="1"/>
          <p:nvPr/>
        </p:nvSpPr>
        <p:spPr>
          <a:xfrm>
            <a:off x="7474377" y="2486935"/>
            <a:ext cx="9422748"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825500">
              <a:defRPr sz="5000" spc="-200">
                <a:latin typeface="Avenir Next Demi Bold"/>
                <a:ea typeface="Avenir Next Demi Bold"/>
                <a:cs typeface="Avenir Next Demi Bold"/>
                <a:sym typeface="Avenir Next Demi Bold"/>
              </a:defRPr>
            </a:lvl1pPr>
          </a:lstStyle>
          <a:p>
            <a:r>
              <a:t>Sponsored Multimedia Text</a:t>
            </a:r>
          </a:p>
        </p:txBody>
      </p:sp>
      <p:sp>
        <p:nvSpPr>
          <p:cNvPr id="334" name="Oval 493"/>
          <p:cNvSpPr/>
          <p:nvPr/>
        </p:nvSpPr>
        <p:spPr>
          <a:xfrm>
            <a:off x="16061373" y="2152342"/>
            <a:ext cx="293737" cy="293737"/>
          </a:xfrm>
          <a:prstGeom prst="ellipse">
            <a:avLst/>
          </a:prstGeom>
          <a:solidFill>
            <a:schemeClr val="accent1"/>
          </a:solidFill>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pic>
        <p:nvPicPr>
          <p:cNvPr id="335" name="Image" descr="Image"/>
          <p:cNvPicPr>
            <a:picLocks noChangeAspect="1"/>
          </p:cNvPicPr>
          <p:nvPr/>
        </p:nvPicPr>
        <p:blipFill>
          <a:blip r:embed="rId3"/>
          <a:stretch>
            <a:fillRect/>
          </a:stretch>
        </p:blipFill>
        <p:spPr>
          <a:xfrm>
            <a:off x="10278863" y="6524820"/>
            <a:ext cx="3799975" cy="1246869"/>
          </a:xfrm>
          <a:prstGeom prst="rect">
            <a:avLst/>
          </a:prstGeom>
          <a:ln w="12700">
            <a:miter lim="400000"/>
          </a:ln>
        </p:spPr>
      </p:pic>
      <p:sp>
        <p:nvSpPr>
          <p:cNvPr id="336" name="Rounded Rectangle"/>
          <p:cNvSpPr/>
          <p:nvPr/>
        </p:nvSpPr>
        <p:spPr>
          <a:xfrm>
            <a:off x="817631" y="5075090"/>
            <a:ext cx="7530691" cy="1246869"/>
          </a:xfrm>
          <a:prstGeom prst="roundRect">
            <a:avLst>
              <a:gd name="adj" fmla="val 50000"/>
            </a:avLst>
          </a:prstGeom>
          <a:solidFill>
            <a:schemeClr val="accent6"/>
          </a:solidFill>
          <a:ln w="12700">
            <a:miter lim="400000"/>
          </a:ln>
        </p:spPr>
        <p:txBody>
          <a:bodyPr lIns="50800" tIns="50800" rIns="50800" bIns="50800" anchor="ctr"/>
          <a:lstStyle/>
          <a:p>
            <a:pPr algn="ctr" defTabSz="825500">
              <a:defRPr sz="5000" spc="-200">
                <a:solidFill>
                  <a:srgbClr val="004437"/>
                </a:solidFill>
                <a:latin typeface="+mj-lt"/>
                <a:ea typeface="+mj-ea"/>
                <a:cs typeface="+mj-cs"/>
                <a:sym typeface="Arial"/>
              </a:defRPr>
            </a:pPr>
            <a:endParaRPr/>
          </a:p>
        </p:txBody>
      </p:sp>
      <p:sp>
        <p:nvSpPr>
          <p:cNvPr id="337" name="High-Impact Display"/>
          <p:cNvSpPr txBox="1"/>
          <p:nvPr/>
        </p:nvSpPr>
        <p:spPr>
          <a:xfrm>
            <a:off x="1000229" y="5215925"/>
            <a:ext cx="7165496" cy="96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825500">
              <a:defRPr sz="5000" spc="-200">
                <a:solidFill>
                  <a:srgbClr val="004437"/>
                </a:solidFill>
                <a:latin typeface="Avenir Next Demi Bold"/>
                <a:ea typeface="Avenir Next Demi Bold"/>
                <a:cs typeface="Avenir Next Demi Bold"/>
                <a:sym typeface="Avenir Next Demi Bold"/>
              </a:defRPr>
            </a:lvl1pPr>
          </a:lstStyle>
          <a:p>
            <a:r>
              <a:t>High-Impact Display</a:t>
            </a:r>
          </a:p>
        </p:txBody>
      </p:sp>
      <p:grpSp>
        <p:nvGrpSpPr>
          <p:cNvPr id="340" name="Group 497"/>
          <p:cNvGrpSpPr/>
          <p:nvPr/>
        </p:nvGrpSpPr>
        <p:grpSpPr>
          <a:xfrm>
            <a:off x="6800216" y="4894404"/>
            <a:ext cx="776578" cy="293737"/>
            <a:chOff x="0" y="0"/>
            <a:chExt cx="776577" cy="293735"/>
          </a:xfrm>
        </p:grpSpPr>
        <p:sp>
          <p:nvSpPr>
            <p:cNvPr id="338" name="Oval 498"/>
            <p:cNvSpPr/>
            <p:nvPr/>
          </p:nvSpPr>
          <p:spPr>
            <a:xfrm rot="16200000">
              <a:off x="482841" y="-1"/>
              <a:ext cx="293737" cy="293736"/>
            </a:xfrm>
            <a:prstGeom prst="ellipse">
              <a:avLst/>
            </a:prstGeom>
            <a:solidFill>
              <a:schemeClr val="accent5"/>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339" name="Oval 499"/>
            <p:cNvSpPr/>
            <p:nvPr/>
          </p:nvSpPr>
          <p:spPr>
            <a:xfrm rot="16200000">
              <a:off x="-1" y="-1"/>
              <a:ext cx="293737" cy="293736"/>
            </a:xfrm>
            <a:prstGeom prst="ellipse">
              <a:avLst/>
            </a:prstGeom>
            <a:solidFill>
              <a:schemeClr val="accent1"/>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sp>
        <p:nvSpPr>
          <p:cNvPr id="341" name="Line"/>
          <p:cNvSpPr/>
          <p:nvPr/>
        </p:nvSpPr>
        <p:spPr>
          <a:xfrm flipV="1">
            <a:off x="12185750" y="3653928"/>
            <a:ext cx="1" cy="1893432"/>
          </a:xfrm>
          <a:prstGeom prst="line">
            <a:avLst/>
          </a:prstGeom>
          <a:ln w="25400">
            <a:solidFill>
              <a:srgbClr val="FFFFFF"/>
            </a:solidFill>
            <a:miter lim="400000"/>
            <a:tailEnd type="triangle"/>
          </a:ln>
        </p:spPr>
        <p:txBody>
          <a:bodyPr lIns="45718" tIns="45718" rIns="45718" bIns="45718"/>
          <a:lstStyle/>
          <a:p>
            <a:endParaRPr/>
          </a:p>
        </p:txBody>
      </p:sp>
      <p:sp>
        <p:nvSpPr>
          <p:cNvPr id="342" name="Line"/>
          <p:cNvSpPr/>
          <p:nvPr/>
        </p:nvSpPr>
        <p:spPr>
          <a:xfrm>
            <a:off x="12185750" y="8786137"/>
            <a:ext cx="1" cy="1893432"/>
          </a:xfrm>
          <a:prstGeom prst="line">
            <a:avLst/>
          </a:prstGeom>
          <a:ln w="25400">
            <a:solidFill>
              <a:srgbClr val="FFFFFF"/>
            </a:solidFill>
            <a:miter lim="400000"/>
            <a:tailEnd type="triangle"/>
          </a:ln>
        </p:spPr>
        <p:txBody>
          <a:bodyPr lIns="45718" tIns="45718" rIns="45718" bIns="45718"/>
          <a:lstStyle/>
          <a:p>
            <a:endParaRPr/>
          </a:p>
        </p:txBody>
      </p:sp>
      <p:sp>
        <p:nvSpPr>
          <p:cNvPr id="343" name="Line"/>
          <p:cNvSpPr/>
          <p:nvPr/>
        </p:nvSpPr>
        <p:spPr>
          <a:xfrm flipH="1">
            <a:off x="8344712" y="7736909"/>
            <a:ext cx="1517649" cy="658672"/>
          </a:xfrm>
          <a:prstGeom prst="line">
            <a:avLst/>
          </a:prstGeom>
          <a:ln w="25400">
            <a:solidFill>
              <a:srgbClr val="FFFFFF"/>
            </a:solidFill>
            <a:miter lim="400000"/>
            <a:tailEnd type="triangle"/>
          </a:ln>
        </p:spPr>
        <p:txBody>
          <a:bodyPr lIns="45718" tIns="45718" rIns="45718" bIns="45718"/>
          <a:lstStyle/>
          <a:p>
            <a:endParaRPr/>
          </a:p>
        </p:txBody>
      </p:sp>
      <p:sp>
        <p:nvSpPr>
          <p:cNvPr id="344" name="Rounded Rectangle"/>
          <p:cNvSpPr/>
          <p:nvPr/>
        </p:nvSpPr>
        <p:spPr>
          <a:xfrm>
            <a:off x="4021650" y="8121448"/>
            <a:ext cx="4420360" cy="1246869"/>
          </a:xfrm>
          <a:prstGeom prst="roundRect">
            <a:avLst>
              <a:gd name="adj" fmla="val 50000"/>
            </a:avLst>
          </a:prstGeom>
          <a:solidFill>
            <a:schemeClr val="accent1"/>
          </a:solidFill>
          <a:ln w="12700">
            <a:miter lim="400000"/>
          </a:ln>
        </p:spPr>
        <p:txBody>
          <a:bodyPr lIns="50800" tIns="50800" rIns="50800" bIns="50800" anchor="ctr"/>
          <a:lstStyle/>
          <a:p>
            <a:pPr algn="ctr" defTabSz="825500">
              <a:defRPr sz="5000" spc="-200">
                <a:solidFill>
                  <a:srgbClr val="2E1759"/>
                </a:solidFill>
                <a:latin typeface="+mj-lt"/>
                <a:ea typeface="+mj-ea"/>
                <a:cs typeface="+mj-cs"/>
                <a:sym typeface="Arial"/>
              </a:defRPr>
            </a:pPr>
            <a:endParaRPr/>
          </a:p>
        </p:txBody>
      </p:sp>
      <p:sp>
        <p:nvSpPr>
          <p:cNvPr id="345" name="Rich Media (including Video)"/>
          <p:cNvSpPr txBox="1"/>
          <p:nvPr/>
        </p:nvSpPr>
        <p:spPr>
          <a:xfrm>
            <a:off x="4110561" y="8074021"/>
            <a:ext cx="4055164" cy="1346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825500">
              <a:defRPr sz="3600" spc="-144">
                <a:solidFill>
                  <a:srgbClr val="2E1759"/>
                </a:solidFill>
                <a:latin typeface="Avenir Next Demi Bold"/>
                <a:ea typeface="Avenir Next Demi Bold"/>
                <a:cs typeface="Avenir Next Demi Bold"/>
                <a:sym typeface="Avenir Next Demi Bold"/>
              </a:defRPr>
            </a:lvl1pPr>
          </a:lstStyle>
          <a:p>
            <a:r>
              <a:t>Rich Media (including Video)</a:t>
            </a:r>
          </a:p>
        </p:txBody>
      </p:sp>
      <p:grpSp>
        <p:nvGrpSpPr>
          <p:cNvPr id="348" name="Group 505"/>
          <p:cNvGrpSpPr/>
          <p:nvPr/>
        </p:nvGrpSpPr>
        <p:grpSpPr>
          <a:xfrm>
            <a:off x="7062051" y="7958536"/>
            <a:ext cx="776577" cy="293738"/>
            <a:chOff x="0" y="0"/>
            <a:chExt cx="776575" cy="293736"/>
          </a:xfrm>
        </p:grpSpPr>
        <p:sp>
          <p:nvSpPr>
            <p:cNvPr id="346" name="Oval 506"/>
            <p:cNvSpPr/>
            <p:nvPr/>
          </p:nvSpPr>
          <p:spPr>
            <a:xfrm rot="16200000">
              <a:off x="482840" y="0"/>
              <a:ext cx="293736" cy="293736"/>
            </a:xfrm>
            <a:prstGeom prst="ellipse">
              <a:avLst/>
            </a:prstGeom>
            <a:solidFill>
              <a:schemeClr val="accent5"/>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347" name="Oval 507"/>
            <p:cNvSpPr/>
            <p:nvPr/>
          </p:nvSpPr>
          <p:spPr>
            <a:xfrm rot="16200000">
              <a:off x="0" y="1"/>
              <a:ext cx="293736" cy="293736"/>
            </a:xfrm>
            <a:prstGeom prst="ellipse">
              <a:avLst/>
            </a:prstGeom>
            <a:solidFill>
              <a:schemeClr val="accent1"/>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sp>
        <p:nvSpPr>
          <p:cNvPr id="349" name="Line"/>
          <p:cNvSpPr/>
          <p:nvPr/>
        </p:nvSpPr>
        <p:spPr>
          <a:xfrm>
            <a:off x="14297194" y="7736909"/>
            <a:ext cx="1517649" cy="658672"/>
          </a:xfrm>
          <a:prstGeom prst="line">
            <a:avLst/>
          </a:prstGeom>
          <a:ln w="25400">
            <a:solidFill>
              <a:srgbClr val="FFFFFF"/>
            </a:solidFill>
            <a:miter lim="400000"/>
            <a:tailEnd type="triangle"/>
          </a:ln>
        </p:spPr>
        <p:txBody>
          <a:bodyPr lIns="45718" tIns="45718" rIns="45718" bIns="45718"/>
          <a:lstStyle/>
          <a:p>
            <a:endParaRPr/>
          </a:p>
        </p:txBody>
      </p:sp>
      <p:sp>
        <p:nvSpPr>
          <p:cNvPr id="350" name="Line"/>
          <p:cNvSpPr/>
          <p:nvPr/>
        </p:nvSpPr>
        <p:spPr>
          <a:xfrm flipH="1" flipV="1">
            <a:off x="8344712" y="5841198"/>
            <a:ext cx="1517649" cy="658671"/>
          </a:xfrm>
          <a:prstGeom prst="line">
            <a:avLst/>
          </a:prstGeom>
          <a:ln w="25400">
            <a:solidFill>
              <a:srgbClr val="FFFFFF"/>
            </a:solidFill>
            <a:miter lim="400000"/>
            <a:tailEnd type="triangle"/>
          </a:ln>
        </p:spPr>
        <p:txBody>
          <a:bodyPr lIns="45718" tIns="45718" rIns="45718" bIns="45718"/>
          <a:lstStyle/>
          <a:p>
            <a:endParaRPr/>
          </a:p>
        </p:txBody>
      </p:sp>
      <p:sp>
        <p:nvSpPr>
          <p:cNvPr id="351" name="Line"/>
          <p:cNvSpPr/>
          <p:nvPr/>
        </p:nvSpPr>
        <p:spPr>
          <a:xfrm flipV="1">
            <a:off x="14297194" y="5841197"/>
            <a:ext cx="1517649" cy="658672"/>
          </a:xfrm>
          <a:prstGeom prst="line">
            <a:avLst/>
          </a:prstGeom>
          <a:ln w="25400">
            <a:solidFill>
              <a:srgbClr val="FFFFFF"/>
            </a:solidFill>
            <a:miter lim="400000"/>
            <a:tailEnd type="triangle"/>
          </a:ln>
        </p:spPr>
        <p:txBody>
          <a:bodyPr lIns="45718" tIns="45718" rIns="45718" bIns="45718"/>
          <a:lstStyle/>
          <a:p>
            <a:endParaRPr/>
          </a:p>
        </p:txBody>
      </p:sp>
      <p:sp>
        <p:nvSpPr>
          <p:cNvPr id="352" name="Rounded Rectangle"/>
          <p:cNvSpPr/>
          <p:nvPr/>
        </p:nvSpPr>
        <p:spPr>
          <a:xfrm>
            <a:off x="659721" y="12746372"/>
            <a:ext cx="6169343" cy="520367"/>
          </a:xfrm>
          <a:prstGeom prst="roundRect">
            <a:avLst>
              <a:gd name="adj" fmla="val 50000"/>
            </a:avLst>
          </a:prstGeom>
          <a:ln w="12700">
            <a:solidFill>
              <a:schemeClr val="accent1">
                <a:lumOff val="4607"/>
              </a:schemeClr>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353"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defTabSz="825500">
              <a:defRPr sz="1500">
                <a:solidFill>
                  <a:srgbClr val="FFFFFF"/>
                </a:solidFill>
                <a:latin typeface="Avenir Book"/>
                <a:ea typeface="Avenir Book"/>
                <a:cs typeface="Avenir Book"/>
                <a:sym typeface="Avenir Book"/>
              </a:defRPr>
            </a:lvl1pPr>
          </a:lstStyle>
          <a:p>
            <a:r>
              <a:t>Freemium Ad-Supported Phone Service, powered by your brand.</a:t>
            </a:r>
          </a:p>
        </p:txBody>
      </p:sp>
      <p:sp>
        <p:nvSpPr>
          <p:cNvPr id="354" name="Oval 12"/>
          <p:cNvSpPr/>
          <p:nvPr/>
        </p:nvSpPr>
        <p:spPr>
          <a:xfrm>
            <a:off x="16432107" y="2158692"/>
            <a:ext cx="293737" cy="293737"/>
          </a:xfrm>
          <a:prstGeom prst="ellipse">
            <a:avLst/>
          </a:prstGeom>
          <a:solidFill>
            <a:schemeClr val="accent5"/>
          </a:solidFill>
          <a:ln w="12700">
            <a:miter lim="400000"/>
          </a:ln>
        </p:spPr>
        <p:txBody>
          <a:bodyPr lIns="50800" tIns="50800" rIns="50800" bIns="50800" anchor="ctr"/>
          <a:lstStyle/>
          <a:p>
            <a:pPr algn="ctr" defTabSz="825500">
              <a:defRPr sz="3600" b="1">
                <a:solidFill>
                  <a:srgbClr val="FFFFFF"/>
                </a:solidFil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ext Placeholder 1"/>
          <p:cNvSpPr txBox="1">
            <a:spLocks noGrp="1"/>
          </p:cNvSpPr>
          <p:nvPr>
            <p:ph type="body" sz="quarter" idx="1"/>
          </p:nvPr>
        </p:nvSpPr>
        <p:spPr>
          <a:xfrm>
            <a:off x="580826" y="468755"/>
            <a:ext cx="4699001" cy="3683001"/>
          </a:xfrm>
          <a:prstGeom prst="rect">
            <a:avLst/>
          </a:prstGeom>
        </p:spPr>
        <p:txBody>
          <a:bodyPr/>
          <a:lstStyle>
            <a:lvl1pPr>
              <a:lnSpc>
                <a:spcPct val="90000"/>
              </a:lnSpc>
              <a:defRPr b="1" spc="-200">
                <a:latin typeface="Avenir Next Regular"/>
                <a:ea typeface="Avenir Next Regular"/>
                <a:cs typeface="Avenir Next Regular"/>
                <a:sym typeface="Avenir Next Regular"/>
              </a:defRPr>
            </a:lvl1pPr>
          </a:lstStyle>
          <a:p>
            <a:r>
              <a:t>Sponsored multimedia message.</a:t>
            </a:r>
          </a:p>
        </p:txBody>
      </p:sp>
      <p:sp>
        <p:nvSpPr>
          <p:cNvPr id="384" name="Text Placeholder 9"/>
          <p:cNvSpPr txBox="1">
            <a:spLocks noGrp="1"/>
          </p:cNvSpPr>
          <p:nvPr>
            <p:ph type="body" idx="25"/>
          </p:nvPr>
        </p:nvSpPr>
        <p:spPr>
          <a:xfrm>
            <a:off x="587946" y="11036093"/>
            <a:ext cx="5409921" cy="1626158"/>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p>
            <a:pPr marL="0" indent="0">
              <a:buSzTx/>
              <a:buNone/>
              <a:defRPr sz="4200" b="1" spc="-200">
                <a:latin typeface="Avenir Next Regular"/>
                <a:ea typeface="Avenir Next Regular"/>
                <a:cs typeface="Avenir Next Regular"/>
                <a:sym typeface="Avenir Next Regular"/>
              </a:defRPr>
            </a:pPr>
            <a:r>
              <a:t>Native text message</a:t>
            </a:r>
            <a:endParaRPr spc="-15"/>
          </a:p>
          <a:p>
            <a:pPr marL="0" indent="0">
              <a:buSzTx/>
              <a:buNone/>
              <a:defRPr>
                <a:latin typeface="Avenir Next Regular"/>
                <a:ea typeface="Avenir Next Regular"/>
                <a:cs typeface="Avenir Next Regular"/>
                <a:sym typeface="Avenir Next Regular"/>
              </a:defRPr>
            </a:pPr>
            <a:r>
              <a:t>Clickable</a:t>
            </a:r>
          </a:p>
        </p:txBody>
      </p:sp>
      <p:sp>
        <p:nvSpPr>
          <p:cNvPr id="385" name="Lorem ipsum dolor sit amet, consectetur adipiscing elit, sed do eiusmod tempor incididunt ut labore et dolore magna aliqua. Ut enim ad minim veniam, quis nostrud exercitation ullamco"/>
          <p:cNvSpPr txBox="1"/>
          <p:nvPr/>
        </p:nvSpPr>
        <p:spPr>
          <a:xfrm>
            <a:off x="4984688" y="798227"/>
            <a:ext cx="12916602" cy="189357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45719" rIns="45719">
            <a:spAutoFit/>
          </a:bodyPr>
          <a:lstStyle>
            <a:lvl1pPr>
              <a:lnSpc>
                <a:spcPct val="110000"/>
              </a:lnSpc>
              <a:spcBef>
                <a:spcPts val="4500"/>
              </a:spcBef>
              <a:defRPr sz="2400">
                <a:latin typeface="Avenir Next Regular"/>
                <a:ea typeface="Avenir Next Regular"/>
                <a:cs typeface="Avenir Next Regular"/>
                <a:sym typeface="Avenir Next Regular"/>
              </a:defRPr>
            </a:lvl1pPr>
          </a:lstStyle>
          <a:p>
            <a:r>
              <a:t>First-to-market innovation. Users get a message that shows as unread/native ad at the top of their inbox. Click detonates full takeover interstitial experience (static, audio or video).  Accessible via CPM model. Same targeting capabilities as our premium products (geo, demographic, behavioral, interests, HHI, occupation, in-language – Eng/Spa).</a:t>
            </a:r>
          </a:p>
        </p:txBody>
      </p:sp>
      <p:sp>
        <p:nvSpPr>
          <p:cNvPr id="386" name="Slide Number"/>
          <p:cNvSpPr txBox="1">
            <a:spLocks noGrp="1"/>
          </p:cNvSpPr>
          <p:nvPr>
            <p:ph type="sldNum" sz="quarter" idx="4294967295"/>
          </p:nvPr>
        </p:nvSpPr>
        <p:spPr>
          <a:xfrm>
            <a:off x="12009892" y="12807898"/>
            <a:ext cx="351719"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13</a:t>
            </a:fld>
            <a:endParaRPr/>
          </a:p>
        </p:txBody>
      </p:sp>
      <p:grpSp>
        <p:nvGrpSpPr>
          <p:cNvPr id="389" name="Group 62"/>
          <p:cNvGrpSpPr/>
          <p:nvPr/>
        </p:nvGrpSpPr>
        <p:grpSpPr>
          <a:xfrm>
            <a:off x="659721" y="3804396"/>
            <a:ext cx="3357108" cy="6912593"/>
            <a:chOff x="0" y="0"/>
            <a:chExt cx="3357107" cy="6912591"/>
          </a:xfrm>
        </p:grpSpPr>
        <p:sp>
          <p:nvSpPr>
            <p:cNvPr id="387" name="Rectangle: Rounded Corners 65"/>
            <p:cNvSpPr/>
            <p:nvPr/>
          </p:nvSpPr>
          <p:spPr>
            <a:xfrm>
              <a:off x="0" y="0"/>
              <a:ext cx="3357108" cy="6912592"/>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388" name="Rectangle: Rounded Corners 66"/>
            <p:cNvSpPr/>
            <p:nvPr/>
          </p:nvSpPr>
          <p:spPr>
            <a:xfrm>
              <a:off x="138490" y="138805"/>
              <a:ext cx="3080127" cy="6634980"/>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sp>
        <p:nvSpPr>
          <p:cNvPr id="390" name="Text Placeholder 9"/>
          <p:cNvSpPr txBox="1"/>
          <p:nvPr/>
        </p:nvSpPr>
        <p:spPr>
          <a:xfrm>
            <a:off x="10539734" y="11036093"/>
            <a:ext cx="3926544" cy="179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latin typeface="Avenir Next Regular"/>
                <a:ea typeface="Avenir Next Regular"/>
                <a:cs typeface="Avenir Next Regular"/>
                <a:sym typeface="Avenir Next Regular"/>
              </a:defRPr>
            </a:pPr>
            <a:r>
              <a:t>Video </a:t>
            </a:r>
            <a:r>
              <a:rPr spc="-200"/>
              <a:t>    </a:t>
            </a:r>
            <a:r>
              <a:rPr spc="0"/>
              <a:t>                  </a:t>
            </a:r>
            <a:endParaRPr sz="2800" spc="-100"/>
          </a:p>
          <a:p>
            <a:pPr defTabSz="825500">
              <a:defRPr sz="2800" spc="-100">
                <a:latin typeface="Avenir Next Regular"/>
                <a:ea typeface="Avenir Next Regular"/>
                <a:cs typeface="Avenir Next Regular"/>
                <a:sym typeface="Avenir Next Regular"/>
              </a:defRPr>
            </a:pPr>
            <a:r>
              <a:t>Full screen takeover</a:t>
            </a:r>
          </a:p>
        </p:txBody>
      </p:sp>
      <p:sp>
        <p:nvSpPr>
          <p:cNvPr id="391" name="Text Placeholder 9"/>
          <p:cNvSpPr txBox="1"/>
          <p:nvPr/>
        </p:nvSpPr>
        <p:spPr>
          <a:xfrm>
            <a:off x="15426238" y="11036093"/>
            <a:ext cx="3357108" cy="179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latin typeface="Avenir Next Regular"/>
                <a:ea typeface="Avenir Next Regular"/>
                <a:cs typeface="Avenir Next Regular"/>
                <a:sym typeface="Avenir Next Regular"/>
              </a:defRPr>
            </a:pPr>
            <a:r>
              <a:t>Static</a:t>
            </a:r>
            <a:endParaRPr sz="2800" spc="-100"/>
          </a:p>
          <a:p>
            <a:pPr defTabSz="825500">
              <a:defRPr sz="2800" spc="-100">
                <a:latin typeface="Avenir Next Regular"/>
                <a:ea typeface="Avenir Next Regular"/>
                <a:cs typeface="Avenir Next Regular"/>
                <a:sym typeface="Avenir Next Regular"/>
              </a:defRPr>
            </a:pPr>
            <a:r>
              <a:t>Full screen takeover</a:t>
            </a:r>
          </a:p>
        </p:txBody>
      </p:sp>
      <p:sp>
        <p:nvSpPr>
          <p:cNvPr id="392" name="Text Placeholder 9"/>
          <p:cNvSpPr txBox="1"/>
          <p:nvPr/>
        </p:nvSpPr>
        <p:spPr>
          <a:xfrm>
            <a:off x="20312743" y="11036093"/>
            <a:ext cx="3357108" cy="179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latin typeface="Avenir Next Regular"/>
                <a:ea typeface="Avenir Next Regular"/>
                <a:cs typeface="Avenir Next Regular"/>
                <a:sym typeface="Avenir Next Regular"/>
              </a:defRPr>
            </a:pPr>
            <a:r>
              <a:t>Audio   </a:t>
            </a:r>
            <a:r>
              <a:rPr spc="0"/>
              <a:t>                   </a:t>
            </a:r>
            <a:endParaRPr sz="2800" spc="-100"/>
          </a:p>
          <a:p>
            <a:pPr defTabSz="825500">
              <a:defRPr sz="2800" spc="-100">
                <a:latin typeface="Avenir Next Regular"/>
                <a:ea typeface="Avenir Next Regular"/>
                <a:cs typeface="Avenir Next Regular"/>
                <a:sym typeface="Avenir Next Regular"/>
              </a:defRPr>
            </a:pPr>
            <a:r>
              <a:t>Full screen takeover</a:t>
            </a:r>
          </a:p>
        </p:txBody>
      </p:sp>
      <p:pic>
        <p:nvPicPr>
          <p:cNvPr id="393" name="Sponsored Msg - Conversation-1.png" descr="Sponsored Msg - Conversation-1.png"/>
          <p:cNvPicPr>
            <a:picLocks noChangeAspect="1"/>
          </p:cNvPicPr>
          <p:nvPr/>
        </p:nvPicPr>
        <p:blipFill>
          <a:blip r:embed="rId2"/>
          <a:srcRect l="187" t="21" r="187" b="118"/>
          <a:stretch>
            <a:fillRect/>
          </a:stretch>
        </p:blipFill>
        <p:spPr>
          <a:xfrm>
            <a:off x="825387" y="3979364"/>
            <a:ext cx="3025697" cy="6441027"/>
          </a:xfrm>
          <a:prstGeom prst="rect">
            <a:avLst/>
          </a:prstGeom>
          <a:ln w="12700">
            <a:miter lim="400000"/>
          </a:ln>
        </p:spPr>
      </p:pic>
      <p:pic>
        <p:nvPicPr>
          <p:cNvPr id="394" name="Screenshot 2023-05-04 at 10.22.10 PM.png" descr="Screenshot 2023-05-04 at 10.22.10 PM.png"/>
          <p:cNvPicPr>
            <a:picLocks noChangeAspect="1"/>
          </p:cNvPicPr>
          <p:nvPr/>
        </p:nvPicPr>
        <p:blipFill>
          <a:blip r:embed="rId3"/>
          <a:stretch>
            <a:fillRect/>
          </a:stretch>
        </p:blipFill>
        <p:spPr>
          <a:xfrm>
            <a:off x="1948426" y="7917918"/>
            <a:ext cx="784614" cy="784614"/>
          </a:xfrm>
          <a:prstGeom prst="rect">
            <a:avLst/>
          </a:prstGeom>
          <a:ln w="12700">
            <a:miter lim="400000"/>
          </a:ln>
        </p:spPr>
      </p:pic>
      <p:grpSp>
        <p:nvGrpSpPr>
          <p:cNvPr id="397" name="Group 144"/>
          <p:cNvGrpSpPr/>
          <p:nvPr/>
        </p:nvGrpSpPr>
        <p:grpSpPr>
          <a:xfrm>
            <a:off x="10544853" y="3804396"/>
            <a:ext cx="3357108" cy="6912593"/>
            <a:chOff x="0" y="0"/>
            <a:chExt cx="3357107" cy="6912591"/>
          </a:xfrm>
        </p:grpSpPr>
        <p:sp>
          <p:nvSpPr>
            <p:cNvPr id="395" name="Rectangle: Rounded Corners 146"/>
            <p:cNvSpPr/>
            <p:nvPr/>
          </p:nvSpPr>
          <p:spPr>
            <a:xfrm>
              <a:off x="0" y="0"/>
              <a:ext cx="3357108" cy="6912592"/>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396" name="Rectangle: Rounded Corners 147"/>
            <p:cNvSpPr/>
            <p:nvPr/>
          </p:nvSpPr>
          <p:spPr>
            <a:xfrm>
              <a:off x="138490" y="138805"/>
              <a:ext cx="3080127" cy="6634980"/>
            </a:xfrm>
            <a:prstGeom prst="roundRect">
              <a:avLst>
                <a:gd name="adj" fmla="val 8391"/>
              </a:avLst>
            </a:prstGeom>
            <a:solidFill>
              <a:srgbClr val="999999"/>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398" name="Sponsored Msg - Text (1).png" descr="Sponsored Msg - Text (1).png"/>
          <p:cNvPicPr>
            <a:picLocks noChangeAspect="1"/>
          </p:cNvPicPr>
          <p:nvPr/>
        </p:nvPicPr>
        <p:blipFill>
          <a:blip r:embed="rId4"/>
          <a:stretch>
            <a:fillRect/>
          </a:stretch>
        </p:blipFill>
        <p:spPr>
          <a:xfrm>
            <a:off x="10738847" y="3984871"/>
            <a:ext cx="2969120" cy="6429131"/>
          </a:xfrm>
          <a:prstGeom prst="rect">
            <a:avLst/>
          </a:prstGeom>
          <a:ln w="12700">
            <a:miter lim="400000"/>
          </a:ln>
        </p:spPr>
      </p:pic>
      <p:pic>
        <p:nvPicPr>
          <p:cNvPr id="399" name="1.png" descr="1.png"/>
          <p:cNvPicPr>
            <a:picLocks noChangeAspect="1"/>
          </p:cNvPicPr>
          <p:nvPr/>
        </p:nvPicPr>
        <p:blipFill>
          <a:blip r:embed="rId5"/>
          <a:srcRect r="701" b="1"/>
          <a:stretch>
            <a:fillRect/>
          </a:stretch>
        </p:blipFill>
        <p:spPr>
          <a:xfrm>
            <a:off x="10860749" y="4320073"/>
            <a:ext cx="2731692" cy="5884466"/>
          </a:xfrm>
          <a:custGeom>
            <a:avLst/>
            <a:gdLst/>
            <a:ahLst/>
            <a:cxnLst>
              <a:cxn ang="0">
                <a:pos x="wd2" y="hd2"/>
              </a:cxn>
              <a:cxn ang="5400000">
                <a:pos x="wd2" y="hd2"/>
              </a:cxn>
              <a:cxn ang="10800000">
                <a:pos x="wd2" y="hd2"/>
              </a:cxn>
              <a:cxn ang="16200000">
                <a:pos x="wd2" y="hd2"/>
              </a:cxn>
            </a:cxnLst>
            <a:rect l="0" t="0" r="r" b="b"/>
            <a:pathLst>
              <a:path w="21600" h="21600" extrusionOk="0">
                <a:moveTo>
                  <a:pt x="860" y="0"/>
                </a:moveTo>
                <a:cubicBezTo>
                  <a:pt x="385" y="0"/>
                  <a:pt x="0" y="179"/>
                  <a:pt x="0" y="399"/>
                </a:cubicBezTo>
                <a:lnTo>
                  <a:pt x="0" y="21201"/>
                </a:lnTo>
                <a:cubicBezTo>
                  <a:pt x="0" y="21421"/>
                  <a:pt x="385" y="21600"/>
                  <a:pt x="860" y="21600"/>
                </a:cubicBezTo>
                <a:lnTo>
                  <a:pt x="20740" y="21600"/>
                </a:lnTo>
                <a:cubicBezTo>
                  <a:pt x="21215" y="21600"/>
                  <a:pt x="21600" y="21421"/>
                  <a:pt x="21600" y="21201"/>
                </a:cubicBezTo>
                <a:lnTo>
                  <a:pt x="21600" y="399"/>
                </a:lnTo>
                <a:cubicBezTo>
                  <a:pt x="21600" y="179"/>
                  <a:pt x="21215" y="0"/>
                  <a:pt x="20740" y="0"/>
                </a:cubicBezTo>
                <a:lnTo>
                  <a:pt x="860" y="0"/>
                </a:lnTo>
                <a:close/>
              </a:path>
            </a:pathLst>
          </a:custGeom>
          <a:ln w="12700">
            <a:miter lim="400000"/>
          </a:ln>
        </p:spPr>
      </p:pic>
      <p:grpSp>
        <p:nvGrpSpPr>
          <p:cNvPr id="402" name="Group 159"/>
          <p:cNvGrpSpPr/>
          <p:nvPr/>
        </p:nvGrpSpPr>
        <p:grpSpPr>
          <a:xfrm>
            <a:off x="15426238" y="3768911"/>
            <a:ext cx="3357108" cy="6912592"/>
            <a:chOff x="0" y="0"/>
            <a:chExt cx="3357107" cy="6912591"/>
          </a:xfrm>
        </p:grpSpPr>
        <p:sp>
          <p:nvSpPr>
            <p:cNvPr id="400" name="Rectangle: Rounded Corners 161"/>
            <p:cNvSpPr/>
            <p:nvPr/>
          </p:nvSpPr>
          <p:spPr>
            <a:xfrm>
              <a:off x="0" y="0"/>
              <a:ext cx="3357108" cy="6912592"/>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401" name="Rectangle: Rounded Corners 162"/>
            <p:cNvSpPr/>
            <p:nvPr/>
          </p:nvSpPr>
          <p:spPr>
            <a:xfrm>
              <a:off x="138490" y="138805"/>
              <a:ext cx="3080127" cy="6634980"/>
            </a:xfrm>
            <a:prstGeom prst="roundRect">
              <a:avLst>
                <a:gd name="adj" fmla="val 8391"/>
              </a:avLst>
            </a:prstGeom>
            <a:solidFill>
              <a:srgbClr val="999999"/>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403" name="Sponsored Msg - Text (1).png" descr="Sponsored Msg - Text (1).png"/>
          <p:cNvPicPr>
            <a:picLocks noChangeAspect="1"/>
          </p:cNvPicPr>
          <p:nvPr/>
        </p:nvPicPr>
        <p:blipFill>
          <a:blip r:embed="rId4"/>
          <a:stretch>
            <a:fillRect/>
          </a:stretch>
        </p:blipFill>
        <p:spPr>
          <a:xfrm>
            <a:off x="15620232" y="3949385"/>
            <a:ext cx="2969120" cy="6429131"/>
          </a:xfrm>
          <a:prstGeom prst="rect">
            <a:avLst/>
          </a:prstGeom>
          <a:ln w="12700">
            <a:miter lim="400000"/>
          </a:ln>
        </p:spPr>
      </p:pic>
      <p:grpSp>
        <p:nvGrpSpPr>
          <p:cNvPr id="406" name="Group 170"/>
          <p:cNvGrpSpPr/>
          <p:nvPr/>
        </p:nvGrpSpPr>
        <p:grpSpPr>
          <a:xfrm>
            <a:off x="20307625" y="3804396"/>
            <a:ext cx="3357108" cy="6912593"/>
            <a:chOff x="0" y="0"/>
            <a:chExt cx="3357107" cy="6912591"/>
          </a:xfrm>
        </p:grpSpPr>
        <p:sp>
          <p:nvSpPr>
            <p:cNvPr id="404" name="Rectangle: Rounded Corners 172"/>
            <p:cNvSpPr/>
            <p:nvPr/>
          </p:nvSpPr>
          <p:spPr>
            <a:xfrm>
              <a:off x="0" y="0"/>
              <a:ext cx="3357108" cy="6912592"/>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405" name="Rectangle: Rounded Corners 173"/>
            <p:cNvSpPr/>
            <p:nvPr/>
          </p:nvSpPr>
          <p:spPr>
            <a:xfrm>
              <a:off x="138490" y="138805"/>
              <a:ext cx="3080127" cy="6634980"/>
            </a:xfrm>
            <a:prstGeom prst="roundRect">
              <a:avLst>
                <a:gd name="adj" fmla="val 8391"/>
              </a:avLst>
            </a:prstGeom>
            <a:solidFill>
              <a:srgbClr val="999999"/>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407" name="Sponsored Msg - Text (1).png" descr="Sponsored Msg - Text (1).png"/>
          <p:cNvPicPr>
            <a:picLocks noChangeAspect="1"/>
          </p:cNvPicPr>
          <p:nvPr/>
        </p:nvPicPr>
        <p:blipFill>
          <a:blip r:embed="rId4"/>
          <a:stretch>
            <a:fillRect/>
          </a:stretch>
        </p:blipFill>
        <p:spPr>
          <a:xfrm>
            <a:off x="20501619" y="3984871"/>
            <a:ext cx="2969120" cy="6429131"/>
          </a:xfrm>
          <a:prstGeom prst="rect">
            <a:avLst/>
          </a:prstGeom>
          <a:ln w="12700">
            <a:miter lim="400000"/>
          </a:ln>
        </p:spPr>
      </p:pic>
      <p:sp>
        <p:nvSpPr>
          <p:cNvPr id="408" name="Line"/>
          <p:cNvSpPr/>
          <p:nvPr/>
        </p:nvSpPr>
        <p:spPr>
          <a:xfrm>
            <a:off x="4641708" y="7527376"/>
            <a:ext cx="5409921" cy="1"/>
          </a:xfrm>
          <a:prstGeom prst="line">
            <a:avLst/>
          </a:prstGeom>
          <a:ln w="25400">
            <a:solidFill>
              <a:srgbClr val="000000"/>
            </a:solidFill>
            <a:miter lim="400000"/>
            <a:tailEnd type="triangle"/>
          </a:ln>
        </p:spPr>
        <p:txBody>
          <a:bodyPr lIns="45718" tIns="45718" rIns="45718" bIns="45718"/>
          <a:lstStyle/>
          <a:p>
            <a:endParaRPr/>
          </a:p>
        </p:txBody>
      </p:sp>
      <p:pic>
        <p:nvPicPr>
          <p:cNvPr id="409" name="Wordmark.png" descr="Wordmark.png"/>
          <p:cNvPicPr>
            <a:picLocks noChangeAspect="1"/>
          </p:cNvPicPr>
          <p:nvPr/>
        </p:nvPicPr>
        <p:blipFill>
          <a:blip r:embed="rId6"/>
          <a:stretch>
            <a:fillRect/>
          </a:stretch>
        </p:blipFill>
        <p:spPr>
          <a:xfrm>
            <a:off x="22433509" y="12800716"/>
            <a:ext cx="1335987" cy="359503"/>
          </a:xfrm>
          <a:prstGeom prst="rect">
            <a:avLst/>
          </a:prstGeom>
          <a:ln w="12700">
            <a:miter lim="400000"/>
          </a:ln>
        </p:spPr>
      </p:pic>
      <p:sp>
        <p:nvSpPr>
          <p:cNvPr id="410"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411"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
        <p:nvSpPr>
          <p:cNvPr id="412" name="Item 1…"/>
          <p:cNvSpPr txBox="1"/>
          <p:nvPr/>
        </p:nvSpPr>
        <p:spPr>
          <a:xfrm>
            <a:off x="20020714" y="704687"/>
            <a:ext cx="3292940" cy="52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2400" spc="-110">
                <a:latin typeface="Avenir Next Regular"/>
                <a:ea typeface="Avenir Next Regular"/>
                <a:cs typeface="Avenir Next Regular"/>
                <a:sym typeface="Avenir Next Regular"/>
              </a:defRPr>
            </a:lvl1pPr>
          </a:lstStyle>
          <a:p>
            <a:r>
              <a:t>Awareness </a:t>
            </a:r>
          </a:p>
        </p:txBody>
      </p:sp>
      <p:sp>
        <p:nvSpPr>
          <p:cNvPr id="413" name="Item 1…"/>
          <p:cNvSpPr txBox="1"/>
          <p:nvPr/>
        </p:nvSpPr>
        <p:spPr>
          <a:xfrm>
            <a:off x="22057734" y="704687"/>
            <a:ext cx="3292940" cy="52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2400" spc="-110">
                <a:latin typeface="Avenir Next Regular"/>
                <a:ea typeface="Avenir Next Regular"/>
                <a:cs typeface="Avenir Next Regular"/>
                <a:sym typeface="Avenir Next Regular"/>
              </a:defRPr>
            </a:lvl1pPr>
          </a:lstStyle>
          <a:p>
            <a:r>
              <a:t>Conversions</a:t>
            </a:r>
          </a:p>
        </p:txBody>
      </p:sp>
      <p:sp>
        <p:nvSpPr>
          <p:cNvPr id="414" name="Oval 13"/>
          <p:cNvSpPr/>
          <p:nvPr/>
        </p:nvSpPr>
        <p:spPr>
          <a:xfrm>
            <a:off x="21667663" y="791228"/>
            <a:ext cx="293737" cy="293737"/>
          </a:xfrm>
          <a:prstGeom prst="ellipse">
            <a:avLst/>
          </a:prstGeom>
          <a:solidFill>
            <a:schemeClr val="accent5"/>
          </a:solidFill>
          <a:ln w="12700">
            <a:miter lim="400000"/>
          </a:ln>
        </p:spPr>
        <p:txBody>
          <a:bodyPr lIns="50800" tIns="50800" rIns="50800" bIns="50800" anchor="ctr"/>
          <a:lstStyle/>
          <a:p>
            <a:pPr algn="ctr" defTabSz="825500">
              <a:defRPr sz="3600">
                <a:solidFill>
                  <a:srgbClr val="FFFFFF"/>
                </a:solidFill>
                <a:latin typeface="Avenir Next LT Pro"/>
                <a:ea typeface="Avenir Next LT Pro"/>
                <a:cs typeface="Avenir Next LT Pro"/>
                <a:sym typeface="Avenir Next LT Pro"/>
              </a:defRPr>
            </a:pPr>
            <a:endParaRPr/>
          </a:p>
        </p:txBody>
      </p:sp>
      <p:sp>
        <p:nvSpPr>
          <p:cNvPr id="415" name="Oval 14"/>
          <p:cNvSpPr/>
          <p:nvPr/>
        </p:nvSpPr>
        <p:spPr>
          <a:xfrm>
            <a:off x="19562064" y="791228"/>
            <a:ext cx="293737" cy="293737"/>
          </a:xfrm>
          <a:prstGeom prst="ellipse">
            <a:avLst/>
          </a:prstGeom>
          <a:solidFill>
            <a:schemeClr val="accent1"/>
          </a:solidFill>
          <a:ln w="12700">
            <a:miter lim="400000"/>
          </a:ln>
        </p:spPr>
        <p:txBody>
          <a:bodyPr lIns="50800" tIns="50800" rIns="50800" bIns="50800" anchor="ctr"/>
          <a:lstStyle/>
          <a:p>
            <a:pPr algn="ctr" defTabSz="825500">
              <a:defRPr sz="3600">
                <a:solidFill>
                  <a:srgbClr val="FFFFFF"/>
                </a:solidFill>
                <a:latin typeface="Avenir Next LT Pro"/>
                <a:ea typeface="Avenir Next LT Pro"/>
                <a:cs typeface="Avenir Next LT Pro"/>
                <a:sym typeface="Avenir Next LT Pro"/>
              </a:defRPr>
            </a:pPr>
            <a:endParaRPr/>
          </a:p>
        </p:txBody>
      </p:sp>
      <p:grpSp>
        <p:nvGrpSpPr>
          <p:cNvPr id="418" name="Group"/>
          <p:cNvGrpSpPr/>
          <p:nvPr/>
        </p:nvGrpSpPr>
        <p:grpSpPr>
          <a:xfrm>
            <a:off x="15800399" y="4305971"/>
            <a:ext cx="2679890" cy="5732478"/>
            <a:chOff x="0" y="0"/>
            <a:chExt cx="2679888" cy="5732477"/>
          </a:xfrm>
        </p:grpSpPr>
        <p:pic>
          <p:nvPicPr>
            <p:cNvPr id="416" name="Picture 3" descr="Picture 3"/>
            <p:cNvPicPr>
              <a:picLocks noChangeAspect="1"/>
            </p:cNvPicPr>
            <p:nvPr/>
          </p:nvPicPr>
          <p:blipFill>
            <a:blip r:embed="rId5"/>
            <a:stretch>
              <a:fillRect/>
            </a:stretch>
          </p:blipFill>
          <p:spPr>
            <a:xfrm>
              <a:off x="0" y="0"/>
              <a:ext cx="2679889" cy="5732478"/>
            </a:xfrm>
            <a:prstGeom prst="rect">
              <a:avLst/>
            </a:prstGeom>
            <a:ln w="12700" cap="flat">
              <a:noFill/>
              <a:miter lim="400000"/>
            </a:ln>
            <a:effectLst/>
          </p:spPr>
        </p:pic>
        <p:pic>
          <p:nvPicPr>
            <p:cNvPr id="417" name="Picture 6" descr="Picture 6"/>
            <p:cNvPicPr>
              <a:picLocks noChangeAspect="1"/>
            </p:cNvPicPr>
            <p:nvPr/>
          </p:nvPicPr>
          <p:blipFill>
            <a:blip r:embed="rId7"/>
            <a:stretch>
              <a:fillRect/>
            </a:stretch>
          </p:blipFill>
          <p:spPr>
            <a:xfrm>
              <a:off x="226919" y="1256355"/>
              <a:ext cx="2235203" cy="3352803"/>
            </a:xfrm>
            <a:prstGeom prst="rect">
              <a:avLst/>
            </a:prstGeom>
            <a:ln w="12700" cap="flat">
              <a:noFill/>
              <a:miter lim="400000"/>
            </a:ln>
            <a:effectLst/>
          </p:spPr>
        </p:pic>
      </p:grpSp>
      <p:grpSp>
        <p:nvGrpSpPr>
          <p:cNvPr id="421" name="Group"/>
          <p:cNvGrpSpPr/>
          <p:nvPr/>
        </p:nvGrpSpPr>
        <p:grpSpPr>
          <a:xfrm>
            <a:off x="20623521" y="4289978"/>
            <a:ext cx="2744393" cy="5870458"/>
            <a:chOff x="0" y="0"/>
            <a:chExt cx="2744392" cy="5870457"/>
          </a:xfrm>
        </p:grpSpPr>
        <p:pic>
          <p:nvPicPr>
            <p:cNvPr id="419" name="Picture 3" descr="Picture 3"/>
            <p:cNvPicPr>
              <a:picLocks noChangeAspect="1"/>
            </p:cNvPicPr>
            <p:nvPr/>
          </p:nvPicPr>
          <p:blipFill>
            <a:blip r:embed="rId5"/>
            <a:stretch>
              <a:fillRect/>
            </a:stretch>
          </p:blipFill>
          <p:spPr>
            <a:xfrm>
              <a:off x="0" y="0"/>
              <a:ext cx="2744393" cy="5870458"/>
            </a:xfrm>
            <a:prstGeom prst="rect">
              <a:avLst/>
            </a:prstGeom>
            <a:ln w="12700" cap="flat">
              <a:noFill/>
              <a:miter lim="400000"/>
            </a:ln>
            <a:effectLst/>
          </p:spPr>
        </p:pic>
        <p:pic>
          <p:nvPicPr>
            <p:cNvPr id="420" name="Picture 5" descr="Picture 5"/>
            <p:cNvPicPr>
              <a:picLocks noChangeAspect="1"/>
            </p:cNvPicPr>
            <p:nvPr/>
          </p:nvPicPr>
          <p:blipFill>
            <a:blip r:embed="rId8"/>
            <a:stretch>
              <a:fillRect/>
            </a:stretch>
          </p:blipFill>
          <p:spPr>
            <a:xfrm>
              <a:off x="223420" y="1267217"/>
              <a:ext cx="2301921" cy="3452881"/>
            </a:xfrm>
            <a:prstGeom prst="rect">
              <a:avLst/>
            </a:prstGeom>
            <a:ln w="12700" cap="flat">
              <a:noFill/>
              <a:miter lim="400000"/>
            </a:ln>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Text Placeholder 1"/>
          <p:cNvSpPr txBox="1">
            <a:spLocks noGrp="1"/>
          </p:cNvSpPr>
          <p:nvPr>
            <p:ph type="body" sz="quarter" idx="1"/>
          </p:nvPr>
        </p:nvSpPr>
        <p:spPr>
          <a:xfrm>
            <a:off x="580825" y="468755"/>
            <a:ext cx="8674101" cy="3454401"/>
          </a:xfrm>
          <a:prstGeom prst="rect">
            <a:avLst/>
          </a:prstGeom>
        </p:spPr>
        <p:txBody>
          <a:bodyPr/>
          <a:lstStyle/>
          <a:p>
            <a:pPr>
              <a:lnSpc>
                <a:spcPct val="90000"/>
              </a:lnSpc>
              <a:defRPr b="1" spc="-200">
                <a:latin typeface="Avenir Next Regular"/>
                <a:ea typeface="Avenir Next Regular"/>
                <a:cs typeface="Avenir Next Regular"/>
                <a:sym typeface="Avenir Next Regular"/>
              </a:defRPr>
            </a:pPr>
            <a:r>
              <a:t>Free phone </a:t>
            </a:r>
            <a:br/>
            <a:r>
              <a:t>service sponsor.</a:t>
            </a:r>
          </a:p>
        </p:txBody>
      </p:sp>
      <p:sp>
        <p:nvSpPr>
          <p:cNvPr id="469" name="Text Placeholder 9"/>
          <p:cNvSpPr txBox="1">
            <a:spLocks noGrp="1"/>
          </p:cNvSpPr>
          <p:nvPr>
            <p:ph type="body" idx="25"/>
          </p:nvPr>
        </p:nvSpPr>
        <p:spPr>
          <a:xfrm>
            <a:off x="562545" y="3486755"/>
            <a:ext cx="7150101" cy="114681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p>
            <a:pPr marL="0" indent="0">
              <a:buSzTx/>
              <a:buNone/>
              <a:defRPr sz="4200" b="1" spc="-200">
                <a:latin typeface="Avenir Next Regular"/>
                <a:ea typeface="Avenir Next Regular"/>
                <a:cs typeface="Avenir Next Regular"/>
                <a:sym typeface="Avenir Next Regular"/>
              </a:defRPr>
            </a:pPr>
            <a:r>
              <a:t>Features*</a:t>
            </a:r>
            <a:br/>
            <a:endParaRPr spc="0"/>
          </a:p>
          <a:p>
            <a:pPr marL="343746" indent="-343746">
              <a:spcBef>
                <a:spcPts val="1200"/>
              </a:spcBef>
              <a:defRPr spc="-93">
                <a:latin typeface="Avenir Next Regular"/>
                <a:ea typeface="Avenir Next Regular"/>
                <a:cs typeface="Avenir Next Regular"/>
                <a:sym typeface="Avenir Next Regular"/>
              </a:defRPr>
            </a:pPr>
            <a:r>
              <a:t>100% share of voice of a TextNow </a:t>
            </a:r>
            <a:br/>
            <a:r>
              <a:t>user’s 24-hour app experience.</a:t>
            </a:r>
            <a:endParaRPr spc="-10"/>
          </a:p>
          <a:p>
            <a:pPr marL="343746" indent="-343746">
              <a:spcBef>
                <a:spcPts val="1200"/>
              </a:spcBef>
              <a:defRPr spc="-93">
                <a:latin typeface="Avenir Next Regular"/>
                <a:ea typeface="Avenir Next Regular"/>
                <a:cs typeface="Avenir Next Regular"/>
                <a:sym typeface="Avenir Next Regular"/>
              </a:defRPr>
            </a:pPr>
            <a:r>
              <a:t>Exclusive custom creative units.</a:t>
            </a:r>
            <a:endParaRPr spc="-10"/>
          </a:p>
          <a:p>
            <a:pPr marL="343746" indent="-343746">
              <a:spcBef>
                <a:spcPts val="1200"/>
              </a:spcBef>
              <a:defRPr spc="-93">
                <a:latin typeface="Avenir Next Regular"/>
                <a:ea typeface="Avenir Next Regular"/>
                <a:cs typeface="Avenir Next Regular"/>
                <a:sym typeface="Avenir Next Regular"/>
              </a:defRPr>
            </a:pPr>
            <a:r>
              <a:t>Targeted audience of your choice.</a:t>
            </a:r>
            <a:endParaRPr spc="-10"/>
          </a:p>
          <a:p>
            <a:pPr marL="343746" indent="-343746">
              <a:spcBef>
                <a:spcPts val="1200"/>
              </a:spcBef>
              <a:defRPr spc="-93">
                <a:latin typeface="Avenir Next Regular"/>
                <a:ea typeface="Avenir Next Regular"/>
                <a:cs typeface="Avenir Next Regular"/>
                <a:sym typeface="Avenir Next Regular"/>
              </a:defRPr>
            </a:pPr>
            <a:r>
              <a:t>Optimization through flight.</a:t>
            </a:r>
            <a:endParaRPr spc="-10"/>
          </a:p>
          <a:p>
            <a:pPr marL="343746" indent="-343746">
              <a:spcBef>
                <a:spcPts val="1200"/>
              </a:spcBef>
              <a:defRPr spc="-93">
                <a:latin typeface="Avenir Next Regular"/>
                <a:ea typeface="Avenir Next Regular"/>
                <a:cs typeface="Avenir Next Regular"/>
                <a:sym typeface="Avenir Next Regular"/>
              </a:defRPr>
            </a:pPr>
            <a:r>
              <a:t>Supports creative rotations, custom native and text.</a:t>
            </a:r>
            <a:endParaRPr spc="-10"/>
          </a:p>
          <a:p>
            <a:pPr marL="343746" indent="-343746">
              <a:spcBef>
                <a:spcPts val="1200"/>
              </a:spcBef>
              <a:defRPr spc="-93">
                <a:latin typeface="Avenir Next Regular"/>
                <a:ea typeface="Avenir Next Regular"/>
                <a:cs typeface="Avenir Next Regular"/>
                <a:sym typeface="Avenir Next Regular"/>
              </a:defRPr>
            </a:pPr>
            <a:r>
              <a:rPr spc="-10"/>
              <a:t>The user sees </a:t>
            </a:r>
            <a:r>
              <a:t>50% less ads in general, which is perceived as a high value benefit attributed to your brand. Build brand love, equity and loyalty with this execution!</a:t>
            </a:r>
            <a:endParaRPr spc="-10"/>
          </a:p>
          <a:p>
            <a:pPr marL="0" indent="0">
              <a:buSzTx/>
              <a:buNone/>
              <a:defRPr sz="1800" i="1" spc="-10">
                <a:latin typeface="Avenir Next Regular"/>
                <a:ea typeface="Avenir Next Regular"/>
                <a:cs typeface="Avenir Next Regular"/>
                <a:sym typeface="Avenir Next Regular"/>
              </a:defRPr>
            </a:pPr>
            <a:endParaRPr spc="-10"/>
          </a:p>
          <a:p>
            <a:pPr marL="0" indent="0">
              <a:buSzTx/>
              <a:buNone/>
              <a:defRPr sz="1800" i="1">
                <a:latin typeface="Avenir Next Regular"/>
                <a:ea typeface="Avenir Next Regular"/>
                <a:cs typeface="Avenir Next Regular"/>
                <a:sym typeface="Avenir Next Regular"/>
              </a:defRPr>
            </a:pPr>
            <a:r>
              <a:t>*TextNow users will be targeted for Sponsorship 1x during Sponsorship </a:t>
            </a:r>
            <a:br/>
            <a:r>
              <a:t>flight; each targeted user’s Sponsorship experience lasts for 24 hours.</a:t>
            </a:r>
          </a:p>
        </p:txBody>
      </p:sp>
      <p:grpSp>
        <p:nvGrpSpPr>
          <p:cNvPr id="474" name="Group 4"/>
          <p:cNvGrpSpPr/>
          <p:nvPr/>
        </p:nvGrpSpPr>
        <p:grpSpPr>
          <a:xfrm>
            <a:off x="8056357" y="3499456"/>
            <a:ext cx="4312303" cy="8879424"/>
            <a:chOff x="0" y="0"/>
            <a:chExt cx="4312301" cy="8879422"/>
          </a:xfrm>
        </p:grpSpPr>
        <p:grpSp>
          <p:nvGrpSpPr>
            <p:cNvPr id="472" name="Group 31"/>
            <p:cNvGrpSpPr/>
            <p:nvPr/>
          </p:nvGrpSpPr>
          <p:grpSpPr>
            <a:xfrm>
              <a:off x="-1" y="0"/>
              <a:ext cx="4312303" cy="8879423"/>
              <a:chOff x="0" y="0"/>
              <a:chExt cx="4312301" cy="8879422"/>
            </a:xfrm>
          </p:grpSpPr>
          <p:sp>
            <p:nvSpPr>
              <p:cNvPr id="470" name="Rectangle: Rounded Corners 29"/>
              <p:cNvSpPr/>
              <p:nvPr/>
            </p:nvSpPr>
            <p:spPr>
              <a:xfrm>
                <a:off x="0" y="0"/>
                <a:ext cx="4312302" cy="8879423"/>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471" name="Rectangle: Rounded Corners 30"/>
              <p:cNvSpPr/>
              <p:nvPr/>
            </p:nvSpPr>
            <p:spPr>
              <a:xfrm>
                <a:off x="177895" y="178300"/>
                <a:ext cx="3956512" cy="8522823"/>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473" name="3.png" descr="3.png"/>
            <p:cNvPicPr>
              <a:picLocks noChangeAspect="1"/>
            </p:cNvPicPr>
            <p:nvPr/>
          </p:nvPicPr>
          <p:blipFill>
            <a:blip r:embed="rId2"/>
            <a:srcRect l="23" r="24"/>
            <a:stretch>
              <a:fillRect/>
            </a:stretch>
          </p:blipFill>
          <p:spPr>
            <a:xfrm>
              <a:off x="177895" y="178301"/>
              <a:ext cx="3956448" cy="8522822"/>
            </a:xfrm>
            <a:custGeom>
              <a:avLst/>
              <a:gdLst/>
              <a:ahLst/>
              <a:cxnLst>
                <a:cxn ang="0">
                  <a:pos x="wd2" y="hd2"/>
                </a:cxn>
                <a:cxn ang="5400000">
                  <a:pos x="wd2" y="hd2"/>
                </a:cxn>
                <a:cxn ang="10800000">
                  <a:pos x="wd2" y="hd2"/>
                </a:cxn>
                <a:cxn ang="16200000">
                  <a:pos x="wd2" y="hd2"/>
                </a:cxn>
              </a:cxnLst>
              <a:rect l="0" t="0" r="r" b="b"/>
              <a:pathLst>
                <a:path w="21600" h="21600" extrusionOk="0">
                  <a:moveTo>
                    <a:pt x="1733" y="0"/>
                  </a:moveTo>
                  <a:cubicBezTo>
                    <a:pt x="776" y="0"/>
                    <a:pt x="0" y="360"/>
                    <a:pt x="0" y="805"/>
                  </a:cubicBezTo>
                  <a:lnTo>
                    <a:pt x="0" y="20795"/>
                  </a:lnTo>
                  <a:cubicBezTo>
                    <a:pt x="0" y="21240"/>
                    <a:pt x="776" y="21600"/>
                    <a:pt x="1733" y="21600"/>
                  </a:cubicBezTo>
                  <a:lnTo>
                    <a:pt x="19867" y="21600"/>
                  </a:lnTo>
                  <a:cubicBezTo>
                    <a:pt x="20824" y="21600"/>
                    <a:pt x="21600" y="21240"/>
                    <a:pt x="21600" y="20795"/>
                  </a:cubicBezTo>
                  <a:lnTo>
                    <a:pt x="21600" y="805"/>
                  </a:lnTo>
                  <a:cubicBezTo>
                    <a:pt x="21600" y="360"/>
                    <a:pt x="20824" y="0"/>
                    <a:pt x="19867" y="0"/>
                  </a:cubicBezTo>
                  <a:lnTo>
                    <a:pt x="1733" y="0"/>
                  </a:lnTo>
                  <a:close/>
                </a:path>
              </a:pathLst>
            </a:custGeom>
            <a:ln w="12700" cap="flat">
              <a:noFill/>
              <a:miter lim="400000"/>
            </a:ln>
            <a:effectLst/>
          </p:spPr>
        </p:pic>
      </p:grpSp>
      <p:grpSp>
        <p:nvGrpSpPr>
          <p:cNvPr id="480" name="Group 41"/>
          <p:cNvGrpSpPr/>
          <p:nvPr/>
        </p:nvGrpSpPr>
        <p:grpSpPr>
          <a:xfrm>
            <a:off x="13552777" y="3499455"/>
            <a:ext cx="4312302" cy="8879424"/>
            <a:chOff x="0" y="0"/>
            <a:chExt cx="4312300" cy="8879423"/>
          </a:xfrm>
        </p:grpSpPr>
        <p:grpSp>
          <p:nvGrpSpPr>
            <p:cNvPr id="477" name="Group 35"/>
            <p:cNvGrpSpPr/>
            <p:nvPr/>
          </p:nvGrpSpPr>
          <p:grpSpPr>
            <a:xfrm>
              <a:off x="0" y="0"/>
              <a:ext cx="4312301" cy="8879424"/>
              <a:chOff x="0" y="0"/>
              <a:chExt cx="4312300" cy="8879423"/>
            </a:xfrm>
          </p:grpSpPr>
          <p:sp>
            <p:nvSpPr>
              <p:cNvPr id="475" name="Rectangle: Rounded Corners 37"/>
              <p:cNvSpPr/>
              <p:nvPr/>
            </p:nvSpPr>
            <p:spPr>
              <a:xfrm>
                <a:off x="0" y="0"/>
                <a:ext cx="4312301" cy="8879424"/>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476" name="Rectangle: Rounded Corners 38"/>
              <p:cNvSpPr/>
              <p:nvPr/>
            </p:nvSpPr>
            <p:spPr>
              <a:xfrm>
                <a:off x="177895" y="178300"/>
                <a:ext cx="3956512" cy="8522824"/>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478" name="3.png" descr="3.png"/>
            <p:cNvPicPr>
              <a:picLocks noChangeAspect="1"/>
            </p:cNvPicPr>
            <p:nvPr/>
          </p:nvPicPr>
          <p:blipFill>
            <a:blip r:embed="rId3"/>
            <a:srcRect t="19" b="19"/>
            <a:stretch>
              <a:fillRect/>
            </a:stretch>
          </p:blipFill>
          <p:spPr>
            <a:xfrm>
              <a:off x="222971" y="388290"/>
              <a:ext cx="3855281" cy="7566920"/>
            </a:xfrm>
            <a:prstGeom prst="rect">
              <a:avLst/>
            </a:prstGeom>
            <a:ln w="12700" cap="flat">
              <a:noFill/>
              <a:miter lim="400000"/>
            </a:ln>
            <a:effectLst/>
          </p:spPr>
        </p:pic>
        <p:sp>
          <p:nvSpPr>
            <p:cNvPr id="479" name="Rectangle: Rounded Corners 40"/>
            <p:cNvSpPr/>
            <p:nvPr/>
          </p:nvSpPr>
          <p:spPr>
            <a:xfrm>
              <a:off x="1370534" y="8355976"/>
              <a:ext cx="1571233" cy="114969"/>
            </a:xfrm>
            <a:prstGeom prst="roundRect">
              <a:avLst>
                <a:gd name="adj" fmla="val 50000"/>
              </a:avLst>
            </a:prstGeom>
            <a:solidFill>
              <a:srgbClr val="000000"/>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grpSp>
        <p:nvGrpSpPr>
          <p:cNvPr id="487" name="Group 15"/>
          <p:cNvGrpSpPr/>
          <p:nvPr/>
        </p:nvGrpSpPr>
        <p:grpSpPr>
          <a:xfrm>
            <a:off x="19049198" y="3499456"/>
            <a:ext cx="4312302" cy="8879423"/>
            <a:chOff x="0" y="0"/>
            <a:chExt cx="4312300" cy="8879422"/>
          </a:xfrm>
        </p:grpSpPr>
        <p:grpSp>
          <p:nvGrpSpPr>
            <p:cNvPr id="483" name="Group 27"/>
            <p:cNvGrpSpPr/>
            <p:nvPr/>
          </p:nvGrpSpPr>
          <p:grpSpPr>
            <a:xfrm>
              <a:off x="0" y="0"/>
              <a:ext cx="4312301" cy="8879423"/>
              <a:chOff x="0" y="0"/>
              <a:chExt cx="4312300" cy="8879422"/>
            </a:xfrm>
          </p:grpSpPr>
          <p:sp>
            <p:nvSpPr>
              <p:cNvPr id="481" name="Rectangle: Rounded Corners 34"/>
              <p:cNvSpPr/>
              <p:nvPr/>
            </p:nvSpPr>
            <p:spPr>
              <a:xfrm>
                <a:off x="0" y="0"/>
                <a:ext cx="4312301" cy="8879423"/>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482" name="Rectangle: Rounded Corners 42"/>
              <p:cNvSpPr/>
              <p:nvPr/>
            </p:nvSpPr>
            <p:spPr>
              <a:xfrm>
                <a:off x="177895" y="178300"/>
                <a:ext cx="3956512" cy="8522823"/>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grpSp>
          <p:nvGrpSpPr>
            <p:cNvPr id="486" name="3.png"/>
            <p:cNvGrpSpPr/>
            <p:nvPr/>
          </p:nvGrpSpPr>
          <p:grpSpPr>
            <a:xfrm>
              <a:off x="177896" y="178302"/>
              <a:ext cx="3956511" cy="8522822"/>
              <a:chOff x="0" y="0"/>
              <a:chExt cx="3956510" cy="8522821"/>
            </a:xfrm>
          </p:grpSpPr>
          <p:sp>
            <p:nvSpPr>
              <p:cNvPr id="484" name="Shape"/>
              <p:cNvSpPr/>
              <p:nvPr/>
            </p:nvSpPr>
            <p:spPr>
              <a:xfrm>
                <a:off x="-1" y="-1"/>
                <a:ext cx="3956512" cy="8522822"/>
              </a:xfrm>
              <a:custGeom>
                <a:avLst/>
                <a:gdLst/>
                <a:ahLst/>
                <a:cxnLst>
                  <a:cxn ang="0">
                    <a:pos x="wd2" y="hd2"/>
                  </a:cxn>
                  <a:cxn ang="5400000">
                    <a:pos x="wd2" y="hd2"/>
                  </a:cxn>
                  <a:cxn ang="10800000">
                    <a:pos x="wd2" y="hd2"/>
                  </a:cxn>
                  <a:cxn ang="16200000">
                    <a:pos x="wd2" y="hd2"/>
                  </a:cxn>
                </a:cxnLst>
                <a:rect l="0" t="0" r="r" b="b"/>
                <a:pathLst>
                  <a:path w="21600" h="21600" extrusionOk="0">
                    <a:moveTo>
                      <a:pt x="0" y="804"/>
                    </a:moveTo>
                    <a:lnTo>
                      <a:pt x="0" y="804"/>
                    </a:lnTo>
                    <a:cubicBezTo>
                      <a:pt x="0" y="360"/>
                      <a:pt x="776" y="0"/>
                      <a:pt x="1733" y="0"/>
                    </a:cubicBezTo>
                    <a:lnTo>
                      <a:pt x="19867" y="0"/>
                    </a:lnTo>
                    <a:lnTo>
                      <a:pt x="19867" y="0"/>
                    </a:lnTo>
                    <a:cubicBezTo>
                      <a:pt x="20824" y="0"/>
                      <a:pt x="21600" y="360"/>
                      <a:pt x="21600" y="804"/>
                    </a:cubicBezTo>
                    <a:lnTo>
                      <a:pt x="21600" y="20796"/>
                    </a:lnTo>
                    <a:lnTo>
                      <a:pt x="21600" y="20796"/>
                    </a:lnTo>
                    <a:cubicBezTo>
                      <a:pt x="21600" y="21240"/>
                      <a:pt x="20824" y="21600"/>
                      <a:pt x="19867" y="21600"/>
                    </a:cubicBezTo>
                    <a:lnTo>
                      <a:pt x="1733" y="21600"/>
                    </a:lnTo>
                    <a:lnTo>
                      <a:pt x="1733" y="21600"/>
                    </a:lnTo>
                    <a:cubicBezTo>
                      <a:pt x="776" y="21600"/>
                      <a:pt x="0" y="21240"/>
                      <a:pt x="0" y="20796"/>
                    </a:cubicBezTo>
                    <a:close/>
                  </a:path>
                </a:pathLst>
              </a:custGeom>
              <a:solidFill>
                <a:srgbClr val="000000"/>
              </a:solidFill>
              <a:ln w="12700" cap="flat">
                <a:noFill/>
                <a:miter lim="400000"/>
              </a:ln>
              <a:effectLst/>
            </p:spPr>
            <p:txBody>
              <a:bodyPr wrap="square" lIns="50800" tIns="50800" rIns="50800" bIns="50800" numCol="1" anchor="ctr">
                <a:noAutofit/>
              </a:bodyPr>
              <a:lstStyle/>
              <a:p>
                <a:endParaRPr/>
              </a:p>
            </p:txBody>
          </p:sp>
          <p:pic>
            <p:nvPicPr>
              <p:cNvPr id="485" name="image99.png" descr="image99.png"/>
              <p:cNvPicPr>
                <a:picLocks noChangeAspect="1"/>
              </p:cNvPicPr>
              <p:nvPr/>
            </p:nvPicPr>
            <p:blipFill>
              <a:blip r:embed="rId4"/>
              <a:srcRect l="49" t="1" b="1"/>
              <a:stretch>
                <a:fillRect/>
              </a:stretch>
            </p:blipFill>
            <p:spPr>
              <a:xfrm>
                <a:off x="0" y="-1"/>
                <a:ext cx="3956448" cy="8177611"/>
              </a:xfrm>
              <a:custGeom>
                <a:avLst/>
                <a:gdLst/>
                <a:ahLst/>
                <a:cxnLst>
                  <a:cxn ang="0">
                    <a:pos x="wd2" y="hd2"/>
                  </a:cxn>
                  <a:cxn ang="5400000">
                    <a:pos x="wd2" y="hd2"/>
                  </a:cxn>
                  <a:cxn ang="10800000">
                    <a:pos x="wd2" y="hd2"/>
                  </a:cxn>
                  <a:cxn ang="16200000">
                    <a:pos x="wd2" y="hd2"/>
                  </a:cxn>
                </a:cxnLst>
                <a:rect l="0" t="0" r="r" b="b"/>
                <a:pathLst>
                  <a:path w="21600" h="21600" extrusionOk="0">
                    <a:moveTo>
                      <a:pt x="1733" y="0"/>
                    </a:moveTo>
                    <a:cubicBezTo>
                      <a:pt x="776" y="0"/>
                      <a:pt x="0" y="376"/>
                      <a:pt x="0" y="839"/>
                    </a:cubicBezTo>
                    <a:lnTo>
                      <a:pt x="0" y="21600"/>
                    </a:lnTo>
                    <a:lnTo>
                      <a:pt x="21600" y="21600"/>
                    </a:lnTo>
                    <a:lnTo>
                      <a:pt x="21600" y="839"/>
                    </a:lnTo>
                    <a:cubicBezTo>
                      <a:pt x="21600" y="376"/>
                      <a:pt x="20824" y="0"/>
                      <a:pt x="19867" y="0"/>
                    </a:cubicBezTo>
                    <a:lnTo>
                      <a:pt x="1733" y="0"/>
                    </a:lnTo>
                    <a:close/>
                  </a:path>
                </a:pathLst>
              </a:custGeom>
              <a:ln w="12700" cap="flat">
                <a:noFill/>
                <a:miter lim="400000"/>
              </a:ln>
              <a:effectLst/>
            </p:spPr>
          </p:pic>
        </p:grpSp>
      </p:grpSp>
      <p:pic>
        <p:nvPicPr>
          <p:cNvPr id="488" name="Wordmark.png" descr="Wordmark.png"/>
          <p:cNvPicPr>
            <a:picLocks noChangeAspect="1"/>
          </p:cNvPicPr>
          <p:nvPr/>
        </p:nvPicPr>
        <p:blipFill>
          <a:blip r:embed="rId5"/>
          <a:stretch>
            <a:fillRect/>
          </a:stretch>
        </p:blipFill>
        <p:spPr>
          <a:xfrm>
            <a:off x="22433509" y="12800716"/>
            <a:ext cx="1335987" cy="359503"/>
          </a:xfrm>
          <a:prstGeom prst="rect">
            <a:avLst/>
          </a:prstGeom>
          <a:ln w="12700">
            <a:miter lim="400000"/>
          </a:ln>
        </p:spPr>
      </p:pic>
      <p:sp>
        <p:nvSpPr>
          <p:cNvPr id="489"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14</a:t>
            </a:fld>
            <a:endParaRPr/>
          </a:p>
        </p:txBody>
      </p:sp>
      <p:sp>
        <p:nvSpPr>
          <p:cNvPr id="490" name="Item 1…"/>
          <p:cNvSpPr txBox="1"/>
          <p:nvPr/>
        </p:nvSpPr>
        <p:spPr>
          <a:xfrm>
            <a:off x="22255914" y="704687"/>
            <a:ext cx="3292940" cy="52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2400" spc="-110">
                <a:latin typeface="Avenir Next Regular"/>
                <a:ea typeface="Avenir Next Regular"/>
                <a:cs typeface="Avenir Next Regular"/>
                <a:sym typeface="Avenir Next Regular"/>
              </a:defRPr>
            </a:lvl1pPr>
          </a:lstStyle>
          <a:p>
            <a:r>
              <a:t>Awareness </a:t>
            </a:r>
          </a:p>
        </p:txBody>
      </p:sp>
      <p:sp>
        <p:nvSpPr>
          <p:cNvPr id="491" name="Oval 14"/>
          <p:cNvSpPr/>
          <p:nvPr/>
        </p:nvSpPr>
        <p:spPr>
          <a:xfrm>
            <a:off x="21797264" y="791228"/>
            <a:ext cx="293737" cy="293737"/>
          </a:xfrm>
          <a:prstGeom prst="ellipse">
            <a:avLst/>
          </a:prstGeom>
          <a:solidFill>
            <a:schemeClr val="accent1"/>
          </a:solidFill>
          <a:ln w="12700">
            <a:miter lim="400000"/>
          </a:ln>
        </p:spPr>
        <p:txBody>
          <a:bodyPr lIns="50800" tIns="50800" rIns="50800" bIns="50800" anchor="ctr"/>
          <a:lstStyle/>
          <a:p>
            <a:pPr algn="ctr" defTabSz="825500">
              <a:defRPr sz="3600">
                <a:solidFill>
                  <a:srgbClr val="FFFFFF"/>
                </a:solidFill>
                <a:latin typeface="Avenir Next LT Pro"/>
                <a:ea typeface="Avenir Next LT Pro"/>
                <a:cs typeface="Avenir Next LT Pro"/>
                <a:sym typeface="Avenir Next LT Pro"/>
              </a:defRPr>
            </a:pPr>
            <a:endParaRPr/>
          </a:p>
        </p:txBody>
      </p:sp>
      <p:sp>
        <p:nvSpPr>
          <p:cNvPr id="492"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493"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Text Placeholder 1"/>
          <p:cNvSpPr txBox="1">
            <a:spLocks noGrp="1"/>
          </p:cNvSpPr>
          <p:nvPr>
            <p:ph type="body" sz="quarter" idx="1"/>
          </p:nvPr>
        </p:nvSpPr>
        <p:spPr>
          <a:xfrm>
            <a:off x="580826" y="468755"/>
            <a:ext cx="8356601" cy="4013201"/>
          </a:xfrm>
          <a:prstGeom prst="rect">
            <a:avLst/>
          </a:prstGeom>
        </p:spPr>
        <p:txBody>
          <a:bodyPr/>
          <a:lstStyle/>
          <a:p>
            <a:pPr>
              <a:lnSpc>
                <a:spcPct val="90000"/>
              </a:lnSpc>
              <a:defRPr b="1" spc="-200">
                <a:latin typeface="Avenir Next Regular"/>
                <a:ea typeface="Avenir Next Regular"/>
                <a:cs typeface="Avenir Next Regular"/>
                <a:sym typeface="Avenir Next Regular"/>
              </a:defRPr>
            </a:pPr>
            <a:r>
              <a:t>Push </a:t>
            </a:r>
            <a:br/>
            <a:r>
              <a:t>Notifications.</a:t>
            </a:r>
            <a:br/>
            <a:endParaRPr/>
          </a:p>
        </p:txBody>
      </p:sp>
      <p:sp>
        <p:nvSpPr>
          <p:cNvPr id="496" name="Text Placeholder 9"/>
          <p:cNvSpPr txBox="1">
            <a:spLocks noGrp="1"/>
          </p:cNvSpPr>
          <p:nvPr>
            <p:ph type="body" idx="25"/>
          </p:nvPr>
        </p:nvSpPr>
        <p:spPr>
          <a:xfrm>
            <a:off x="587946" y="3499455"/>
            <a:ext cx="8763001" cy="91567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p>
            <a:pPr marL="0" indent="0">
              <a:buSzTx/>
              <a:buNone/>
              <a:defRPr sz="4200" b="1" spc="-200">
                <a:latin typeface="Avenir Next Regular"/>
                <a:ea typeface="Avenir Next Regular"/>
                <a:cs typeface="Avenir Next Regular"/>
                <a:sym typeface="Avenir Next Regular"/>
              </a:defRPr>
            </a:pPr>
            <a:r>
              <a:t>Features</a:t>
            </a:r>
            <a:br/>
            <a:endParaRPr spc="0"/>
          </a:p>
          <a:p>
            <a:pPr marL="343746" indent="-343746">
              <a:spcBef>
                <a:spcPts val="1200"/>
              </a:spcBef>
              <a:defRPr spc="-93">
                <a:latin typeface="Avenir Next Regular"/>
                <a:ea typeface="Avenir Next Regular"/>
                <a:cs typeface="Avenir Next Regular"/>
                <a:sym typeface="Avenir Next Regular"/>
              </a:defRPr>
            </a:pPr>
            <a:r>
              <a:t>Intimate and high-performing unit that “knocks at the door” of a user who is  ready to hear from our advertisers and take action.</a:t>
            </a:r>
            <a:endParaRPr spc="-10"/>
          </a:p>
          <a:p>
            <a:pPr marL="343746" indent="-343746">
              <a:spcBef>
                <a:spcPts val="1200"/>
              </a:spcBef>
              <a:defRPr spc="-93">
                <a:latin typeface="Avenir Next Regular"/>
                <a:ea typeface="Avenir Next Regular"/>
                <a:cs typeface="Avenir Next Regular"/>
                <a:sym typeface="Avenir Next Regular"/>
              </a:defRPr>
            </a:pPr>
            <a:r>
              <a:t>This initiative will allow your brand to deploy a patterned sequence of push messaging posts to TextNow’s community, with direct CTA to preferred brand actions and destinations.</a:t>
            </a:r>
          </a:p>
          <a:p>
            <a:pPr marL="343746" indent="-343746">
              <a:spcBef>
                <a:spcPts val="1200"/>
              </a:spcBef>
              <a:defRPr spc="-93">
                <a:latin typeface="Avenir Next Regular"/>
                <a:ea typeface="Avenir Next Regular"/>
                <a:cs typeface="Avenir Next Regular"/>
                <a:sym typeface="Avenir Next Regular"/>
              </a:defRPr>
            </a:pPr>
            <a:r>
              <a:t>Sent to users who have opted-in to listen </a:t>
            </a:r>
            <a:br/>
            <a:r>
              <a:t>from brands.</a:t>
            </a:r>
            <a:endParaRPr spc="-10"/>
          </a:p>
        </p:txBody>
      </p:sp>
      <p:grpSp>
        <p:nvGrpSpPr>
          <p:cNvPr id="501" name="Group 4"/>
          <p:cNvGrpSpPr/>
          <p:nvPr/>
        </p:nvGrpSpPr>
        <p:grpSpPr>
          <a:xfrm>
            <a:off x="12453256" y="1382396"/>
            <a:ext cx="5473679" cy="11270803"/>
            <a:chOff x="0" y="0"/>
            <a:chExt cx="5473677" cy="11270802"/>
          </a:xfrm>
        </p:grpSpPr>
        <p:grpSp>
          <p:nvGrpSpPr>
            <p:cNvPr id="499" name="Group 31"/>
            <p:cNvGrpSpPr/>
            <p:nvPr/>
          </p:nvGrpSpPr>
          <p:grpSpPr>
            <a:xfrm>
              <a:off x="0" y="0"/>
              <a:ext cx="5473678" cy="11270803"/>
              <a:chOff x="0" y="0"/>
              <a:chExt cx="5473677" cy="11270802"/>
            </a:xfrm>
          </p:grpSpPr>
          <p:sp>
            <p:nvSpPr>
              <p:cNvPr id="497" name="Rectangle: Rounded Corners 29"/>
              <p:cNvSpPr/>
              <p:nvPr/>
            </p:nvSpPr>
            <p:spPr>
              <a:xfrm>
                <a:off x="0" y="0"/>
                <a:ext cx="5473678" cy="11270803"/>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498" name="Rectangle: Rounded Corners 30"/>
              <p:cNvSpPr/>
              <p:nvPr/>
            </p:nvSpPr>
            <p:spPr>
              <a:xfrm>
                <a:off x="225805" y="226321"/>
                <a:ext cx="5022069" cy="10818164"/>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500" name="3.png" descr="3.png"/>
            <p:cNvPicPr>
              <a:picLocks noChangeAspect="1"/>
            </p:cNvPicPr>
            <p:nvPr/>
          </p:nvPicPr>
          <p:blipFill>
            <a:blip r:embed="rId2"/>
            <a:srcRect l="25" r="25" b="1"/>
            <a:stretch>
              <a:fillRect/>
            </a:stretch>
          </p:blipFill>
          <p:spPr>
            <a:xfrm>
              <a:off x="225806" y="226320"/>
              <a:ext cx="5022057" cy="10818020"/>
            </a:xfrm>
            <a:custGeom>
              <a:avLst/>
              <a:gdLst/>
              <a:ahLst/>
              <a:cxnLst>
                <a:cxn ang="0">
                  <a:pos x="wd2" y="hd2"/>
                </a:cxn>
                <a:cxn ang="5400000">
                  <a:pos x="wd2" y="hd2"/>
                </a:cxn>
                <a:cxn ang="10800000">
                  <a:pos x="wd2" y="hd2"/>
                </a:cxn>
                <a:cxn ang="16200000">
                  <a:pos x="wd2" y="hd2"/>
                </a:cxn>
              </a:cxnLst>
              <a:rect l="0" t="0" r="r" b="b"/>
              <a:pathLst>
                <a:path w="21600" h="21600" extrusionOk="0">
                  <a:moveTo>
                    <a:pt x="1733" y="0"/>
                  </a:moveTo>
                  <a:cubicBezTo>
                    <a:pt x="776" y="0"/>
                    <a:pt x="0" y="360"/>
                    <a:pt x="0" y="804"/>
                  </a:cubicBezTo>
                  <a:lnTo>
                    <a:pt x="0" y="20796"/>
                  </a:lnTo>
                  <a:cubicBezTo>
                    <a:pt x="0" y="21240"/>
                    <a:pt x="776" y="21600"/>
                    <a:pt x="1733" y="21600"/>
                  </a:cubicBezTo>
                  <a:lnTo>
                    <a:pt x="19867" y="21600"/>
                  </a:lnTo>
                  <a:cubicBezTo>
                    <a:pt x="20824" y="21600"/>
                    <a:pt x="21600" y="21240"/>
                    <a:pt x="21600" y="20796"/>
                  </a:cubicBezTo>
                  <a:lnTo>
                    <a:pt x="21600" y="804"/>
                  </a:lnTo>
                  <a:cubicBezTo>
                    <a:pt x="21600" y="360"/>
                    <a:pt x="20824" y="0"/>
                    <a:pt x="19867" y="0"/>
                  </a:cubicBezTo>
                  <a:lnTo>
                    <a:pt x="1733" y="0"/>
                  </a:lnTo>
                  <a:close/>
                </a:path>
              </a:pathLst>
            </a:custGeom>
            <a:ln w="12700" cap="flat">
              <a:noFill/>
              <a:miter lim="400000"/>
            </a:ln>
            <a:effectLst/>
          </p:spPr>
        </p:pic>
      </p:grpSp>
      <p:pic>
        <p:nvPicPr>
          <p:cNvPr id="502" name="Wordmark.png" descr="Wordmark.png"/>
          <p:cNvPicPr>
            <a:picLocks noChangeAspect="1"/>
          </p:cNvPicPr>
          <p:nvPr/>
        </p:nvPicPr>
        <p:blipFill>
          <a:blip r:embed="rId3"/>
          <a:stretch>
            <a:fillRect/>
          </a:stretch>
        </p:blipFill>
        <p:spPr>
          <a:xfrm>
            <a:off x="22433509" y="12800716"/>
            <a:ext cx="1335987" cy="359503"/>
          </a:xfrm>
          <a:prstGeom prst="rect">
            <a:avLst/>
          </a:prstGeom>
          <a:ln w="12700">
            <a:miter lim="400000"/>
          </a:ln>
        </p:spPr>
      </p:pic>
      <p:sp>
        <p:nvSpPr>
          <p:cNvPr id="503"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15</a:t>
            </a:fld>
            <a:endParaRPr/>
          </a:p>
        </p:txBody>
      </p:sp>
      <p:sp>
        <p:nvSpPr>
          <p:cNvPr id="504" name="Item 1…"/>
          <p:cNvSpPr txBox="1"/>
          <p:nvPr/>
        </p:nvSpPr>
        <p:spPr>
          <a:xfrm>
            <a:off x="20020714" y="704687"/>
            <a:ext cx="3292940" cy="52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2400" spc="-110">
                <a:latin typeface="Avenir Next Regular"/>
                <a:ea typeface="Avenir Next Regular"/>
                <a:cs typeface="Avenir Next Regular"/>
                <a:sym typeface="Avenir Next Regular"/>
              </a:defRPr>
            </a:lvl1pPr>
          </a:lstStyle>
          <a:p>
            <a:r>
              <a:t>Awareness </a:t>
            </a:r>
          </a:p>
        </p:txBody>
      </p:sp>
      <p:sp>
        <p:nvSpPr>
          <p:cNvPr id="505" name="Item 1…"/>
          <p:cNvSpPr txBox="1"/>
          <p:nvPr/>
        </p:nvSpPr>
        <p:spPr>
          <a:xfrm>
            <a:off x="22057734" y="704687"/>
            <a:ext cx="3292940" cy="52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2400" spc="-110">
                <a:latin typeface="Avenir Next Regular"/>
                <a:ea typeface="Avenir Next Regular"/>
                <a:cs typeface="Avenir Next Regular"/>
                <a:sym typeface="Avenir Next Regular"/>
              </a:defRPr>
            </a:lvl1pPr>
          </a:lstStyle>
          <a:p>
            <a:r>
              <a:t>Conversions</a:t>
            </a:r>
          </a:p>
        </p:txBody>
      </p:sp>
      <p:sp>
        <p:nvSpPr>
          <p:cNvPr id="506" name="Oval 13"/>
          <p:cNvSpPr/>
          <p:nvPr/>
        </p:nvSpPr>
        <p:spPr>
          <a:xfrm>
            <a:off x="21667663" y="791228"/>
            <a:ext cx="293737" cy="293737"/>
          </a:xfrm>
          <a:prstGeom prst="ellipse">
            <a:avLst/>
          </a:prstGeom>
          <a:solidFill>
            <a:schemeClr val="accent5"/>
          </a:solidFill>
          <a:ln w="12700">
            <a:miter lim="400000"/>
          </a:ln>
        </p:spPr>
        <p:txBody>
          <a:bodyPr lIns="50800" tIns="50800" rIns="50800" bIns="50800" anchor="ctr"/>
          <a:lstStyle/>
          <a:p>
            <a:pPr algn="ctr" defTabSz="825500">
              <a:defRPr sz="3600">
                <a:solidFill>
                  <a:srgbClr val="FFFFFF"/>
                </a:solidFill>
                <a:latin typeface="Avenir Next LT Pro"/>
                <a:ea typeface="Avenir Next LT Pro"/>
                <a:cs typeface="Avenir Next LT Pro"/>
                <a:sym typeface="Avenir Next LT Pro"/>
              </a:defRPr>
            </a:pPr>
            <a:endParaRPr/>
          </a:p>
        </p:txBody>
      </p:sp>
      <p:sp>
        <p:nvSpPr>
          <p:cNvPr id="507" name="Oval 14"/>
          <p:cNvSpPr/>
          <p:nvPr/>
        </p:nvSpPr>
        <p:spPr>
          <a:xfrm>
            <a:off x="19562064" y="791228"/>
            <a:ext cx="293737" cy="293737"/>
          </a:xfrm>
          <a:prstGeom prst="ellipse">
            <a:avLst/>
          </a:prstGeom>
          <a:solidFill>
            <a:schemeClr val="accent1"/>
          </a:solidFill>
          <a:ln w="12700">
            <a:miter lim="400000"/>
          </a:ln>
        </p:spPr>
        <p:txBody>
          <a:bodyPr lIns="50800" tIns="50800" rIns="50800" bIns="50800" anchor="ctr"/>
          <a:lstStyle/>
          <a:p>
            <a:pPr algn="ctr" defTabSz="825500">
              <a:defRPr sz="3600">
                <a:solidFill>
                  <a:srgbClr val="FFFFFF"/>
                </a:solidFill>
                <a:latin typeface="Avenir Next LT Pro"/>
                <a:ea typeface="Avenir Next LT Pro"/>
                <a:cs typeface="Avenir Next LT Pro"/>
                <a:sym typeface="Avenir Next LT Pro"/>
              </a:defRPr>
            </a:pPr>
            <a:endParaRPr/>
          </a:p>
        </p:txBody>
      </p:sp>
      <p:sp>
        <p:nvSpPr>
          <p:cNvPr id="508"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509"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 Placeholder 1"/>
          <p:cNvSpPr txBox="1">
            <a:spLocks noGrp="1"/>
          </p:cNvSpPr>
          <p:nvPr>
            <p:ph type="body" sz="quarter" idx="1"/>
          </p:nvPr>
        </p:nvSpPr>
        <p:spPr>
          <a:xfrm>
            <a:off x="479226" y="468755"/>
            <a:ext cx="8356601" cy="4013201"/>
          </a:xfrm>
          <a:prstGeom prst="rect">
            <a:avLst/>
          </a:prstGeom>
        </p:spPr>
        <p:txBody>
          <a:bodyPr/>
          <a:lstStyle>
            <a:lvl1pPr>
              <a:lnSpc>
                <a:spcPct val="90000"/>
              </a:lnSpc>
              <a:defRPr b="1" spc="-200">
                <a:latin typeface="Avenir Next Regular"/>
                <a:ea typeface="Avenir Next Regular"/>
                <a:cs typeface="Avenir Next Regular"/>
                <a:sym typeface="Avenir Next Regular"/>
              </a:defRPr>
            </a:lvl1pPr>
          </a:lstStyle>
          <a:p>
            <a:r>
              <a:t>TextNow Perks (our very own offer wall).</a:t>
            </a:r>
          </a:p>
        </p:txBody>
      </p:sp>
      <p:sp>
        <p:nvSpPr>
          <p:cNvPr id="512" name="Text Placeholder 9"/>
          <p:cNvSpPr txBox="1">
            <a:spLocks noGrp="1"/>
          </p:cNvSpPr>
          <p:nvPr>
            <p:ph type="body" idx="25"/>
          </p:nvPr>
        </p:nvSpPr>
        <p:spPr>
          <a:xfrm>
            <a:off x="448246" y="2393950"/>
            <a:ext cx="8638283" cy="9156700"/>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p>
            <a:pPr marL="0" indent="0">
              <a:buSzTx/>
              <a:buNone/>
              <a:defRPr sz="4000" b="1" spc="-190">
                <a:latin typeface="Avenir Next Regular"/>
                <a:ea typeface="Avenir Next Regular"/>
                <a:cs typeface="Avenir Next Regular"/>
                <a:sym typeface="Avenir Next Regular"/>
              </a:defRPr>
            </a:pPr>
            <a:br/>
            <a:endParaRPr spc="0"/>
          </a:p>
          <a:p>
            <a:pPr marL="343746" indent="-343746">
              <a:spcBef>
                <a:spcPts val="1200"/>
              </a:spcBef>
              <a:defRPr sz="2600" spc="-86">
                <a:latin typeface="Avenir Next Regular"/>
                <a:ea typeface="Avenir Next Regular"/>
                <a:cs typeface="Avenir Next Regular"/>
                <a:sym typeface="Avenir Next Regular"/>
              </a:defRPr>
            </a:pPr>
            <a:r>
              <a:t>TextNow Perks is a one-stop-shop, easy-to-navigate marketplace within the TextNow app, where users can find and redeem exclusive deals and offers from our partners. </a:t>
            </a:r>
          </a:p>
          <a:p>
            <a:pPr marL="343746" indent="-343746">
              <a:spcBef>
                <a:spcPts val="1200"/>
              </a:spcBef>
              <a:defRPr sz="2600" spc="-86">
                <a:latin typeface="Avenir Next Regular"/>
                <a:ea typeface="Avenir Next Regular"/>
                <a:cs typeface="Avenir Next Regular"/>
                <a:sym typeface="Avenir Next Regular"/>
              </a:defRPr>
            </a:pPr>
            <a:r>
              <a:t>TextNow Perks will provide a less cluttered experience for TextNow users and a greater opportunity for brand partners to reach our audience when they are in the right mindset.</a:t>
            </a:r>
          </a:p>
          <a:p>
            <a:pPr marL="343746" indent="-343746">
              <a:spcBef>
                <a:spcPts val="1200"/>
              </a:spcBef>
              <a:defRPr sz="2600" spc="-86">
                <a:latin typeface="Avenir Next Regular"/>
                <a:ea typeface="Avenir Next Regular"/>
                <a:cs typeface="Avenir Next Regular"/>
                <a:sym typeface="Avenir Next Regular"/>
              </a:defRPr>
            </a:pPr>
            <a:r>
              <a:t>How to find TextNow Perks in the app:</a:t>
            </a:r>
          </a:p>
        </p:txBody>
      </p:sp>
      <p:pic>
        <p:nvPicPr>
          <p:cNvPr id="513" name="Wordmark.png" descr="Wordmark.png"/>
          <p:cNvPicPr>
            <a:picLocks noChangeAspect="1"/>
          </p:cNvPicPr>
          <p:nvPr/>
        </p:nvPicPr>
        <p:blipFill>
          <a:blip r:embed="rId2"/>
          <a:stretch>
            <a:fillRect/>
          </a:stretch>
        </p:blipFill>
        <p:spPr>
          <a:xfrm>
            <a:off x="22433509" y="12800716"/>
            <a:ext cx="1335987" cy="359503"/>
          </a:xfrm>
          <a:prstGeom prst="rect">
            <a:avLst/>
          </a:prstGeom>
          <a:ln w="12700">
            <a:miter lim="400000"/>
          </a:ln>
        </p:spPr>
      </p:pic>
      <p:sp>
        <p:nvSpPr>
          <p:cNvPr id="514"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16</a:t>
            </a:fld>
            <a:endParaRPr/>
          </a:p>
        </p:txBody>
      </p:sp>
      <p:sp>
        <p:nvSpPr>
          <p:cNvPr id="515" name="Item 1…"/>
          <p:cNvSpPr txBox="1"/>
          <p:nvPr/>
        </p:nvSpPr>
        <p:spPr>
          <a:xfrm>
            <a:off x="22164081" y="882487"/>
            <a:ext cx="3292940" cy="52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2400" spc="-110">
                <a:latin typeface="Avenir Next Regular"/>
                <a:ea typeface="Avenir Next Regular"/>
                <a:cs typeface="Avenir Next Regular"/>
                <a:sym typeface="Avenir Next Regular"/>
              </a:defRPr>
            </a:lvl1pPr>
          </a:lstStyle>
          <a:p>
            <a:r>
              <a:t>Awareness </a:t>
            </a:r>
          </a:p>
        </p:txBody>
      </p:sp>
      <p:sp>
        <p:nvSpPr>
          <p:cNvPr id="516" name="Item 1…"/>
          <p:cNvSpPr txBox="1"/>
          <p:nvPr/>
        </p:nvSpPr>
        <p:spPr>
          <a:xfrm>
            <a:off x="22057734" y="374487"/>
            <a:ext cx="3292940" cy="5207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2400" spc="-110">
                <a:latin typeface="Avenir Next Regular"/>
                <a:ea typeface="Avenir Next Regular"/>
                <a:cs typeface="Avenir Next Regular"/>
                <a:sym typeface="Avenir Next Regular"/>
              </a:defRPr>
            </a:lvl1pPr>
          </a:lstStyle>
          <a:p>
            <a:r>
              <a:t>Conversions</a:t>
            </a:r>
          </a:p>
        </p:txBody>
      </p:sp>
      <p:sp>
        <p:nvSpPr>
          <p:cNvPr id="517" name="Oval 13"/>
          <p:cNvSpPr/>
          <p:nvPr/>
        </p:nvSpPr>
        <p:spPr>
          <a:xfrm>
            <a:off x="21667663" y="461028"/>
            <a:ext cx="293737" cy="293737"/>
          </a:xfrm>
          <a:prstGeom prst="ellipse">
            <a:avLst/>
          </a:prstGeom>
          <a:solidFill>
            <a:schemeClr val="accent5"/>
          </a:solidFill>
          <a:ln w="12700">
            <a:miter lim="400000"/>
          </a:ln>
        </p:spPr>
        <p:txBody>
          <a:bodyPr lIns="50800" tIns="50800" rIns="50800" bIns="50800" anchor="ctr"/>
          <a:lstStyle/>
          <a:p>
            <a:pPr algn="ctr" defTabSz="825500">
              <a:defRPr sz="3600">
                <a:solidFill>
                  <a:srgbClr val="FFFFFF"/>
                </a:solidFill>
                <a:latin typeface="Avenir Next LT Pro"/>
                <a:ea typeface="Avenir Next LT Pro"/>
                <a:cs typeface="Avenir Next LT Pro"/>
                <a:sym typeface="Avenir Next LT Pro"/>
              </a:defRPr>
            </a:pPr>
            <a:endParaRPr/>
          </a:p>
        </p:txBody>
      </p:sp>
      <p:sp>
        <p:nvSpPr>
          <p:cNvPr id="518" name="Oval 14"/>
          <p:cNvSpPr/>
          <p:nvPr/>
        </p:nvSpPr>
        <p:spPr>
          <a:xfrm>
            <a:off x="21705431" y="969029"/>
            <a:ext cx="293737" cy="293737"/>
          </a:xfrm>
          <a:prstGeom prst="ellipse">
            <a:avLst/>
          </a:prstGeom>
          <a:solidFill>
            <a:schemeClr val="accent1"/>
          </a:solidFill>
          <a:ln w="12700">
            <a:miter lim="400000"/>
          </a:ln>
        </p:spPr>
        <p:txBody>
          <a:bodyPr lIns="50800" tIns="50800" rIns="50800" bIns="50800" anchor="ctr"/>
          <a:lstStyle/>
          <a:p>
            <a:pPr algn="ctr" defTabSz="825500">
              <a:defRPr sz="3600">
                <a:solidFill>
                  <a:srgbClr val="FFFFFF"/>
                </a:solidFill>
                <a:latin typeface="Avenir Next LT Pro"/>
                <a:ea typeface="Avenir Next LT Pro"/>
                <a:cs typeface="Avenir Next LT Pro"/>
                <a:sym typeface="Avenir Next LT Pro"/>
              </a:defRPr>
            </a:pPr>
            <a:endParaRPr/>
          </a:p>
        </p:txBody>
      </p:sp>
      <p:sp>
        <p:nvSpPr>
          <p:cNvPr id="519"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520"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grpSp>
        <p:nvGrpSpPr>
          <p:cNvPr id="536" name="Group"/>
          <p:cNvGrpSpPr/>
          <p:nvPr/>
        </p:nvGrpSpPr>
        <p:grpSpPr>
          <a:xfrm>
            <a:off x="11536412" y="7479558"/>
            <a:ext cx="8871743" cy="5854256"/>
            <a:chOff x="0" y="0"/>
            <a:chExt cx="8871742" cy="5854254"/>
          </a:xfrm>
        </p:grpSpPr>
        <p:grpSp>
          <p:nvGrpSpPr>
            <p:cNvPr id="525" name="Group 4"/>
            <p:cNvGrpSpPr/>
            <p:nvPr/>
          </p:nvGrpSpPr>
          <p:grpSpPr>
            <a:xfrm>
              <a:off x="0" y="0"/>
              <a:ext cx="2843125" cy="5854255"/>
              <a:chOff x="0" y="0"/>
              <a:chExt cx="2843124" cy="5854254"/>
            </a:xfrm>
          </p:grpSpPr>
          <p:grpSp>
            <p:nvGrpSpPr>
              <p:cNvPr id="523" name="Group 31"/>
              <p:cNvGrpSpPr/>
              <p:nvPr/>
            </p:nvGrpSpPr>
            <p:grpSpPr>
              <a:xfrm>
                <a:off x="0" y="0"/>
                <a:ext cx="2843125" cy="5854255"/>
                <a:chOff x="0" y="0"/>
                <a:chExt cx="2843124" cy="5854254"/>
              </a:xfrm>
            </p:grpSpPr>
            <p:sp>
              <p:nvSpPr>
                <p:cNvPr id="521" name="Rectangle: Rounded Corners 29"/>
                <p:cNvSpPr/>
                <p:nvPr/>
              </p:nvSpPr>
              <p:spPr>
                <a:xfrm>
                  <a:off x="0" y="0"/>
                  <a:ext cx="2843125" cy="5854255"/>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522" name="Rectangle: Rounded Corners 30"/>
                <p:cNvSpPr/>
                <p:nvPr/>
              </p:nvSpPr>
              <p:spPr>
                <a:xfrm>
                  <a:off x="117287" y="117555"/>
                  <a:ext cx="2608551" cy="5619146"/>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524" name="3.png" descr="3.png"/>
              <p:cNvPicPr>
                <a:picLocks noChangeAspect="1"/>
              </p:cNvPicPr>
              <p:nvPr/>
            </p:nvPicPr>
            <p:blipFill>
              <a:blip r:embed="rId3"/>
              <a:srcRect b="9"/>
              <a:stretch>
                <a:fillRect/>
              </a:stretch>
            </p:blipFill>
            <p:spPr>
              <a:xfrm>
                <a:off x="117287" y="117554"/>
                <a:ext cx="2608551" cy="5618958"/>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cubicBezTo>
                      <a:pt x="775" y="0"/>
                      <a:pt x="0" y="360"/>
                      <a:pt x="0" y="804"/>
                    </a:cubicBezTo>
                    <a:lnTo>
                      <a:pt x="0" y="20796"/>
                    </a:lnTo>
                    <a:cubicBezTo>
                      <a:pt x="0" y="21240"/>
                      <a:pt x="775" y="21600"/>
                      <a:pt x="1732" y="21600"/>
                    </a:cubicBezTo>
                    <a:lnTo>
                      <a:pt x="19865" y="21600"/>
                    </a:lnTo>
                    <a:cubicBezTo>
                      <a:pt x="20822" y="21600"/>
                      <a:pt x="21600" y="21240"/>
                      <a:pt x="21600" y="20796"/>
                    </a:cubicBezTo>
                    <a:lnTo>
                      <a:pt x="21600" y="804"/>
                    </a:lnTo>
                    <a:cubicBezTo>
                      <a:pt x="21600" y="360"/>
                      <a:pt x="20822" y="0"/>
                      <a:pt x="19865" y="0"/>
                    </a:cubicBezTo>
                    <a:lnTo>
                      <a:pt x="1732" y="0"/>
                    </a:lnTo>
                    <a:close/>
                  </a:path>
                </a:pathLst>
              </a:custGeom>
              <a:ln w="12700" cap="flat">
                <a:noFill/>
                <a:miter lim="400000"/>
              </a:ln>
              <a:effectLst/>
            </p:spPr>
          </p:pic>
        </p:grpSp>
        <p:grpSp>
          <p:nvGrpSpPr>
            <p:cNvPr id="530" name="Group 4"/>
            <p:cNvGrpSpPr/>
            <p:nvPr/>
          </p:nvGrpSpPr>
          <p:grpSpPr>
            <a:xfrm>
              <a:off x="3014308" y="0"/>
              <a:ext cx="2843126" cy="5854255"/>
              <a:chOff x="0" y="0"/>
              <a:chExt cx="2843124" cy="5854254"/>
            </a:xfrm>
          </p:grpSpPr>
          <p:grpSp>
            <p:nvGrpSpPr>
              <p:cNvPr id="528" name="Group 31"/>
              <p:cNvGrpSpPr/>
              <p:nvPr/>
            </p:nvGrpSpPr>
            <p:grpSpPr>
              <a:xfrm>
                <a:off x="0" y="0"/>
                <a:ext cx="2843125" cy="5854255"/>
                <a:chOff x="0" y="0"/>
                <a:chExt cx="2843124" cy="5854254"/>
              </a:xfrm>
            </p:grpSpPr>
            <p:sp>
              <p:nvSpPr>
                <p:cNvPr id="526" name="Rectangle: Rounded Corners 29"/>
                <p:cNvSpPr/>
                <p:nvPr/>
              </p:nvSpPr>
              <p:spPr>
                <a:xfrm>
                  <a:off x="0" y="0"/>
                  <a:ext cx="2843125" cy="5854255"/>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527" name="Rectangle: Rounded Corners 30"/>
                <p:cNvSpPr/>
                <p:nvPr/>
              </p:nvSpPr>
              <p:spPr>
                <a:xfrm>
                  <a:off x="117287" y="117555"/>
                  <a:ext cx="2608551" cy="5619146"/>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529" name="3.png" descr="3.png"/>
              <p:cNvPicPr>
                <a:picLocks noChangeAspect="1"/>
              </p:cNvPicPr>
              <p:nvPr/>
            </p:nvPicPr>
            <p:blipFill>
              <a:blip r:embed="rId4"/>
              <a:srcRect t="3" b="6"/>
              <a:stretch>
                <a:fillRect/>
              </a:stretch>
            </p:blipFill>
            <p:spPr>
              <a:xfrm>
                <a:off x="117287" y="117554"/>
                <a:ext cx="2608551" cy="5618958"/>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cubicBezTo>
                      <a:pt x="775" y="0"/>
                      <a:pt x="0" y="360"/>
                      <a:pt x="0" y="804"/>
                    </a:cubicBezTo>
                    <a:lnTo>
                      <a:pt x="0" y="20796"/>
                    </a:lnTo>
                    <a:cubicBezTo>
                      <a:pt x="0" y="21240"/>
                      <a:pt x="775" y="21600"/>
                      <a:pt x="1732" y="21600"/>
                    </a:cubicBezTo>
                    <a:lnTo>
                      <a:pt x="19865" y="21600"/>
                    </a:lnTo>
                    <a:cubicBezTo>
                      <a:pt x="20822" y="21600"/>
                      <a:pt x="21600" y="21240"/>
                      <a:pt x="21600" y="20796"/>
                    </a:cubicBezTo>
                    <a:lnTo>
                      <a:pt x="21600" y="804"/>
                    </a:lnTo>
                    <a:cubicBezTo>
                      <a:pt x="21600" y="360"/>
                      <a:pt x="20822" y="0"/>
                      <a:pt x="19865" y="0"/>
                    </a:cubicBezTo>
                    <a:lnTo>
                      <a:pt x="1732" y="0"/>
                    </a:lnTo>
                    <a:close/>
                  </a:path>
                </a:pathLst>
              </a:custGeom>
              <a:ln w="12700" cap="flat">
                <a:noFill/>
                <a:miter lim="400000"/>
              </a:ln>
              <a:effectLst/>
            </p:spPr>
          </p:pic>
        </p:grpSp>
        <p:grpSp>
          <p:nvGrpSpPr>
            <p:cNvPr id="535" name="Group 4"/>
            <p:cNvGrpSpPr/>
            <p:nvPr/>
          </p:nvGrpSpPr>
          <p:grpSpPr>
            <a:xfrm>
              <a:off x="6028617" y="0"/>
              <a:ext cx="2843126" cy="5854255"/>
              <a:chOff x="0" y="0"/>
              <a:chExt cx="2843124" cy="5854254"/>
            </a:xfrm>
          </p:grpSpPr>
          <p:grpSp>
            <p:nvGrpSpPr>
              <p:cNvPr id="533" name="Group 31"/>
              <p:cNvGrpSpPr/>
              <p:nvPr/>
            </p:nvGrpSpPr>
            <p:grpSpPr>
              <a:xfrm>
                <a:off x="0" y="0"/>
                <a:ext cx="2843125" cy="5854255"/>
                <a:chOff x="0" y="0"/>
                <a:chExt cx="2843124" cy="5854254"/>
              </a:xfrm>
            </p:grpSpPr>
            <p:sp>
              <p:nvSpPr>
                <p:cNvPr id="531" name="Rectangle: Rounded Corners 29"/>
                <p:cNvSpPr/>
                <p:nvPr/>
              </p:nvSpPr>
              <p:spPr>
                <a:xfrm>
                  <a:off x="0" y="0"/>
                  <a:ext cx="2843125" cy="5854255"/>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532" name="Rectangle: Rounded Corners 30"/>
                <p:cNvSpPr/>
                <p:nvPr/>
              </p:nvSpPr>
              <p:spPr>
                <a:xfrm>
                  <a:off x="117287" y="117555"/>
                  <a:ext cx="2608551" cy="5619146"/>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534" name="3.png" descr="3.png"/>
              <p:cNvPicPr>
                <a:picLocks noChangeAspect="1"/>
              </p:cNvPicPr>
              <p:nvPr/>
            </p:nvPicPr>
            <p:blipFill>
              <a:blip r:embed="rId5"/>
              <a:srcRect t="3" b="6"/>
              <a:stretch>
                <a:fillRect/>
              </a:stretch>
            </p:blipFill>
            <p:spPr>
              <a:xfrm>
                <a:off x="117287" y="117554"/>
                <a:ext cx="2608551" cy="5618958"/>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cubicBezTo>
                      <a:pt x="775" y="0"/>
                      <a:pt x="0" y="360"/>
                      <a:pt x="0" y="804"/>
                    </a:cubicBezTo>
                    <a:lnTo>
                      <a:pt x="0" y="20796"/>
                    </a:lnTo>
                    <a:cubicBezTo>
                      <a:pt x="0" y="21240"/>
                      <a:pt x="775" y="21600"/>
                      <a:pt x="1732" y="21600"/>
                    </a:cubicBezTo>
                    <a:lnTo>
                      <a:pt x="19865" y="21600"/>
                    </a:lnTo>
                    <a:cubicBezTo>
                      <a:pt x="20822" y="21600"/>
                      <a:pt x="21600" y="21240"/>
                      <a:pt x="21600" y="20796"/>
                    </a:cubicBezTo>
                    <a:lnTo>
                      <a:pt x="21600" y="804"/>
                    </a:lnTo>
                    <a:cubicBezTo>
                      <a:pt x="21600" y="360"/>
                      <a:pt x="20822" y="0"/>
                      <a:pt x="19865" y="0"/>
                    </a:cubicBezTo>
                    <a:lnTo>
                      <a:pt x="1732" y="0"/>
                    </a:lnTo>
                    <a:close/>
                  </a:path>
                </a:pathLst>
              </a:custGeom>
              <a:ln w="12700" cap="flat">
                <a:noFill/>
                <a:miter lim="400000"/>
              </a:ln>
              <a:effectLst/>
            </p:spPr>
          </p:pic>
        </p:grpSp>
      </p:grpSp>
      <p:sp>
        <p:nvSpPr>
          <p:cNvPr id="537" name="Open the menu in the upper left corner of the screen.…"/>
          <p:cNvSpPr txBox="1"/>
          <p:nvPr/>
        </p:nvSpPr>
        <p:spPr>
          <a:xfrm>
            <a:off x="840242" y="8037172"/>
            <a:ext cx="7979008" cy="18542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spAutoFit/>
          </a:bodyPr>
          <a:lstStyle/>
          <a:p>
            <a:pPr marL="343746" lvl="2" indent="-343746" defTabSz="825500">
              <a:lnSpc>
                <a:spcPct val="80000"/>
              </a:lnSpc>
              <a:spcBef>
                <a:spcPts val="1200"/>
              </a:spcBef>
              <a:buSzPct val="100000"/>
              <a:buFont typeface="Arial"/>
              <a:buChar char="•"/>
              <a:defRPr sz="2200" spc="-73">
                <a:latin typeface="Avenir Next Regular"/>
                <a:ea typeface="Avenir Next Regular"/>
                <a:cs typeface="Avenir Next Regular"/>
                <a:sym typeface="Avenir Next Regular"/>
              </a:defRPr>
            </a:pPr>
            <a:r>
              <a:t>Open the menu in the upper left corner of the screen.</a:t>
            </a:r>
          </a:p>
          <a:p>
            <a:pPr marL="343746" lvl="2" indent="-343746" defTabSz="825500">
              <a:lnSpc>
                <a:spcPct val="80000"/>
              </a:lnSpc>
              <a:spcBef>
                <a:spcPts val="1200"/>
              </a:spcBef>
              <a:buSzPct val="100000"/>
              <a:buFont typeface="Arial"/>
              <a:buChar char="•"/>
              <a:defRPr sz="2200" spc="-73">
                <a:latin typeface="Avenir Next Regular"/>
                <a:ea typeface="Avenir Next Regular"/>
                <a:cs typeface="Avenir Next Regular"/>
                <a:sym typeface="Avenir Next Regular"/>
              </a:defRPr>
            </a:pPr>
            <a:r>
              <a:t>Locate the bright yellow button titled “TextNow Perks”</a:t>
            </a:r>
          </a:p>
          <a:p>
            <a:pPr marL="343746" indent="-343746" defTabSz="825500">
              <a:lnSpc>
                <a:spcPct val="80000"/>
              </a:lnSpc>
              <a:spcBef>
                <a:spcPts val="1200"/>
              </a:spcBef>
              <a:buSzPct val="100000"/>
              <a:buFont typeface="Arial"/>
              <a:buChar char="•"/>
              <a:defRPr sz="2200" spc="-73">
                <a:latin typeface="Avenir Next Regular"/>
                <a:ea typeface="Avenir Next Regular"/>
                <a:cs typeface="Avenir Next Regular"/>
                <a:sym typeface="Avenir Next Regular"/>
              </a:defRPr>
            </a:pPr>
            <a:r>
              <a:t>Click the button.</a:t>
            </a:r>
          </a:p>
          <a:p>
            <a:pPr marL="343746" indent="-343746" defTabSz="825500">
              <a:lnSpc>
                <a:spcPct val="80000"/>
              </a:lnSpc>
              <a:spcBef>
                <a:spcPts val="1200"/>
              </a:spcBef>
              <a:buSzPct val="100000"/>
              <a:buFont typeface="Arial"/>
              <a:buChar char="•"/>
              <a:defRPr sz="2200" spc="-73">
                <a:latin typeface="Avenir Next Regular"/>
                <a:ea typeface="Avenir Next Regular"/>
                <a:cs typeface="Avenir Next Regular"/>
                <a:sym typeface="Avenir Next Regular"/>
              </a:defRPr>
            </a:pPr>
            <a:r>
              <a:t>TextNow Perks page opens.</a:t>
            </a:r>
          </a:p>
        </p:txBody>
      </p:sp>
      <p:sp>
        <p:nvSpPr>
          <p:cNvPr id="538" name="Features"/>
          <p:cNvSpPr txBox="1"/>
          <p:nvPr/>
        </p:nvSpPr>
        <p:spPr>
          <a:xfrm>
            <a:off x="574979" y="2965450"/>
            <a:ext cx="2101242" cy="8255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none" lIns="50800" tIns="50800" rIns="50800" bIns="50800" anchor="ctr">
            <a:spAutoFit/>
          </a:bodyPr>
          <a:lstStyle>
            <a:lvl1pPr defTabSz="825500">
              <a:buFont typeface="Arial"/>
              <a:defRPr sz="4200" b="1" spc="-200">
                <a:latin typeface="Avenir Next Regular"/>
                <a:ea typeface="Avenir Next Regular"/>
                <a:cs typeface="Avenir Next Regular"/>
                <a:sym typeface="Avenir Next Regular"/>
              </a:defRPr>
            </a:lvl1pPr>
          </a:lstStyle>
          <a:p>
            <a:r>
              <a:t>Features</a:t>
            </a:r>
          </a:p>
        </p:txBody>
      </p:sp>
      <p:sp>
        <p:nvSpPr>
          <p:cNvPr id="539" name="We’ll make sure our users know what’s available in our wall through:"/>
          <p:cNvSpPr txBox="1"/>
          <p:nvPr/>
        </p:nvSpPr>
        <p:spPr>
          <a:xfrm>
            <a:off x="417121" y="9921546"/>
            <a:ext cx="9162426" cy="97028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spAutoFit/>
          </a:bodyPr>
          <a:lstStyle>
            <a:lvl1pPr marL="343746" indent="-343746" defTabSz="825500">
              <a:lnSpc>
                <a:spcPct val="90000"/>
              </a:lnSpc>
              <a:spcBef>
                <a:spcPts val="1200"/>
              </a:spcBef>
              <a:buSzPct val="100000"/>
              <a:buFont typeface="Arial"/>
              <a:buChar char="•"/>
              <a:defRPr sz="2600" spc="-86">
                <a:latin typeface="Avenir Next Regular"/>
                <a:ea typeface="Avenir Next Regular"/>
                <a:cs typeface="Avenir Next Regular"/>
                <a:sym typeface="Avenir Next Regular"/>
              </a:defRPr>
            </a:lvl1pPr>
          </a:lstStyle>
          <a:p>
            <a:r>
              <a:t>We’ll make sure our users know what’s available in our wall through: </a:t>
            </a:r>
          </a:p>
        </p:txBody>
      </p:sp>
      <p:sp>
        <p:nvSpPr>
          <p:cNvPr id="540" name="Interstitial take overs.…"/>
          <p:cNvSpPr txBox="1"/>
          <p:nvPr/>
        </p:nvSpPr>
        <p:spPr>
          <a:xfrm>
            <a:off x="970730" y="10902949"/>
            <a:ext cx="7979008" cy="17399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spAutoFit/>
          </a:bodyPr>
          <a:lstStyle/>
          <a:p>
            <a:pPr marL="343746" lvl="2" indent="-343746" defTabSz="825500">
              <a:lnSpc>
                <a:spcPct val="70000"/>
              </a:lnSpc>
              <a:spcBef>
                <a:spcPts val="1200"/>
              </a:spcBef>
              <a:buSzPct val="100000"/>
              <a:buFont typeface="Arial"/>
              <a:buChar char="•"/>
              <a:defRPr sz="2200" spc="-73">
                <a:latin typeface="Avenir Next Regular"/>
                <a:ea typeface="Avenir Next Regular"/>
                <a:cs typeface="Avenir Next Regular"/>
                <a:sym typeface="Avenir Next Regular"/>
              </a:defRPr>
            </a:pPr>
            <a:r>
              <a:t>Interstitial take overs.</a:t>
            </a:r>
          </a:p>
          <a:p>
            <a:pPr marL="343746" lvl="2" indent="-343746" defTabSz="825500">
              <a:lnSpc>
                <a:spcPct val="70000"/>
              </a:lnSpc>
              <a:spcBef>
                <a:spcPts val="1200"/>
              </a:spcBef>
              <a:buSzPct val="100000"/>
              <a:buFont typeface="Arial"/>
              <a:buChar char="•"/>
              <a:defRPr sz="2200" spc="-73">
                <a:latin typeface="Avenir Next Regular"/>
                <a:ea typeface="Avenir Next Regular"/>
                <a:cs typeface="Avenir Next Regular"/>
                <a:sym typeface="Avenir Next Regular"/>
              </a:defRPr>
            </a:pPr>
            <a:r>
              <a:t>High Impact display.</a:t>
            </a:r>
          </a:p>
          <a:p>
            <a:pPr marL="343746" lvl="2" indent="-343746" defTabSz="825500">
              <a:lnSpc>
                <a:spcPct val="70000"/>
              </a:lnSpc>
              <a:spcBef>
                <a:spcPts val="1200"/>
              </a:spcBef>
              <a:buSzPct val="100000"/>
              <a:buFont typeface="Arial"/>
              <a:buChar char="•"/>
              <a:defRPr sz="2200" spc="-73">
                <a:latin typeface="Avenir Next Regular"/>
                <a:ea typeface="Avenir Next Regular"/>
                <a:cs typeface="Avenir Next Regular"/>
                <a:sym typeface="Avenir Next Regular"/>
              </a:defRPr>
            </a:pPr>
            <a:r>
              <a:t>In-app reminders (via conversation list).</a:t>
            </a:r>
          </a:p>
        </p:txBody>
      </p:sp>
      <p:pic>
        <p:nvPicPr>
          <p:cNvPr id="541" name="Screenshot 2023-08-17 at 7.33.49 PM.png" descr="Screenshot 2023-08-17 at 7.33.49 PM.png"/>
          <p:cNvPicPr>
            <a:picLocks noChangeAspect="1"/>
          </p:cNvPicPr>
          <p:nvPr/>
        </p:nvPicPr>
        <p:blipFill>
          <a:blip r:embed="rId6"/>
          <a:stretch>
            <a:fillRect/>
          </a:stretch>
        </p:blipFill>
        <p:spPr>
          <a:xfrm>
            <a:off x="10926618" y="394618"/>
            <a:ext cx="6941731" cy="6957579"/>
          </a:xfrm>
          <a:prstGeom prst="rect">
            <a:avLst/>
          </a:prstGeom>
          <a:ln w="12700">
            <a:miter lim="400000"/>
          </a:ln>
        </p:spPr>
      </p:pic>
      <p:pic>
        <p:nvPicPr>
          <p:cNvPr id="542" name="Screenshot 2023-08-17 at 7.38.27 PM.png" descr="Screenshot 2023-08-17 at 7.38.27 PM.png"/>
          <p:cNvPicPr>
            <a:picLocks noChangeAspect="1"/>
          </p:cNvPicPr>
          <p:nvPr/>
        </p:nvPicPr>
        <p:blipFill>
          <a:blip r:embed="rId7"/>
          <a:stretch>
            <a:fillRect/>
          </a:stretch>
        </p:blipFill>
        <p:spPr>
          <a:xfrm>
            <a:off x="17778214" y="533667"/>
            <a:ext cx="3211596" cy="6603281"/>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4" name="Text Placeholder 1"/>
          <p:cNvSpPr txBox="1">
            <a:spLocks noGrp="1"/>
          </p:cNvSpPr>
          <p:nvPr>
            <p:ph type="body" sz="quarter" idx="1"/>
          </p:nvPr>
        </p:nvSpPr>
        <p:spPr>
          <a:xfrm>
            <a:off x="580826" y="468755"/>
            <a:ext cx="6527897" cy="2491858"/>
          </a:xfrm>
          <a:prstGeom prst="rect">
            <a:avLst/>
          </a:prstGeom>
        </p:spPr>
        <p:txBody>
          <a:bodyPr/>
          <a:lstStyle/>
          <a:p>
            <a:pPr>
              <a:lnSpc>
                <a:spcPct val="90000"/>
              </a:lnSpc>
              <a:defRPr b="1" spc="-200">
                <a:latin typeface="Avenir Next Regular"/>
                <a:ea typeface="Avenir Next Regular"/>
                <a:cs typeface="Avenir Next Regular"/>
                <a:sym typeface="Avenir Next Regular"/>
              </a:defRPr>
            </a:pPr>
            <a:r>
              <a:t>Custom brand </a:t>
            </a:r>
            <a:br/>
            <a:r>
              <a:t>lift survey.</a:t>
            </a:r>
          </a:p>
        </p:txBody>
      </p:sp>
      <p:sp>
        <p:nvSpPr>
          <p:cNvPr id="545" name="Text Placeholder 9"/>
          <p:cNvSpPr txBox="1">
            <a:spLocks noGrp="1"/>
          </p:cNvSpPr>
          <p:nvPr>
            <p:ph type="body" idx="25"/>
          </p:nvPr>
        </p:nvSpPr>
        <p:spPr>
          <a:xfrm>
            <a:off x="587946" y="3499455"/>
            <a:ext cx="5880101" cy="8469376"/>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p>
            <a:pPr marL="0" indent="0">
              <a:buSzTx/>
              <a:buNone/>
              <a:defRPr sz="4200" b="1" spc="-200">
                <a:latin typeface="Avenir Next Regular"/>
                <a:ea typeface="Avenir Next Regular"/>
                <a:cs typeface="Avenir Next Regular"/>
                <a:sym typeface="Avenir Next Regular"/>
              </a:defRPr>
            </a:pPr>
            <a:r>
              <a:t>Features*</a:t>
            </a:r>
            <a:br/>
            <a:endParaRPr spc="0"/>
          </a:p>
          <a:p>
            <a:pPr marL="343746" indent="-343746">
              <a:defRPr sz="3000">
                <a:latin typeface="Avenir Next Demi Bold"/>
                <a:ea typeface="Avenir Next Demi Bold"/>
                <a:cs typeface="Avenir Next Demi Bold"/>
                <a:sym typeface="Avenir Next Demi Bold"/>
              </a:defRPr>
            </a:pPr>
            <a:r>
              <a:rPr sz="2800" spc="-93"/>
              <a:t>TextNow brand research studies are 1st party driven. We engage with our users to help brands understand campaign impact in real-time, and we capture overall user behaviors based on your needs and preferences.</a:t>
            </a:r>
            <a:br>
              <a:rPr sz="2800" spc="-93"/>
            </a:br>
            <a:br/>
            <a:r>
              <a:rPr sz="1800"/>
              <a:t>**Additional details on media plan.</a:t>
            </a:r>
          </a:p>
        </p:txBody>
      </p:sp>
      <p:grpSp>
        <p:nvGrpSpPr>
          <p:cNvPr id="554" name="Group 22"/>
          <p:cNvGrpSpPr/>
          <p:nvPr/>
        </p:nvGrpSpPr>
        <p:grpSpPr>
          <a:xfrm>
            <a:off x="8056357" y="2699355"/>
            <a:ext cx="4312302" cy="8879424"/>
            <a:chOff x="0" y="0"/>
            <a:chExt cx="4312301" cy="8879422"/>
          </a:xfrm>
        </p:grpSpPr>
        <p:sp>
          <p:nvSpPr>
            <p:cNvPr id="546" name="Rectangle: Rounded Corners 21"/>
            <p:cNvSpPr/>
            <p:nvPr/>
          </p:nvSpPr>
          <p:spPr>
            <a:xfrm>
              <a:off x="0" y="0"/>
              <a:ext cx="4312302" cy="8879423"/>
            </a:xfrm>
            <a:prstGeom prst="roundRect">
              <a:avLst>
                <a:gd name="adj" fmla="val 12193"/>
              </a:avLst>
            </a:prstGeom>
            <a:solidFill>
              <a:schemeClr val="accent1"/>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547" name="Rectangle: Rounded Corners 29"/>
            <p:cNvSpPr/>
            <p:nvPr/>
          </p:nvSpPr>
          <p:spPr>
            <a:xfrm>
              <a:off x="0" y="0"/>
              <a:ext cx="4312302" cy="8879423"/>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548" name="Rectangle: Rounded Corners 30"/>
            <p:cNvSpPr/>
            <p:nvPr/>
          </p:nvSpPr>
          <p:spPr>
            <a:xfrm>
              <a:off x="177895" y="178301"/>
              <a:ext cx="3956513" cy="8522822"/>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nvGrpSpPr>
            <p:cNvPr id="551" name="3.png"/>
            <p:cNvGrpSpPr/>
            <p:nvPr/>
          </p:nvGrpSpPr>
          <p:grpSpPr>
            <a:xfrm>
              <a:off x="177895" y="178300"/>
              <a:ext cx="3956512" cy="7242638"/>
              <a:chOff x="0" y="0"/>
              <a:chExt cx="3956510" cy="7242636"/>
            </a:xfrm>
          </p:grpSpPr>
          <p:sp>
            <p:nvSpPr>
              <p:cNvPr id="549" name="Shape"/>
              <p:cNvSpPr/>
              <p:nvPr/>
            </p:nvSpPr>
            <p:spPr>
              <a:xfrm>
                <a:off x="-1" y="-1"/>
                <a:ext cx="3956512" cy="7242638"/>
              </a:xfrm>
              <a:custGeom>
                <a:avLst/>
                <a:gdLst/>
                <a:ahLst/>
                <a:cxnLst>
                  <a:cxn ang="0">
                    <a:pos x="wd2" y="hd2"/>
                  </a:cxn>
                  <a:cxn ang="5400000">
                    <a:pos x="wd2" y="hd2"/>
                  </a:cxn>
                  <a:cxn ang="10800000">
                    <a:pos x="wd2" y="hd2"/>
                  </a:cxn>
                  <a:cxn ang="16200000">
                    <a:pos x="wd2" y="hd2"/>
                  </a:cxn>
                </a:cxnLst>
                <a:rect l="0" t="0" r="r" b="b"/>
                <a:pathLst>
                  <a:path w="21600" h="21600" extrusionOk="0">
                    <a:moveTo>
                      <a:pt x="0" y="947"/>
                    </a:moveTo>
                    <a:lnTo>
                      <a:pt x="0" y="947"/>
                    </a:lnTo>
                    <a:cubicBezTo>
                      <a:pt x="0" y="424"/>
                      <a:pt x="776" y="0"/>
                      <a:pt x="1733" y="0"/>
                    </a:cubicBezTo>
                    <a:lnTo>
                      <a:pt x="19867" y="0"/>
                    </a:lnTo>
                    <a:lnTo>
                      <a:pt x="19867" y="0"/>
                    </a:lnTo>
                    <a:cubicBezTo>
                      <a:pt x="20824" y="0"/>
                      <a:pt x="21600" y="424"/>
                      <a:pt x="21600" y="947"/>
                    </a:cubicBezTo>
                    <a:lnTo>
                      <a:pt x="21600" y="20653"/>
                    </a:lnTo>
                    <a:lnTo>
                      <a:pt x="21600" y="20653"/>
                    </a:lnTo>
                    <a:cubicBezTo>
                      <a:pt x="21600" y="21176"/>
                      <a:pt x="20824" y="21600"/>
                      <a:pt x="19867" y="21600"/>
                    </a:cubicBezTo>
                    <a:lnTo>
                      <a:pt x="1733" y="21600"/>
                    </a:lnTo>
                    <a:lnTo>
                      <a:pt x="1733" y="21600"/>
                    </a:lnTo>
                    <a:cubicBezTo>
                      <a:pt x="776" y="21600"/>
                      <a:pt x="0" y="21176"/>
                      <a:pt x="0" y="20653"/>
                    </a:cubicBezTo>
                    <a:close/>
                  </a:path>
                </a:pathLst>
              </a:custGeom>
              <a:solidFill>
                <a:srgbClr val="8E47F6"/>
              </a:solidFill>
              <a:ln w="12700" cap="flat">
                <a:noFill/>
                <a:miter lim="400000"/>
              </a:ln>
              <a:effectLst/>
            </p:spPr>
            <p:txBody>
              <a:bodyPr wrap="square" lIns="50800" tIns="50800" rIns="50800" bIns="50800" numCol="1" anchor="ctr">
                <a:noAutofit/>
              </a:bodyPr>
              <a:lstStyle/>
              <a:p>
                <a:endParaRPr/>
              </a:p>
            </p:txBody>
          </p:sp>
          <p:pic>
            <p:nvPicPr>
              <p:cNvPr id="550" name="image101.png" descr="image101.png"/>
              <p:cNvPicPr>
                <a:picLocks noChangeAspect="1"/>
              </p:cNvPicPr>
              <p:nvPr/>
            </p:nvPicPr>
            <p:blipFill>
              <a:blip r:embed="rId2"/>
              <a:srcRect l="107" t="2" r="78" b="38"/>
              <a:stretch>
                <a:fillRect/>
              </a:stretch>
            </p:blipFill>
            <p:spPr>
              <a:xfrm>
                <a:off x="-1" y="178593"/>
                <a:ext cx="3956448" cy="7063979"/>
              </a:xfrm>
              <a:custGeom>
                <a:avLst/>
                <a:gdLst/>
                <a:ahLst/>
                <a:cxnLst>
                  <a:cxn ang="0">
                    <a:pos x="wd2" y="hd2"/>
                  </a:cxn>
                  <a:cxn ang="5400000">
                    <a:pos x="wd2" y="hd2"/>
                  </a:cxn>
                  <a:cxn ang="10800000">
                    <a:pos x="wd2" y="hd2"/>
                  </a:cxn>
                  <a:cxn ang="16200000">
                    <a:pos x="wd2" y="hd2"/>
                  </a:cxn>
                </a:cxnLst>
                <a:rect l="0" t="0" r="r" b="b"/>
                <a:pathLst>
                  <a:path w="21600" h="21600" extrusionOk="0">
                    <a:moveTo>
                      <a:pt x="182" y="0"/>
                    </a:moveTo>
                    <a:cubicBezTo>
                      <a:pt x="70" y="129"/>
                      <a:pt x="0" y="272"/>
                      <a:pt x="0" y="425"/>
                    </a:cubicBezTo>
                    <a:lnTo>
                      <a:pt x="0" y="20629"/>
                    </a:lnTo>
                    <a:cubicBezTo>
                      <a:pt x="0" y="21165"/>
                      <a:pt x="776" y="21600"/>
                      <a:pt x="1733" y="21600"/>
                    </a:cubicBezTo>
                    <a:lnTo>
                      <a:pt x="19867" y="21600"/>
                    </a:lnTo>
                    <a:cubicBezTo>
                      <a:pt x="20824" y="21600"/>
                      <a:pt x="21600" y="21165"/>
                      <a:pt x="21600" y="20629"/>
                    </a:cubicBezTo>
                    <a:lnTo>
                      <a:pt x="21600" y="425"/>
                    </a:lnTo>
                    <a:cubicBezTo>
                      <a:pt x="21600" y="272"/>
                      <a:pt x="21531" y="129"/>
                      <a:pt x="21418" y="0"/>
                    </a:cubicBezTo>
                    <a:lnTo>
                      <a:pt x="182" y="0"/>
                    </a:lnTo>
                    <a:close/>
                  </a:path>
                </a:pathLst>
              </a:custGeom>
              <a:ln w="12700" cap="flat">
                <a:noFill/>
                <a:miter lim="400000"/>
              </a:ln>
              <a:effectLst/>
            </p:spPr>
          </p:pic>
        </p:grpSp>
        <p:pic>
          <p:nvPicPr>
            <p:cNvPr id="552" name="3.png" descr="3.png"/>
            <p:cNvPicPr>
              <a:picLocks noChangeAspect="1"/>
            </p:cNvPicPr>
            <p:nvPr/>
          </p:nvPicPr>
          <p:blipFill>
            <a:blip r:embed="rId2"/>
            <a:srcRect l="107" t="2" r="78" b="38"/>
            <a:stretch>
              <a:fillRect/>
            </a:stretch>
          </p:blipFill>
          <p:spPr>
            <a:xfrm>
              <a:off x="177895" y="479119"/>
              <a:ext cx="3956448" cy="7063980"/>
            </a:xfrm>
            <a:custGeom>
              <a:avLst/>
              <a:gdLst/>
              <a:ahLst/>
              <a:cxnLst>
                <a:cxn ang="0">
                  <a:pos x="wd2" y="hd2"/>
                </a:cxn>
                <a:cxn ang="5400000">
                  <a:pos x="wd2" y="hd2"/>
                </a:cxn>
                <a:cxn ang="10800000">
                  <a:pos x="wd2" y="hd2"/>
                </a:cxn>
                <a:cxn ang="16200000">
                  <a:pos x="wd2" y="hd2"/>
                </a:cxn>
              </a:cxnLst>
              <a:rect l="0" t="0" r="r" b="b"/>
              <a:pathLst>
                <a:path w="21600" h="21600" extrusionOk="0">
                  <a:moveTo>
                    <a:pt x="182" y="0"/>
                  </a:moveTo>
                  <a:cubicBezTo>
                    <a:pt x="70" y="129"/>
                    <a:pt x="0" y="272"/>
                    <a:pt x="0" y="425"/>
                  </a:cubicBezTo>
                  <a:lnTo>
                    <a:pt x="0" y="20629"/>
                  </a:lnTo>
                  <a:cubicBezTo>
                    <a:pt x="0" y="21165"/>
                    <a:pt x="776" y="21600"/>
                    <a:pt x="1733" y="21600"/>
                  </a:cubicBezTo>
                  <a:lnTo>
                    <a:pt x="19867" y="21600"/>
                  </a:lnTo>
                  <a:cubicBezTo>
                    <a:pt x="20824" y="21600"/>
                    <a:pt x="21600" y="21165"/>
                    <a:pt x="21600" y="20629"/>
                  </a:cubicBezTo>
                  <a:lnTo>
                    <a:pt x="21600" y="425"/>
                  </a:lnTo>
                  <a:cubicBezTo>
                    <a:pt x="21600" y="272"/>
                    <a:pt x="21531" y="129"/>
                    <a:pt x="21418" y="0"/>
                  </a:cubicBezTo>
                  <a:lnTo>
                    <a:pt x="182" y="0"/>
                  </a:lnTo>
                  <a:close/>
                </a:path>
              </a:pathLst>
            </a:custGeom>
            <a:ln w="12700" cap="flat">
              <a:noFill/>
              <a:miter lim="400000"/>
            </a:ln>
            <a:effectLst/>
          </p:spPr>
        </p:pic>
        <p:sp>
          <p:nvSpPr>
            <p:cNvPr id="553" name="Rectangle: Rounded Corners 83"/>
            <p:cNvSpPr/>
            <p:nvPr/>
          </p:nvSpPr>
          <p:spPr>
            <a:xfrm>
              <a:off x="1421045" y="8305882"/>
              <a:ext cx="1470213" cy="107577"/>
            </a:xfrm>
            <a:prstGeom prst="roundRect">
              <a:avLst>
                <a:gd name="adj" fmla="val 50000"/>
              </a:avLst>
            </a:prstGeom>
            <a:solidFill>
              <a:srgbClr val="000000"/>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sp>
        <p:nvSpPr>
          <p:cNvPr id="555" name="Rectangle: Rounded Corners 105"/>
          <p:cNvSpPr/>
          <p:nvPr/>
        </p:nvSpPr>
        <p:spPr>
          <a:xfrm>
            <a:off x="19116107" y="2699355"/>
            <a:ext cx="4312302" cy="8879424"/>
          </a:xfrm>
          <a:prstGeom prst="roundRect">
            <a:avLst>
              <a:gd name="adj" fmla="val 12193"/>
            </a:avLst>
          </a:prstGeom>
          <a:solidFill>
            <a:schemeClr val="accent1"/>
          </a:solidFill>
          <a:ln w="12700">
            <a:miter lim="400000"/>
          </a:ln>
        </p:spPr>
        <p:txBody>
          <a:bodyPr lIns="50800" tIns="50800" rIns="50800" bIns="50800" anchor="ctr"/>
          <a:lstStyle/>
          <a:p>
            <a:pPr algn="ctr" defTabSz="825500">
              <a:defRPr sz="3200" b="1">
                <a:solidFill>
                  <a:srgbClr val="FFFFFF"/>
                </a:solidFill>
              </a:defRPr>
            </a:pPr>
            <a:endParaRPr/>
          </a:p>
        </p:txBody>
      </p:sp>
      <p:sp>
        <p:nvSpPr>
          <p:cNvPr id="556" name="Rectangle: Rounded Corners 106"/>
          <p:cNvSpPr/>
          <p:nvPr/>
        </p:nvSpPr>
        <p:spPr>
          <a:xfrm>
            <a:off x="19116107" y="2699355"/>
            <a:ext cx="4312302" cy="8879424"/>
          </a:xfrm>
          <a:prstGeom prst="roundRect">
            <a:avLst>
              <a:gd name="adj" fmla="val 12193"/>
            </a:avLst>
          </a:prstGeom>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sp>
        <p:nvSpPr>
          <p:cNvPr id="557" name="Rectangle: Rounded Corners 107"/>
          <p:cNvSpPr/>
          <p:nvPr/>
        </p:nvSpPr>
        <p:spPr>
          <a:xfrm>
            <a:off x="19294003" y="2877656"/>
            <a:ext cx="3956512" cy="8522822"/>
          </a:xfrm>
          <a:prstGeom prst="roundRect">
            <a:avLst>
              <a:gd name="adj" fmla="val 8391"/>
            </a:avLst>
          </a:prstGeom>
          <a:solidFill>
            <a:srgbClr val="FFFFFF"/>
          </a:solidFill>
          <a:ln w="12700">
            <a:miter lim="400000"/>
          </a:ln>
        </p:spPr>
        <p:txBody>
          <a:bodyPr lIns="50800" tIns="50800" rIns="50800" bIns="50800" anchor="ctr"/>
          <a:lstStyle/>
          <a:p>
            <a:pPr algn="ctr" defTabSz="825500">
              <a:defRPr sz="3200" b="1">
                <a:solidFill>
                  <a:srgbClr val="FFFFFF"/>
                </a:solidFill>
              </a:defRPr>
            </a:pPr>
            <a:endParaRPr/>
          </a:p>
        </p:txBody>
      </p:sp>
      <p:grpSp>
        <p:nvGrpSpPr>
          <p:cNvPr id="560" name="3.png"/>
          <p:cNvGrpSpPr/>
          <p:nvPr/>
        </p:nvGrpSpPr>
        <p:grpSpPr>
          <a:xfrm>
            <a:off x="19294003" y="2877655"/>
            <a:ext cx="3956511" cy="7242638"/>
            <a:chOff x="0" y="0"/>
            <a:chExt cx="3956510" cy="7242636"/>
          </a:xfrm>
        </p:grpSpPr>
        <p:sp>
          <p:nvSpPr>
            <p:cNvPr id="558" name="Shape"/>
            <p:cNvSpPr/>
            <p:nvPr/>
          </p:nvSpPr>
          <p:spPr>
            <a:xfrm>
              <a:off x="-1" y="-1"/>
              <a:ext cx="3956512" cy="7242638"/>
            </a:xfrm>
            <a:custGeom>
              <a:avLst/>
              <a:gdLst/>
              <a:ahLst/>
              <a:cxnLst>
                <a:cxn ang="0">
                  <a:pos x="wd2" y="hd2"/>
                </a:cxn>
                <a:cxn ang="5400000">
                  <a:pos x="wd2" y="hd2"/>
                </a:cxn>
                <a:cxn ang="10800000">
                  <a:pos x="wd2" y="hd2"/>
                </a:cxn>
                <a:cxn ang="16200000">
                  <a:pos x="wd2" y="hd2"/>
                </a:cxn>
              </a:cxnLst>
              <a:rect l="0" t="0" r="r" b="b"/>
              <a:pathLst>
                <a:path w="21600" h="21600" extrusionOk="0">
                  <a:moveTo>
                    <a:pt x="0" y="947"/>
                  </a:moveTo>
                  <a:lnTo>
                    <a:pt x="0" y="947"/>
                  </a:lnTo>
                  <a:cubicBezTo>
                    <a:pt x="0" y="424"/>
                    <a:pt x="776" y="0"/>
                    <a:pt x="1733" y="0"/>
                  </a:cubicBezTo>
                  <a:lnTo>
                    <a:pt x="19867" y="0"/>
                  </a:lnTo>
                  <a:lnTo>
                    <a:pt x="19867" y="0"/>
                  </a:lnTo>
                  <a:cubicBezTo>
                    <a:pt x="20824" y="0"/>
                    <a:pt x="21600" y="424"/>
                    <a:pt x="21600" y="947"/>
                  </a:cubicBezTo>
                  <a:lnTo>
                    <a:pt x="21600" y="20653"/>
                  </a:lnTo>
                  <a:lnTo>
                    <a:pt x="21600" y="20653"/>
                  </a:lnTo>
                  <a:cubicBezTo>
                    <a:pt x="21600" y="21176"/>
                    <a:pt x="20824" y="21600"/>
                    <a:pt x="19867" y="21600"/>
                  </a:cubicBezTo>
                  <a:lnTo>
                    <a:pt x="1733" y="21600"/>
                  </a:lnTo>
                  <a:lnTo>
                    <a:pt x="1733" y="21600"/>
                  </a:lnTo>
                  <a:cubicBezTo>
                    <a:pt x="776" y="21600"/>
                    <a:pt x="0" y="21176"/>
                    <a:pt x="0" y="20653"/>
                  </a:cubicBezTo>
                  <a:close/>
                </a:path>
              </a:pathLst>
            </a:custGeom>
            <a:solidFill>
              <a:srgbClr val="8F4DF9"/>
            </a:solidFill>
            <a:ln w="12700" cap="flat">
              <a:noFill/>
              <a:miter lim="400000"/>
            </a:ln>
            <a:effectLst/>
          </p:spPr>
          <p:txBody>
            <a:bodyPr wrap="square" lIns="50800" tIns="50800" rIns="50800" bIns="50800" numCol="1" anchor="ctr">
              <a:noAutofit/>
            </a:bodyPr>
            <a:lstStyle/>
            <a:p>
              <a:endParaRPr/>
            </a:p>
          </p:txBody>
        </p:sp>
        <p:pic>
          <p:nvPicPr>
            <p:cNvPr id="559" name="image102.png" descr="image102.png"/>
            <p:cNvPicPr>
              <a:picLocks noChangeAspect="1"/>
            </p:cNvPicPr>
            <p:nvPr/>
          </p:nvPicPr>
          <p:blipFill>
            <a:blip r:embed="rId3"/>
            <a:srcRect l="133" r="134"/>
            <a:stretch>
              <a:fillRect/>
            </a:stretch>
          </p:blipFill>
          <p:spPr>
            <a:xfrm>
              <a:off x="0" y="0"/>
              <a:ext cx="3956447" cy="7242572"/>
            </a:xfrm>
            <a:custGeom>
              <a:avLst/>
              <a:gdLst/>
              <a:ahLst/>
              <a:cxnLst>
                <a:cxn ang="0">
                  <a:pos x="wd2" y="hd2"/>
                </a:cxn>
                <a:cxn ang="5400000">
                  <a:pos x="wd2" y="hd2"/>
                </a:cxn>
                <a:cxn ang="10800000">
                  <a:pos x="wd2" y="hd2"/>
                </a:cxn>
                <a:cxn ang="16200000">
                  <a:pos x="wd2" y="hd2"/>
                </a:cxn>
              </a:cxnLst>
              <a:rect l="0" t="0" r="r" b="b"/>
              <a:pathLst>
                <a:path w="21600" h="21600" extrusionOk="0">
                  <a:moveTo>
                    <a:pt x="1733" y="0"/>
                  </a:moveTo>
                  <a:cubicBezTo>
                    <a:pt x="776" y="0"/>
                    <a:pt x="0" y="424"/>
                    <a:pt x="0" y="947"/>
                  </a:cubicBezTo>
                  <a:lnTo>
                    <a:pt x="0" y="20653"/>
                  </a:lnTo>
                  <a:cubicBezTo>
                    <a:pt x="0" y="21176"/>
                    <a:pt x="776" y="21600"/>
                    <a:pt x="1733" y="21600"/>
                  </a:cubicBezTo>
                  <a:lnTo>
                    <a:pt x="19867" y="21600"/>
                  </a:lnTo>
                  <a:cubicBezTo>
                    <a:pt x="20824" y="21600"/>
                    <a:pt x="21600" y="21176"/>
                    <a:pt x="21600" y="20653"/>
                  </a:cubicBezTo>
                  <a:lnTo>
                    <a:pt x="21600" y="947"/>
                  </a:lnTo>
                  <a:cubicBezTo>
                    <a:pt x="21600" y="424"/>
                    <a:pt x="20824" y="0"/>
                    <a:pt x="19867" y="0"/>
                  </a:cubicBezTo>
                  <a:lnTo>
                    <a:pt x="1733" y="0"/>
                  </a:lnTo>
                  <a:close/>
                </a:path>
              </a:pathLst>
            </a:custGeom>
            <a:ln w="12700" cap="flat">
              <a:noFill/>
              <a:miter lim="400000"/>
            </a:ln>
            <a:effectLst/>
          </p:spPr>
        </p:pic>
      </p:grpSp>
      <p:sp>
        <p:nvSpPr>
          <p:cNvPr id="561" name="Rectangle: Rounded Corners 110"/>
          <p:cNvSpPr/>
          <p:nvPr/>
        </p:nvSpPr>
        <p:spPr>
          <a:xfrm>
            <a:off x="20537152" y="11005239"/>
            <a:ext cx="1470213" cy="107577"/>
          </a:xfrm>
          <a:prstGeom prst="roundRect">
            <a:avLst>
              <a:gd name="adj" fmla="val 50000"/>
            </a:avLst>
          </a:prstGeom>
          <a:solidFill>
            <a:srgbClr val="000000"/>
          </a:solidFill>
          <a:ln w="12700">
            <a:miter lim="400000"/>
          </a:ln>
        </p:spPr>
        <p:txBody>
          <a:bodyPr lIns="50800" tIns="50800" rIns="50800" bIns="50800" anchor="ctr"/>
          <a:lstStyle/>
          <a:p>
            <a:pPr algn="ctr" defTabSz="825500">
              <a:defRPr sz="3200" b="1">
                <a:solidFill>
                  <a:srgbClr val="FFFFFF"/>
                </a:solidFill>
              </a:defRPr>
            </a:pPr>
            <a:endParaRPr/>
          </a:p>
        </p:txBody>
      </p:sp>
      <p:pic>
        <p:nvPicPr>
          <p:cNvPr id="562" name="3.png" descr="3.png"/>
          <p:cNvPicPr>
            <a:picLocks noChangeAspect="1"/>
          </p:cNvPicPr>
          <p:nvPr/>
        </p:nvPicPr>
        <p:blipFill>
          <a:blip r:embed="rId2"/>
          <a:srcRect l="5537" t="87235" r="5172" b="39"/>
          <a:stretch>
            <a:fillRect/>
          </a:stretch>
        </p:blipFill>
        <p:spPr>
          <a:xfrm>
            <a:off x="19502512" y="10269494"/>
            <a:ext cx="3539332" cy="899319"/>
          </a:xfrm>
          <a:custGeom>
            <a:avLst/>
            <a:gdLst/>
            <a:ahLst/>
            <a:cxnLst>
              <a:cxn ang="0">
                <a:pos x="wd2" y="hd2"/>
              </a:cxn>
              <a:cxn ang="5400000">
                <a:pos x="wd2" y="hd2"/>
              </a:cxn>
              <a:cxn ang="10800000">
                <a:pos x="wd2" y="hd2"/>
              </a:cxn>
              <a:cxn ang="16200000">
                <a:pos x="wd2" y="hd2"/>
              </a:cxn>
            </a:cxnLst>
            <a:rect l="0" t="0" r="r" b="b"/>
            <a:pathLst>
              <a:path w="21600" h="21600" extrusionOk="0">
                <a:moveTo>
                  <a:pt x="441" y="0"/>
                </a:moveTo>
                <a:cubicBezTo>
                  <a:pt x="198" y="0"/>
                  <a:pt x="0" y="778"/>
                  <a:pt x="0" y="1735"/>
                </a:cubicBezTo>
                <a:lnTo>
                  <a:pt x="0" y="19875"/>
                </a:lnTo>
                <a:cubicBezTo>
                  <a:pt x="0" y="20832"/>
                  <a:pt x="198" y="21600"/>
                  <a:pt x="441" y="21600"/>
                </a:cubicBezTo>
                <a:lnTo>
                  <a:pt x="21162" y="21600"/>
                </a:lnTo>
                <a:cubicBezTo>
                  <a:pt x="21405" y="21600"/>
                  <a:pt x="21600" y="20832"/>
                  <a:pt x="21600" y="19875"/>
                </a:cubicBezTo>
                <a:lnTo>
                  <a:pt x="21600" y="1735"/>
                </a:lnTo>
                <a:cubicBezTo>
                  <a:pt x="21600" y="778"/>
                  <a:pt x="21405" y="0"/>
                  <a:pt x="21162" y="0"/>
                </a:cubicBezTo>
                <a:lnTo>
                  <a:pt x="441" y="0"/>
                </a:lnTo>
                <a:close/>
              </a:path>
            </a:pathLst>
          </a:custGeom>
          <a:ln w="12700">
            <a:miter lim="400000"/>
          </a:ln>
        </p:spPr>
      </p:pic>
      <p:sp>
        <p:nvSpPr>
          <p:cNvPr id="563" name="Rectangle"/>
          <p:cNvSpPr/>
          <p:nvPr/>
        </p:nvSpPr>
        <p:spPr>
          <a:xfrm>
            <a:off x="20551756" y="10677184"/>
            <a:ext cx="1455609" cy="241208"/>
          </a:xfrm>
          <a:prstGeom prst="rect">
            <a:avLst/>
          </a:prstGeom>
          <a:solidFill>
            <a:srgbClr val="652CDE"/>
          </a:solidFill>
          <a:ln w="12700">
            <a:miter lim="400000"/>
          </a:ln>
        </p:spPr>
        <p:txBody>
          <a:bodyPr lIns="50800" tIns="50800" rIns="50800" bIns="50800" anchor="ctr"/>
          <a:lstStyle/>
          <a:p>
            <a:pPr algn="ctr">
              <a:defRPr sz="3600">
                <a:latin typeface="Stratos Medium"/>
                <a:ea typeface="Stratos Medium"/>
                <a:cs typeface="Stratos Medium"/>
                <a:sym typeface="Stratos Medium"/>
              </a:defRPr>
            </a:pPr>
            <a:endParaRPr/>
          </a:p>
        </p:txBody>
      </p:sp>
      <p:pic>
        <p:nvPicPr>
          <p:cNvPr id="564" name="Picture 162" descr="Picture 162"/>
          <p:cNvPicPr>
            <a:picLocks noChangeAspect="1"/>
          </p:cNvPicPr>
          <p:nvPr/>
        </p:nvPicPr>
        <p:blipFill>
          <a:blip r:embed="rId4"/>
          <a:stretch>
            <a:fillRect/>
          </a:stretch>
        </p:blipFill>
        <p:spPr>
          <a:xfrm>
            <a:off x="20642473" y="10525025"/>
            <a:ext cx="1274175" cy="554785"/>
          </a:xfrm>
          <a:prstGeom prst="rect">
            <a:avLst/>
          </a:prstGeom>
          <a:ln w="12700">
            <a:miter lim="400000"/>
          </a:ln>
        </p:spPr>
      </p:pic>
      <p:grpSp>
        <p:nvGrpSpPr>
          <p:cNvPr id="578" name="Group 31"/>
          <p:cNvGrpSpPr/>
          <p:nvPr/>
        </p:nvGrpSpPr>
        <p:grpSpPr>
          <a:xfrm>
            <a:off x="13586232" y="2699355"/>
            <a:ext cx="4312302" cy="8879424"/>
            <a:chOff x="0" y="0"/>
            <a:chExt cx="4312301" cy="8879422"/>
          </a:xfrm>
        </p:grpSpPr>
        <p:sp>
          <p:nvSpPr>
            <p:cNvPr id="565" name="Rectangle: Rounded Corners 86"/>
            <p:cNvSpPr/>
            <p:nvPr/>
          </p:nvSpPr>
          <p:spPr>
            <a:xfrm>
              <a:off x="0" y="0"/>
              <a:ext cx="4312302" cy="8879423"/>
            </a:xfrm>
            <a:prstGeom prst="roundRect">
              <a:avLst>
                <a:gd name="adj" fmla="val 12193"/>
              </a:avLst>
            </a:prstGeom>
            <a:solidFill>
              <a:schemeClr val="accent1"/>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566" name="Rectangle: Rounded Corners 87"/>
            <p:cNvSpPr/>
            <p:nvPr/>
          </p:nvSpPr>
          <p:spPr>
            <a:xfrm>
              <a:off x="0" y="0"/>
              <a:ext cx="4312302" cy="8879423"/>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567" name="Rectangle: Rounded Corners 88"/>
            <p:cNvSpPr/>
            <p:nvPr/>
          </p:nvSpPr>
          <p:spPr>
            <a:xfrm>
              <a:off x="177895" y="178301"/>
              <a:ext cx="3956513" cy="8522822"/>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nvGrpSpPr>
            <p:cNvPr id="570" name="3.png"/>
            <p:cNvGrpSpPr/>
            <p:nvPr/>
          </p:nvGrpSpPr>
          <p:grpSpPr>
            <a:xfrm>
              <a:off x="177895" y="178300"/>
              <a:ext cx="3956512" cy="7242638"/>
              <a:chOff x="0" y="0"/>
              <a:chExt cx="3956510" cy="7242636"/>
            </a:xfrm>
          </p:grpSpPr>
          <p:sp>
            <p:nvSpPr>
              <p:cNvPr id="568" name="Shape"/>
              <p:cNvSpPr/>
              <p:nvPr/>
            </p:nvSpPr>
            <p:spPr>
              <a:xfrm>
                <a:off x="-1" y="-1"/>
                <a:ext cx="3956512" cy="7242638"/>
              </a:xfrm>
              <a:custGeom>
                <a:avLst/>
                <a:gdLst/>
                <a:ahLst/>
                <a:cxnLst>
                  <a:cxn ang="0">
                    <a:pos x="wd2" y="hd2"/>
                  </a:cxn>
                  <a:cxn ang="5400000">
                    <a:pos x="wd2" y="hd2"/>
                  </a:cxn>
                  <a:cxn ang="10800000">
                    <a:pos x="wd2" y="hd2"/>
                  </a:cxn>
                  <a:cxn ang="16200000">
                    <a:pos x="wd2" y="hd2"/>
                  </a:cxn>
                </a:cxnLst>
                <a:rect l="0" t="0" r="r" b="b"/>
                <a:pathLst>
                  <a:path w="21600" h="21600" extrusionOk="0">
                    <a:moveTo>
                      <a:pt x="0" y="947"/>
                    </a:moveTo>
                    <a:lnTo>
                      <a:pt x="0" y="947"/>
                    </a:lnTo>
                    <a:cubicBezTo>
                      <a:pt x="0" y="424"/>
                      <a:pt x="776" y="0"/>
                      <a:pt x="1733" y="0"/>
                    </a:cubicBezTo>
                    <a:lnTo>
                      <a:pt x="19867" y="0"/>
                    </a:lnTo>
                    <a:lnTo>
                      <a:pt x="19867" y="0"/>
                    </a:lnTo>
                    <a:cubicBezTo>
                      <a:pt x="20824" y="0"/>
                      <a:pt x="21600" y="424"/>
                      <a:pt x="21600" y="947"/>
                    </a:cubicBezTo>
                    <a:lnTo>
                      <a:pt x="21600" y="20653"/>
                    </a:lnTo>
                    <a:lnTo>
                      <a:pt x="21600" y="20653"/>
                    </a:lnTo>
                    <a:cubicBezTo>
                      <a:pt x="21600" y="21176"/>
                      <a:pt x="20824" y="21600"/>
                      <a:pt x="19867" y="21600"/>
                    </a:cubicBezTo>
                    <a:lnTo>
                      <a:pt x="1733" y="21600"/>
                    </a:lnTo>
                    <a:lnTo>
                      <a:pt x="1733" y="21600"/>
                    </a:lnTo>
                    <a:cubicBezTo>
                      <a:pt x="776" y="21600"/>
                      <a:pt x="0" y="21176"/>
                      <a:pt x="0" y="20653"/>
                    </a:cubicBezTo>
                    <a:close/>
                  </a:path>
                </a:pathLst>
              </a:custGeom>
              <a:solidFill>
                <a:srgbClr val="964DF7"/>
              </a:solidFill>
              <a:ln w="12700" cap="flat">
                <a:noFill/>
                <a:miter lim="400000"/>
              </a:ln>
              <a:effectLst/>
            </p:spPr>
            <p:txBody>
              <a:bodyPr wrap="square" lIns="50800" tIns="50800" rIns="50800" bIns="50800" numCol="1" anchor="ctr">
                <a:noAutofit/>
              </a:bodyPr>
              <a:lstStyle/>
              <a:p>
                <a:endParaRPr/>
              </a:p>
            </p:txBody>
          </p:sp>
          <p:pic>
            <p:nvPicPr>
              <p:cNvPr id="569" name="image101.png" descr="image101.png"/>
              <p:cNvPicPr>
                <a:picLocks noChangeAspect="1"/>
              </p:cNvPicPr>
              <p:nvPr/>
            </p:nvPicPr>
            <p:blipFill>
              <a:blip r:embed="rId2"/>
              <a:srcRect l="107" t="2" r="78" b="38"/>
              <a:stretch>
                <a:fillRect/>
              </a:stretch>
            </p:blipFill>
            <p:spPr>
              <a:xfrm>
                <a:off x="-1" y="178593"/>
                <a:ext cx="3956448" cy="7063979"/>
              </a:xfrm>
              <a:custGeom>
                <a:avLst/>
                <a:gdLst/>
                <a:ahLst/>
                <a:cxnLst>
                  <a:cxn ang="0">
                    <a:pos x="wd2" y="hd2"/>
                  </a:cxn>
                  <a:cxn ang="5400000">
                    <a:pos x="wd2" y="hd2"/>
                  </a:cxn>
                  <a:cxn ang="10800000">
                    <a:pos x="wd2" y="hd2"/>
                  </a:cxn>
                  <a:cxn ang="16200000">
                    <a:pos x="wd2" y="hd2"/>
                  </a:cxn>
                </a:cxnLst>
                <a:rect l="0" t="0" r="r" b="b"/>
                <a:pathLst>
                  <a:path w="21600" h="21600" extrusionOk="0">
                    <a:moveTo>
                      <a:pt x="182" y="0"/>
                    </a:moveTo>
                    <a:cubicBezTo>
                      <a:pt x="70" y="129"/>
                      <a:pt x="0" y="272"/>
                      <a:pt x="0" y="425"/>
                    </a:cubicBezTo>
                    <a:lnTo>
                      <a:pt x="0" y="20629"/>
                    </a:lnTo>
                    <a:cubicBezTo>
                      <a:pt x="0" y="21165"/>
                      <a:pt x="776" y="21600"/>
                      <a:pt x="1733" y="21600"/>
                    </a:cubicBezTo>
                    <a:lnTo>
                      <a:pt x="19867" y="21600"/>
                    </a:lnTo>
                    <a:cubicBezTo>
                      <a:pt x="20824" y="21600"/>
                      <a:pt x="21600" y="21165"/>
                      <a:pt x="21600" y="20629"/>
                    </a:cubicBezTo>
                    <a:lnTo>
                      <a:pt x="21600" y="425"/>
                    </a:lnTo>
                    <a:cubicBezTo>
                      <a:pt x="21600" y="272"/>
                      <a:pt x="21531" y="129"/>
                      <a:pt x="21418" y="0"/>
                    </a:cubicBezTo>
                    <a:lnTo>
                      <a:pt x="182" y="0"/>
                    </a:lnTo>
                    <a:close/>
                  </a:path>
                </a:pathLst>
              </a:custGeom>
              <a:ln w="12700" cap="flat">
                <a:noFill/>
                <a:miter lim="400000"/>
              </a:ln>
              <a:effectLst/>
            </p:spPr>
          </p:pic>
        </p:grpSp>
        <p:pic>
          <p:nvPicPr>
            <p:cNvPr id="571" name="3.png" descr="3.png"/>
            <p:cNvPicPr>
              <a:picLocks noChangeAspect="1"/>
            </p:cNvPicPr>
            <p:nvPr/>
          </p:nvPicPr>
          <p:blipFill>
            <a:blip r:embed="rId5"/>
            <a:srcRect l="14" r="15"/>
            <a:stretch>
              <a:fillRect/>
            </a:stretch>
          </p:blipFill>
          <p:spPr>
            <a:xfrm>
              <a:off x="177896" y="300526"/>
              <a:ext cx="3956447" cy="7242573"/>
            </a:xfrm>
            <a:custGeom>
              <a:avLst/>
              <a:gdLst/>
              <a:ahLst/>
              <a:cxnLst>
                <a:cxn ang="0">
                  <a:pos x="wd2" y="hd2"/>
                </a:cxn>
                <a:cxn ang="5400000">
                  <a:pos x="wd2" y="hd2"/>
                </a:cxn>
                <a:cxn ang="10800000">
                  <a:pos x="wd2" y="hd2"/>
                </a:cxn>
                <a:cxn ang="16200000">
                  <a:pos x="wd2" y="hd2"/>
                </a:cxn>
              </a:cxnLst>
              <a:rect l="0" t="0" r="r" b="b"/>
              <a:pathLst>
                <a:path w="21600" h="21600" extrusionOk="0">
                  <a:moveTo>
                    <a:pt x="1733" y="0"/>
                  </a:moveTo>
                  <a:cubicBezTo>
                    <a:pt x="776" y="0"/>
                    <a:pt x="0" y="424"/>
                    <a:pt x="0" y="947"/>
                  </a:cubicBezTo>
                  <a:lnTo>
                    <a:pt x="0" y="20653"/>
                  </a:lnTo>
                  <a:cubicBezTo>
                    <a:pt x="0" y="21176"/>
                    <a:pt x="776" y="21600"/>
                    <a:pt x="1733" y="21600"/>
                  </a:cubicBezTo>
                  <a:lnTo>
                    <a:pt x="19867" y="21600"/>
                  </a:lnTo>
                  <a:cubicBezTo>
                    <a:pt x="20824" y="21600"/>
                    <a:pt x="21600" y="21176"/>
                    <a:pt x="21600" y="20653"/>
                  </a:cubicBezTo>
                  <a:lnTo>
                    <a:pt x="21600" y="947"/>
                  </a:lnTo>
                  <a:cubicBezTo>
                    <a:pt x="21600" y="424"/>
                    <a:pt x="20824" y="0"/>
                    <a:pt x="19867" y="0"/>
                  </a:cubicBezTo>
                  <a:lnTo>
                    <a:pt x="1733" y="0"/>
                  </a:lnTo>
                  <a:close/>
                </a:path>
              </a:pathLst>
            </a:custGeom>
            <a:ln w="12700" cap="flat">
              <a:noFill/>
              <a:miter lim="400000"/>
            </a:ln>
            <a:effectLst/>
          </p:spPr>
        </p:pic>
        <p:sp>
          <p:nvSpPr>
            <p:cNvPr id="572" name="Rectangle: Rounded Corners 91"/>
            <p:cNvSpPr/>
            <p:nvPr/>
          </p:nvSpPr>
          <p:spPr>
            <a:xfrm>
              <a:off x="1421045" y="8305882"/>
              <a:ext cx="1470213" cy="107577"/>
            </a:xfrm>
            <a:prstGeom prst="roundRect">
              <a:avLst>
                <a:gd name="adj" fmla="val 50000"/>
              </a:avLst>
            </a:prstGeom>
            <a:solidFill>
              <a:srgbClr val="000000"/>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pic>
          <p:nvPicPr>
            <p:cNvPr id="573" name="3.png" descr="3.png"/>
            <p:cNvPicPr>
              <a:picLocks noChangeAspect="1"/>
            </p:cNvPicPr>
            <p:nvPr/>
          </p:nvPicPr>
          <p:blipFill>
            <a:blip r:embed="rId2"/>
            <a:srcRect l="5537" t="87235" r="5172" b="39"/>
            <a:stretch>
              <a:fillRect/>
            </a:stretch>
          </p:blipFill>
          <p:spPr>
            <a:xfrm>
              <a:off x="386405" y="7570138"/>
              <a:ext cx="3539333" cy="899319"/>
            </a:xfrm>
            <a:custGeom>
              <a:avLst/>
              <a:gdLst/>
              <a:ahLst/>
              <a:cxnLst>
                <a:cxn ang="0">
                  <a:pos x="wd2" y="hd2"/>
                </a:cxn>
                <a:cxn ang="5400000">
                  <a:pos x="wd2" y="hd2"/>
                </a:cxn>
                <a:cxn ang="10800000">
                  <a:pos x="wd2" y="hd2"/>
                </a:cxn>
                <a:cxn ang="16200000">
                  <a:pos x="wd2" y="hd2"/>
                </a:cxn>
              </a:cxnLst>
              <a:rect l="0" t="0" r="r" b="b"/>
              <a:pathLst>
                <a:path w="21600" h="21600" extrusionOk="0">
                  <a:moveTo>
                    <a:pt x="441" y="0"/>
                  </a:moveTo>
                  <a:cubicBezTo>
                    <a:pt x="198" y="0"/>
                    <a:pt x="0" y="778"/>
                    <a:pt x="0" y="1735"/>
                  </a:cubicBezTo>
                  <a:lnTo>
                    <a:pt x="0" y="19875"/>
                  </a:lnTo>
                  <a:cubicBezTo>
                    <a:pt x="0" y="20832"/>
                    <a:pt x="198" y="21600"/>
                    <a:pt x="441" y="21600"/>
                  </a:cubicBezTo>
                  <a:lnTo>
                    <a:pt x="21162" y="21600"/>
                  </a:lnTo>
                  <a:cubicBezTo>
                    <a:pt x="21405" y="21600"/>
                    <a:pt x="21600" y="20832"/>
                    <a:pt x="21600" y="19875"/>
                  </a:cubicBezTo>
                  <a:lnTo>
                    <a:pt x="21600" y="1735"/>
                  </a:lnTo>
                  <a:cubicBezTo>
                    <a:pt x="21600" y="778"/>
                    <a:pt x="21405" y="0"/>
                    <a:pt x="21162" y="0"/>
                  </a:cubicBezTo>
                  <a:lnTo>
                    <a:pt x="441" y="0"/>
                  </a:lnTo>
                  <a:close/>
                </a:path>
              </a:pathLst>
            </a:custGeom>
            <a:ln w="12700" cap="flat">
              <a:noFill/>
              <a:miter lim="400000"/>
            </a:ln>
            <a:effectLst/>
          </p:spPr>
        </p:pic>
        <p:sp>
          <p:nvSpPr>
            <p:cNvPr id="574" name="Rectangle"/>
            <p:cNvSpPr/>
            <p:nvPr/>
          </p:nvSpPr>
          <p:spPr>
            <a:xfrm>
              <a:off x="1435649" y="7977829"/>
              <a:ext cx="1455610" cy="241208"/>
            </a:xfrm>
            <a:prstGeom prst="rect">
              <a:avLst/>
            </a:prstGeom>
            <a:solidFill>
              <a:srgbClr val="652CDE"/>
            </a:solidFill>
            <a:ln w="12700" cap="flat">
              <a:noFill/>
              <a:miter lim="400000"/>
            </a:ln>
            <a:effectLst/>
          </p:spPr>
          <p:txBody>
            <a:bodyPr wrap="square" lIns="50800" tIns="50800" rIns="50800" bIns="50800" numCol="1" anchor="ctr">
              <a:noAutofit/>
            </a:bodyPr>
            <a:lstStyle/>
            <a:p>
              <a:pPr algn="ctr">
                <a:defRPr sz="3600">
                  <a:latin typeface="Stratos Medium"/>
                  <a:ea typeface="Stratos Medium"/>
                  <a:cs typeface="Stratos Medium"/>
                  <a:sym typeface="Stratos Medium"/>
                </a:defRPr>
              </a:pPr>
              <a:endParaRPr/>
            </a:p>
          </p:txBody>
        </p:sp>
        <p:pic>
          <p:nvPicPr>
            <p:cNvPr id="575" name="Picture 161" descr="Picture 161"/>
            <p:cNvPicPr>
              <a:picLocks noChangeAspect="1"/>
            </p:cNvPicPr>
            <p:nvPr/>
          </p:nvPicPr>
          <p:blipFill>
            <a:blip r:embed="rId6"/>
            <a:stretch>
              <a:fillRect/>
            </a:stretch>
          </p:blipFill>
          <p:spPr>
            <a:xfrm>
              <a:off x="1519062" y="7824499"/>
              <a:ext cx="1274176" cy="554785"/>
            </a:xfrm>
            <a:prstGeom prst="rect">
              <a:avLst/>
            </a:prstGeom>
            <a:ln w="12700" cap="flat">
              <a:noFill/>
              <a:miter lim="400000"/>
            </a:ln>
            <a:effectLst/>
          </p:spPr>
        </p:pic>
        <p:pic>
          <p:nvPicPr>
            <p:cNvPr id="576" name="Picture 181" descr="Picture 181"/>
            <p:cNvPicPr>
              <a:picLocks noChangeAspect="1"/>
            </p:cNvPicPr>
            <p:nvPr/>
          </p:nvPicPr>
          <p:blipFill>
            <a:blip r:embed="rId7"/>
            <a:srcRect b="20856"/>
            <a:stretch>
              <a:fillRect/>
            </a:stretch>
          </p:blipFill>
          <p:spPr>
            <a:xfrm>
              <a:off x="407187" y="4476710"/>
              <a:ext cx="2798309" cy="1548835"/>
            </a:xfrm>
            <a:prstGeom prst="rect">
              <a:avLst/>
            </a:prstGeom>
            <a:ln w="12700" cap="flat">
              <a:noFill/>
              <a:miter lim="400000"/>
            </a:ln>
            <a:effectLst/>
          </p:spPr>
        </p:pic>
        <p:pic>
          <p:nvPicPr>
            <p:cNvPr id="577" name="Picture 182" descr="Picture 182"/>
            <p:cNvPicPr>
              <a:picLocks noChangeAspect="1"/>
            </p:cNvPicPr>
            <p:nvPr/>
          </p:nvPicPr>
          <p:blipFill>
            <a:blip r:embed="rId7"/>
            <a:srcRect t="79144" b="24"/>
            <a:stretch>
              <a:fillRect/>
            </a:stretch>
          </p:blipFill>
          <p:spPr>
            <a:xfrm>
              <a:off x="386406" y="5983979"/>
              <a:ext cx="2798308" cy="407692"/>
            </a:xfrm>
            <a:prstGeom prst="rect">
              <a:avLst/>
            </a:prstGeom>
            <a:ln w="12700" cap="flat">
              <a:noFill/>
              <a:miter lim="400000"/>
            </a:ln>
            <a:effectLst/>
          </p:spPr>
        </p:pic>
      </p:grpSp>
      <p:sp>
        <p:nvSpPr>
          <p:cNvPr id="579" name="Rectangle 130"/>
          <p:cNvSpPr/>
          <p:nvPr/>
        </p:nvSpPr>
        <p:spPr>
          <a:xfrm>
            <a:off x="13764125" y="4065813"/>
            <a:ext cx="3956510" cy="2599587"/>
          </a:xfrm>
          <a:prstGeom prst="rect">
            <a:avLst/>
          </a:prstGeom>
          <a:gradFill>
            <a:gsLst>
              <a:gs pos="0">
                <a:srgbClr val="B671D0"/>
              </a:gs>
              <a:gs pos="100000">
                <a:srgbClr val="9C56EC"/>
              </a:gs>
            </a:gsLst>
            <a:lin ang="16200000"/>
          </a:gradFill>
          <a:ln w="12700">
            <a:miter lim="400000"/>
          </a:ln>
        </p:spPr>
        <p:txBody>
          <a:bodyPr lIns="50800" tIns="50800" rIns="50800" bIns="50800" anchor="ctr"/>
          <a:lstStyle/>
          <a:p>
            <a:pPr algn="ctr" defTabSz="825500">
              <a:defRPr sz="3200" b="1">
                <a:solidFill>
                  <a:srgbClr val="FFFFFF"/>
                </a:solidFill>
              </a:defRPr>
            </a:pPr>
            <a:endParaRPr/>
          </a:p>
        </p:txBody>
      </p:sp>
      <p:pic>
        <p:nvPicPr>
          <p:cNvPr id="580" name="Picture 138" descr="Picture 138"/>
          <p:cNvPicPr>
            <a:picLocks noChangeAspect="1"/>
          </p:cNvPicPr>
          <p:nvPr/>
        </p:nvPicPr>
        <p:blipFill>
          <a:blip r:embed="rId8"/>
          <a:stretch>
            <a:fillRect/>
          </a:stretch>
        </p:blipFill>
        <p:spPr>
          <a:xfrm>
            <a:off x="13885335" y="3555765"/>
            <a:ext cx="3633532" cy="3566471"/>
          </a:xfrm>
          <a:prstGeom prst="rect">
            <a:avLst/>
          </a:prstGeom>
          <a:ln w="12700">
            <a:miter lim="400000"/>
          </a:ln>
        </p:spPr>
      </p:pic>
      <p:sp>
        <p:nvSpPr>
          <p:cNvPr id="581" name="Rectangle 205"/>
          <p:cNvSpPr/>
          <p:nvPr/>
        </p:nvSpPr>
        <p:spPr>
          <a:xfrm>
            <a:off x="19294003" y="3427159"/>
            <a:ext cx="3956511" cy="3624413"/>
          </a:xfrm>
          <a:prstGeom prst="rect">
            <a:avLst/>
          </a:prstGeom>
          <a:gradFill>
            <a:gsLst>
              <a:gs pos="0">
                <a:srgbClr val="8668FB"/>
              </a:gs>
              <a:gs pos="100000">
                <a:srgbClr val="8F4FF9"/>
              </a:gs>
            </a:gsLst>
            <a:lin ang="16200000"/>
          </a:gradFill>
          <a:ln w="12700">
            <a:miter lim="400000"/>
          </a:ln>
        </p:spPr>
        <p:txBody>
          <a:bodyPr lIns="50800" tIns="50800" rIns="50800" bIns="50800" anchor="ctr"/>
          <a:lstStyle/>
          <a:p>
            <a:pPr algn="ctr" defTabSz="825500">
              <a:defRPr sz="3200" b="1">
                <a:solidFill>
                  <a:srgbClr val="FFFFFF"/>
                </a:solidFill>
              </a:defRPr>
            </a:pPr>
            <a:endParaRPr/>
          </a:p>
        </p:txBody>
      </p:sp>
      <p:pic>
        <p:nvPicPr>
          <p:cNvPr id="582" name="Picture 208" descr="Picture 208"/>
          <p:cNvPicPr>
            <a:picLocks noChangeAspect="1"/>
          </p:cNvPicPr>
          <p:nvPr/>
        </p:nvPicPr>
        <p:blipFill>
          <a:blip r:embed="rId9"/>
          <a:stretch>
            <a:fillRect/>
          </a:stretch>
        </p:blipFill>
        <p:spPr>
          <a:xfrm>
            <a:off x="20826731" y="7094770"/>
            <a:ext cx="527298" cy="542812"/>
          </a:xfrm>
          <a:prstGeom prst="rect">
            <a:avLst/>
          </a:prstGeom>
          <a:ln w="12700">
            <a:miter lim="400000"/>
          </a:ln>
        </p:spPr>
      </p:pic>
      <p:grpSp>
        <p:nvGrpSpPr>
          <p:cNvPr id="587" name="Group 233"/>
          <p:cNvGrpSpPr/>
          <p:nvPr/>
        </p:nvGrpSpPr>
        <p:grpSpPr>
          <a:xfrm>
            <a:off x="19493709" y="6086678"/>
            <a:ext cx="3547323" cy="2954436"/>
            <a:chOff x="0" y="0"/>
            <a:chExt cx="3547322" cy="2954434"/>
          </a:xfrm>
        </p:grpSpPr>
        <p:sp>
          <p:nvSpPr>
            <p:cNvPr id="583" name="Freeform: Shape 209"/>
            <p:cNvSpPr/>
            <p:nvPr/>
          </p:nvSpPr>
          <p:spPr>
            <a:xfrm>
              <a:off x="3569" y="0"/>
              <a:ext cx="3543754" cy="2954435"/>
            </a:xfrm>
            <a:custGeom>
              <a:avLst/>
              <a:gdLst/>
              <a:ahLst/>
              <a:cxnLst>
                <a:cxn ang="0">
                  <a:pos x="wd2" y="hd2"/>
                </a:cxn>
                <a:cxn ang="5400000">
                  <a:pos x="wd2" y="hd2"/>
                </a:cxn>
                <a:cxn ang="10800000">
                  <a:pos x="wd2" y="hd2"/>
                </a:cxn>
                <a:cxn ang="16200000">
                  <a:pos x="wd2" y="hd2"/>
                </a:cxn>
              </a:cxnLst>
              <a:rect l="0" t="0" r="r" b="b"/>
              <a:pathLst>
                <a:path w="21600" h="21600" extrusionOk="0">
                  <a:moveTo>
                    <a:pt x="0" y="1175"/>
                  </a:moveTo>
                  <a:cubicBezTo>
                    <a:pt x="0" y="526"/>
                    <a:pt x="439" y="0"/>
                    <a:pt x="980" y="0"/>
                  </a:cubicBezTo>
                  <a:lnTo>
                    <a:pt x="20620" y="0"/>
                  </a:lnTo>
                  <a:cubicBezTo>
                    <a:pt x="21161" y="0"/>
                    <a:pt x="21600" y="526"/>
                    <a:pt x="21600" y="1175"/>
                  </a:cubicBezTo>
                  <a:lnTo>
                    <a:pt x="21600" y="20425"/>
                  </a:lnTo>
                  <a:cubicBezTo>
                    <a:pt x="21600" y="21074"/>
                    <a:pt x="21161" y="21600"/>
                    <a:pt x="20620" y="21600"/>
                  </a:cubicBezTo>
                  <a:lnTo>
                    <a:pt x="980" y="21600"/>
                  </a:lnTo>
                  <a:cubicBezTo>
                    <a:pt x="439" y="21600"/>
                    <a:pt x="0" y="21074"/>
                    <a:pt x="0" y="20425"/>
                  </a:cubicBezTo>
                  <a:close/>
                </a:path>
              </a:pathLst>
            </a:custGeom>
            <a:solidFill>
              <a:srgbClr val="FFFFFF"/>
            </a:solidFill>
            <a:ln w="12700" cap="flat">
              <a:noFill/>
              <a:miter lim="400000"/>
            </a:ln>
            <a:effectLst/>
          </p:spPr>
          <p:txBody>
            <a:bodyPr wrap="square" lIns="50800" tIns="50800" rIns="50800" bIns="50800" numCol="1" anchor="ctr">
              <a:noAutofit/>
            </a:bodyPr>
            <a:lstStyle/>
            <a:p>
              <a:endParaRPr/>
            </a:p>
          </p:txBody>
        </p:sp>
        <p:sp>
          <p:nvSpPr>
            <p:cNvPr id="584" name="Freeform: Shape 215"/>
            <p:cNvSpPr/>
            <p:nvPr/>
          </p:nvSpPr>
          <p:spPr>
            <a:xfrm>
              <a:off x="-1" y="717814"/>
              <a:ext cx="3536000" cy="7754"/>
            </a:xfrm>
            <a:prstGeom prst="line">
              <a:avLst/>
            </a:prstGeom>
            <a:noFill/>
            <a:ln w="12700" cap="flat">
              <a:solidFill>
                <a:srgbClr val="D5D5D5"/>
              </a:solidFill>
              <a:prstDash val="solid"/>
              <a:round/>
            </a:ln>
            <a:effectLst/>
          </p:spPr>
          <p:txBody>
            <a:bodyPr wrap="square" lIns="45718" tIns="45718" rIns="45718" bIns="45718" numCol="1" anchor="t">
              <a:noAutofit/>
            </a:bodyPr>
            <a:lstStyle/>
            <a:p>
              <a:endParaRPr/>
            </a:p>
          </p:txBody>
        </p:sp>
        <p:sp>
          <p:nvSpPr>
            <p:cNvPr id="585" name="Freeform: Shape 216"/>
            <p:cNvSpPr/>
            <p:nvPr/>
          </p:nvSpPr>
          <p:spPr>
            <a:xfrm>
              <a:off x="3569" y="1466526"/>
              <a:ext cx="3536000" cy="7754"/>
            </a:xfrm>
            <a:prstGeom prst="line">
              <a:avLst/>
            </a:prstGeom>
            <a:noFill/>
            <a:ln w="12700" cap="flat">
              <a:solidFill>
                <a:srgbClr val="D5D5D5"/>
              </a:solidFill>
              <a:prstDash val="solid"/>
              <a:round/>
            </a:ln>
            <a:effectLst/>
          </p:spPr>
          <p:txBody>
            <a:bodyPr wrap="square" lIns="45718" tIns="45718" rIns="45718" bIns="45718" numCol="1" anchor="t">
              <a:noAutofit/>
            </a:bodyPr>
            <a:lstStyle/>
            <a:p>
              <a:endParaRPr/>
            </a:p>
          </p:txBody>
        </p:sp>
        <p:sp>
          <p:nvSpPr>
            <p:cNvPr id="586" name="Freeform: Shape 218"/>
            <p:cNvSpPr/>
            <p:nvPr/>
          </p:nvSpPr>
          <p:spPr>
            <a:xfrm>
              <a:off x="3569" y="2214494"/>
              <a:ext cx="3536000" cy="7754"/>
            </a:xfrm>
            <a:prstGeom prst="line">
              <a:avLst/>
            </a:prstGeom>
            <a:noFill/>
            <a:ln w="12700" cap="flat">
              <a:solidFill>
                <a:srgbClr val="D5D5D5"/>
              </a:solidFill>
              <a:prstDash val="solid"/>
              <a:round/>
            </a:ln>
            <a:effectLst/>
          </p:spPr>
          <p:txBody>
            <a:bodyPr wrap="square" lIns="45718" tIns="45718" rIns="45718" bIns="45718" numCol="1" anchor="t">
              <a:noAutofit/>
            </a:bodyPr>
            <a:lstStyle/>
            <a:p>
              <a:endParaRPr/>
            </a:p>
          </p:txBody>
        </p:sp>
      </p:grpSp>
      <p:pic>
        <p:nvPicPr>
          <p:cNvPr id="588" name="Picture 223" descr="Picture 223"/>
          <p:cNvPicPr>
            <a:picLocks noChangeAspect="1"/>
          </p:cNvPicPr>
          <p:nvPr/>
        </p:nvPicPr>
        <p:blipFill>
          <a:blip r:embed="rId10"/>
          <a:srcRect b="53"/>
          <a:stretch>
            <a:fillRect/>
          </a:stretch>
        </p:blipFill>
        <p:spPr>
          <a:xfrm>
            <a:off x="19497253" y="3225764"/>
            <a:ext cx="3633532" cy="2766362"/>
          </a:xfrm>
          <a:prstGeom prst="rect">
            <a:avLst/>
          </a:prstGeom>
          <a:ln w="12700">
            <a:miter lim="400000"/>
          </a:ln>
        </p:spPr>
      </p:pic>
      <p:pic>
        <p:nvPicPr>
          <p:cNvPr id="589" name="Picture 248" descr="Picture 248"/>
          <p:cNvPicPr>
            <a:picLocks noChangeAspect="1"/>
          </p:cNvPicPr>
          <p:nvPr/>
        </p:nvPicPr>
        <p:blipFill>
          <a:blip r:embed="rId11"/>
          <a:stretch>
            <a:fillRect/>
          </a:stretch>
        </p:blipFill>
        <p:spPr>
          <a:xfrm>
            <a:off x="19632925" y="6219878"/>
            <a:ext cx="2712956" cy="2743439"/>
          </a:xfrm>
          <a:prstGeom prst="rect">
            <a:avLst/>
          </a:prstGeom>
          <a:ln w="12700">
            <a:miter lim="400000"/>
          </a:ln>
        </p:spPr>
      </p:pic>
      <p:pic>
        <p:nvPicPr>
          <p:cNvPr id="590" name="Wordmark.png" descr="Wordmark.png"/>
          <p:cNvPicPr>
            <a:picLocks noChangeAspect="1"/>
          </p:cNvPicPr>
          <p:nvPr/>
        </p:nvPicPr>
        <p:blipFill>
          <a:blip r:embed="rId12"/>
          <a:stretch>
            <a:fillRect/>
          </a:stretch>
        </p:blipFill>
        <p:spPr>
          <a:xfrm>
            <a:off x="22433509" y="12800716"/>
            <a:ext cx="1335987" cy="359503"/>
          </a:xfrm>
          <a:prstGeom prst="rect">
            <a:avLst/>
          </a:prstGeom>
          <a:ln w="12700">
            <a:miter lim="400000"/>
          </a:ln>
        </p:spPr>
      </p:pic>
      <p:sp>
        <p:nvSpPr>
          <p:cNvPr id="591"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17</a:t>
            </a:fld>
            <a:endParaRPr/>
          </a:p>
        </p:txBody>
      </p:sp>
      <p:sp>
        <p:nvSpPr>
          <p:cNvPr id="592"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593"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63" name="Text Placeholder 1"/>
          <p:cNvSpPr txBox="1">
            <a:spLocks noGrp="1"/>
          </p:cNvSpPr>
          <p:nvPr>
            <p:ph type="body" sz="half" idx="1"/>
          </p:nvPr>
        </p:nvSpPr>
        <p:spPr>
          <a:xfrm>
            <a:off x="580825" y="468755"/>
            <a:ext cx="15506701" cy="5638801"/>
          </a:xfrm>
          <a:prstGeom prst="rect">
            <a:avLst/>
          </a:prstGeom>
        </p:spPr>
        <p:txBody>
          <a:bodyPr/>
          <a:lstStyle/>
          <a:p>
            <a:pPr>
              <a:lnSpc>
                <a:spcPct val="90000"/>
              </a:lnSpc>
              <a:defRPr b="1" spc="-200">
                <a:latin typeface="Avenir Next Regular"/>
                <a:ea typeface="Avenir Next Regular"/>
                <a:cs typeface="Avenir Next Regular"/>
                <a:sym typeface="Avenir Next Regular"/>
              </a:defRPr>
            </a:pPr>
            <a:r>
              <a:t>Delivering unparalleled </a:t>
            </a:r>
            <a:br/>
            <a:r>
              <a:t>results.</a:t>
            </a:r>
          </a:p>
        </p:txBody>
      </p:sp>
      <p:sp>
        <p:nvSpPr>
          <p:cNvPr id="664" name="Text Placeholder 9"/>
          <p:cNvSpPr txBox="1">
            <a:spLocks noGrp="1"/>
          </p:cNvSpPr>
          <p:nvPr>
            <p:ph type="body" idx="25"/>
          </p:nvPr>
        </p:nvSpPr>
        <p:spPr>
          <a:xfrm>
            <a:off x="587946" y="5515593"/>
            <a:ext cx="9551136" cy="84693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spcBef>
                <a:spcPts val="4000"/>
              </a:spcBef>
              <a:buSzTx/>
              <a:buNone/>
              <a:defRPr sz="4200" b="1" spc="-200">
                <a:latin typeface="Avenir Next Regular"/>
                <a:ea typeface="Avenir Next Regular"/>
                <a:cs typeface="Avenir Next Regular"/>
                <a:sym typeface="Avenir Next Regular"/>
              </a:defRPr>
            </a:pPr>
            <a:r>
              <a:t>Awareness</a:t>
            </a:r>
            <a:endParaRPr spc="-100"/>
          </a:p>
          <a:p>
            <a:pPr marL="343746" indent="-343746">
              <a:defRPr spc="-93">
                <a:latin typeface="Avenir Next Demi Bold"/>
                <a:ea typeface="Avenir Next Demi Bold"/>
                <a:cs typeface="Avenir Next Demi Bold"/>
                <a:sym typeface="Avenir Next Demi Bold"/>
              </a:defRPr>
            </a:pPr>
            <a:r>
              <a:t>#1 partner for aided awareness, CTR, time spent </a:t>
            </a:r>
            <a:br/>
            <a:r>
              <a:t>on site and new account registrations for </a:t>
            </a:r>
            <a:br/>
            <a:r>
              <a:t>certain partners.</a:t>
            </a:r>
            <a:endParaRPr spc="-10"/>
          </a:p>
          <a:p>
            <a:pPr marL="0" indent="0">
              <a:buSzTx/>
              <a:buNone/>
              <a:defRPr spc="-93">
                <a:latin typeface="Avenir Next Demi Bold"/>
                <a:ea typeface="Avenir Next Demi Bold"/>
                <a:cs typeface="Avenir Next Demi Bold"/>
                <a:sym typeface="Avenir Next Demi Bold"/>
              </a:defRPr>
            </a:pPr>
            <a:endParaRPr spc="-10"/>
          </a:p>
          <a:p>
            <a:pPr marL="343746" indent="-343746">
              <a:defRPr spc="-93">
                <a:latin typeface="Avenir Next Demi Bold"/>
                <a:ea typeface="Avenir Next Demi Bold"/>
                <a:cs typeface="Avenir Next Demi Bold"/>
                <a:sym typeface="Avenir Next Demi Bold"/>
              </a:defRPr>
            </a:pPr>
            <a:r>
              <a:t>Up to 10x CTR lift versus industry standards.</a:t>
            </a:r>
            <a:endParaRPr spc="-10"/>
          </a:p>
          <a:p>
            <a:pPr marL="343746" indent="-343746">
              <a:defRPr spc="-93">
                <a:latin typeface="Avenir Next Demi Bold"/>
                <a:ea typeface="Avenir Next Demi Bold"/>
                <a:cs typeface="Avenir Next Demi Bold"/>
                <a:sym typeface="Avenir Next Demi Bold"/>
              </a:defRPr>
            </a:pPr>
            <a:endParaRPr spc="-10"/>
          </a:p>
          <a:p>
            <a:pPr marL="343746" indent="-343746">
              <a:defRPr spc="-93">
                <a:latin typeface="Avenir Next Demi Bold"/>
                <a:ea typeface="Avenir Next Demi Bold"/>
                <a:cs typeface="Avenir Next Demi Bold"/>
                <a:sym typeface="Avenir Next Demi Bold"/>
              </a:defRPr>
            </a:pPr>
            <a:r>
              <a:t>Above average combined performance on video </a:t>
            </a:r>
            <a:br/>
            <a:r>
              <a:t>(both +75% completion rate AND + 4% on CTR </a:t>
            </a:r>
            <a:br/>
            <a:r>
              <a:t>on same units).</a:t>
            </a:r>
          </a:p>
        </p:txBody>
      </p:sp>
      <p:sp>
        <p:nvSpPr>
          <p:cNvPr id="665" name="Text Placeholder 9"/>
          <p:cNvSpPr txBox="1"/>
          <p:nvPr/>
        </p:nvSpPr>
        <p:spPr>
          <a:xfrm>
            <a:off x="13558042" y="5497891"/>
            <a:ext cx="10238013" cy="7124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defTabSz="825500">
              <a:spcBef>
                <a:spcPts val="4000"/>
              </a:spcBef>
              <a:defRPr sz="4200" b="1" spc="-150">
                <a:latin typeface="Avenir Next Regular"/>
                <a:ea typeface="Avenir Next Regular"/>
                <a:cs typeface="Avenir Next Regular"/>
                <a:sym typeface="Avenir Next Regular"/>
              </a:defRPr>
            </a:pPr>
            <a:r>
              <a:t>Conversions</a:t>
            </a: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r>
              <a:t>45x ROI on sales.</a:t>
            </a: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endParaRP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r>
              <a:t>#1 cost per new user sign-up.</a:t>
            </a: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endParaRP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r>
              <a:t>#1 redemption rate from all partners supporting registration </a:t>
            </a:r>
            <a:br/>
            <a:r>
              <a:t>to loyalty program.</a:t>
            </a: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endParaRP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r>
              <a:t>23¢ cost per store visit (20% brand new customers).</a:t>
            </a: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endParaRPr/>
          </a:p>
          <a:p>
            <a:pPr marL="343746" indent="-343746" defTabSz="825500">
              <a:buSzPct val="100000"/>
              <a:buFont typeface="Arial"/>
              <a:buChar char="•"/>
              <a:defRPr sz="2800" spc="-93">
                <a:latin typeface="Avenir Next Demi Bold"/>
                <a:ea typeface="Avenir Next Demi Bold"/>
                <a:cs typeface="Avenir Next Demi Bold"/>
                <a:sym typeface="Avenir Next Demi Bold"/>
              </a:defRPr>
            </a:pPr>
            <a:r>
              <a:t>Bringing in customers who had not stepped foot in the QSR restaurant chain in the past 12 months.</a:t>
            </a:r>
          </a:p>
        </p:txBody>
      </p:sp>
      <p:pic>
        <p:nvPicPr>
          <p:cNvPr id="666" name="Graphic 7" descr="Graphic 7"/>
          <p:cNvPicPr>
            <a:picLocks noChangeAspect="1"/>
          </p:cNvPicPr>
          <p:nvPr/>
        </p:nvPicPr>
        <p:blipFill>
          <a:blip r:embed="rId2"/>
          <a:stretch>
            <a:fillRect/>
          </a:stretch>
        </p:blipFill>
        <p:spPr>
          <a:xfrm>
            <a:off x="659721" y="3063370"/>
            <a:ext cx="1992995" cy="1606354"/>
          </a:xfrm>
          <a:prstGeom prst="rect">
            <a:avLst/>
          </a:prstGeom>
          <a:ln w="12700">
            <a:miter lim="400000"/>
          </a:ln>
        </p:spPr>
      </p:pic>
      <p:pic>
        <p:nvPicPr>
          <p:cNvPr id="667" name="Graphic 12" descr="Graphic 12"/>
          <p:cNvPicPr>
            <a:picLocks noChangeAspect="1"/>
          </p:cNvPicPr>
          <p:nvPr/>
        </p:nvPicPr>
        <p:blipFill>
          <a:blip r:embed="rId3"/>
          <a:stretch>
            <a:fillRect/>
          </a:stretch>
        </p:blipFill>
        <p:spPr>
          <a:xfrm>
            <a:off x="7860302" y="3063370"/>
            <a:ext cx="2581259" cy="1606354"/>
          </a:xfrm>
          <a:prstGeom prst="rect">
            <a:avLst/>
          </a:prstGeom>
          <a:ln w="12700">
            <a:miter lim="400000"/>
          </a:ln>
        </p:spPr>
      </p:pic>
      <p:pic>
        <p:nvPicPr>
          <p:cNvPr id="668" name="Graphic 12" descr="Graphic 12"/>
          <p:cNvPicPr>
            <a:picLocks noChangeAspect="1"/>
          </p:cNvPicPr>
          <p:nvPr/>
        </p:nvPicPr>
        <p:blipFill>
          <a:blip r:embed="rId4"/>
          <a:stretch>
            <a:fillRect/>
          </a:stretch>
        </p:blipFill>
        <p:spPr>
          <a:xfrm>
            <a:off x="3070207" y="3285699"/>
            <a:ext cx="1932319" cy="1463945"/>
          </a:xfrm>
          <a:prstGeom prst="rect">
            <a:avLst/>
          </a:prstGeom>
          <a:ln w="12700">
            <a:miter lim="400000"/>
          </a:ln>
        </p:spPr>
      </p:pic>
      <p:pic>
        <p:nvPicPr>
          <p:cNvPr id="669" name="Graphic 12" descr="Graphic 12"/>
          <p:cNvPicPr>
            <a:picLocks noChangeAspect="1"/>
          </p:cNvPicPr>
          <p:nvPr/>
        </p:nvPicPr>
        <p:blipFill>
          <a:blip r:embed="rId5"/>
          <a:stretch>
            <a:fillRect/>
          </a:stretch>
        </p:blipFill>
        <p:spPr>
          <a:xfrm>
            <a:off x="5330974" y="3805273"/>
            <a:ext cx="2099779" cy="520346"/>
          </a:xfrm>
          <a:prstGeom prst="rect">
            <a:avLst/>
          </a:prstGeom>
          <a:ln w="12700">
            <a:miter lim="400000"/>
          </a:ln>
        </p:spPr>
      </p:pic>
      <p:pic>
        <p:nvPicPr>
          <p:cNvPr id="670" name="Graphic 15" descr="Graphic 15"/>
          <p:cNvPicPr>
            <a:picLocks noChangeAspect="1"/>
          </p:cNvPicPr>
          <p:nvPr/>
        </p:nvPicPr>
        <p:blipFill>
          <a:blip r:embed="rId6"/>
          <a:stretch>
            <a:fillRect/>
          </a:stretch>
        </p:blipFill>
        <p:spPr>
          <a:xfrm>
            <a:off x="13468114" y="3071535"/>
            <a:ext cx="1541428" cy="1495427"/>
          </a:xfrm>
          <a:prstGeom prst="rect">
            <a:avLst/>
          </a:prstGeom>
          <a:ln w="12700">
            <a:miter lim="400000"/>
          </a:ln>
        </p:spPr>
      </p:pic>
      <p:pic>
        <p:nvPicPr>
          <p:cNvPr id="671" name="Graphic 17" descr="Graphic 17"/>
          <p:cNvPicPr>
            <a:picLocks noChangeAspect="1"/>
          </p:cNvPicPr>
          <p:nvPr/>
        </p:nvPicPr>
        <p:blipFill>
          <a:blip r:embed="rId7"/>
          <a:stretch>
            <a:fillRect/>
          </a:stretch>
        </p:blipFill>
        <p:spPr>
          <a:xfrm>
            <a:off x="21966322" y="3071535"/>
            <a:ext cx="1855365" cy="1495425"/>
          </a:xfrm>
          <a:prstGeom prst="rect">
            <a:avLst/>
          </a:prstGeom>
          <a:ln w="12700">
            <a:miter lim="400000"/>
          </a:ln>
        </p:spPr>
      </p:pic>
      <p:pic>
        <p:nvPicPr>
          <p:cNvPr id="672" name="Graphic 12" descr="Graphic 12"/>
          <p:cNvPicPr>
            <a:picLocks noChangeAspect="1"/>
          </p:cNvPicPr>
          <p:nvPr/>
        </p:nvPicPr>
        <p:blipFill>
          <a:blip r:embed="rId4"/>
          <a:stretch>
            <a:fillRect/>
          </a:stretch>
        </p:blipFill>
        <p:spPr>
          <a:xfrm>
            <a:off x="19883465" y="3174301"/>
            <a:ext cx="1838229" cy="1392661"/>
          </a:xfrm>
          <a:prstGeom prst="rect">
            <a:avLst/>
          </a:prstGeom>
          <a:ln w="12700">
            <a:miter lim="400000"/>
          </a:ln>
        </p:spPr>
      </p:pic>
      <p:pic>
        <p:nvPicPr>
          <p:cNvPr id="673" name="Graphic 20" descr="Graphic 20"/>
          <p:cNvPicPr>
            <a:picLocks noChangeAspect="1"/>
          </p:cNvPicPr>
          <p:nvPr/>
        </p:nvPicPr>
        <p:blipFill>
          <a:blip r:embed="rId8"/>
          <a:stretch>
            <a:fillRect/>
          </a:stretch>
        </p:blipFill>
        <p:spPr>
          <a:xfrm>
            <a:off x="17913889" y="3071535"/>
            <a:ext cx="1878303" cy="1502643"/>
          </a:xfrm>
          <a:prstGeom prst="rect">
            <a:avLst/>
          </a:prstGeom>
          <a:ln w="12700">
            <a:miter lim="400000"/>
          </a:ln>
        </p:spPr>
      </p:pic>
      <p:sp>
        <p:nvSpPr>
          <p:cNvPr id="674" name="Line"/>
          <p:cNvSpPr/>
          <p:nvPr/>
        </p:nvSpPr>
        <p:spPr>
          <a:xfrm flipH="1">
            <a:off x="12169671" y="701674"/>
            <a:ext cx="44658" cy="11828692"/>
          </a:xfrm>
          <a:prstGeom prst="line">
            <a:avLst/>
          </a:prstGeom>
          <a:ln w="25400">
            <a:solidFill>
              <a:srgbClr val="000000"/>
            </a:solidFill>
            <a:miter lim="400000"/>
          </a:ln>
        </p:spPr>
        <p:txBody>
          <a:bodyPr lIns="45718" tIns="45718" rIns="45718" bIns="45718"/>
          <a:lstStyle/>
          <a:p>
            <a:endParaRPr/>
          </a:p>
        </p:txBody>
      </p:sp>
      <p:grpSp>
        <p:nvGrpSpPr>
          <p:cNvPr id="679" name="Graphic 12"/>
          <p:cNvGrpSpPr/>
          <p:nvPr/>
        </p:nvGrpSpPr>
        <p:grpSpPr>
          <a:xfrm>
            <a:off x="15502487" y="3383830"/>
            <a:ext cx="1855332" cy="977306"/>
            <a:chOff x="0" y="0"/>
            <a:chExt cx="1855331" cy="977305"/>
          </a:xfrm>
        </p:grpSpPr>
        <p:sp>
          <p:nvSpPr>
            <p:cNvPr id="675" name="Freeform: Shape 5"/>
            <p:cNvSpPr/>
            <p:nvPr/>
          </p:nvSpPr>
          <p:spPr>
            <a:xfrm rot="10800000" flipH="1">
              <a:off x="1739527" y="943923"/>
              <a:ext cx="21685" cy="30385"/>
            </a:xfrm>
            <a:custGeom>
              <a:avLst/>
              <a:gdLst/>
              <a:ahLst/>
              <a:cxnLst>
                <a:cxn ang="0">
                  <a:pos x="wd2" y="hd2"/>
                </a:cxn>
                <a:cxn ang="5400000">
                  <a:pos x="wd2" y="hd2"/>
                </a:cxn>
                <a:cxn ang="10800000">
                  <a:pos x="wd2" y="hd2"/>
                </a:cxn>
                <a:cxn ang="16200000">
                  <a:pos x="wd2" y="hd2"/>
                </a:cxn>
              </a:cxnLst>
              <a:rect l="0" t="0" r="r" b="b"/>
              <a:pathLst>
                <a:path w="21600" h="21534" extrusionOk="0">
                  <a:moveTo>
                    <a:pt x="12053" y="16902"/>
                  </a:moveTo>
                  <a:cubicBezTo>
                    <a:pt x="14202" y="16810"/>
                    <a:pt x="16276" y="16334"/>
                    <a:pt x="18090" y="15519"/>
                  </a:cubicBezTo>
                  <a:lnTo>
                    <a:pt x="18814" y="15247"/>
                  </a:lnTo>
                  <a:lnTo>
                    <a:pt x="21600" y="19233"/>
                  </a:lnTo>
                  <a:lnTo>
                    <a:pt x="21016" y="19508"/>
                  </a:lnTo>
                  <a:cubicBezTo>
                    <a:pt x="19677" y="20131"/>
                    <a:pt x="18241" y="20632"/>
                    <a:pt x="16740" y="21000"/>
                  </a:cubicBezTo>
                  <a:cubicBezTo>
                    <a:pt x="14936" y="21389"/>
                    <a:pt x="13057" y="21568"/>
                    <a:pt x="11178" y="21529"/>
                  </a:cubicBezTo>
                  <a:lnTo>
                    <a:pt x="11178" y="21523"/>
                  </a:lnTo>
                  <a:cubicBezTo>
                    <a:pt x="8650" y="21532"/>
                    <a:pt x="6199" y="20886"/>
                    <a:pt x="4277" y="19708"/>
                  </a:cubicBezTo>
                  <a:cubicBezTo>
                    <a:pt x="2538" y="18506"/>
                    <a:pt x="1610" y="16837"/>
                    <a:pt x="1717" y="15119"/>
                  </a:cubicBezTo>
                  <a:cubicBezTo>
                    <a:pt x="1642" y="13955"/>
                    <a:pt x="2106" y="12806"/>
                    <a:pt x="3013" y="11840"/>
                  </a:cubicBezTo>
                  <a:cubicBezTo>
                    <a:pt x="3802" y="11025"/>
                    <a:pt x="4849" y="10351"/>
                    <a:pt x="6058" y="9874"/>
                  </a:cubicBezTo>
                  <a:cubicBezTo>
                    <a:pt x="7398" y="9363"/>
                    <a:pt x="8770" y="8912"/>
                    <a:pt x="10184" y="8527"/>
                  </a:cubicBezTo>
                  <a:cubicBezTo>
                    <a:pt x="11848" y="8053"/>
                    <a:pt x="13824" y="7306"/>
                    <a:pt x="13824" y="6323"/>
                  </a:cubicBezTo>
                  <a:cubicBezTo>
                    <a:pt x="13889" y="5810"/>
                    <a:pt x="13532" y="5317"/>
                    <a:pt x="12895" y="5065"/>
                  </a:cubicBezTo>
                  <a:cubicBezTo>
                    <a:pt x="11059" y="4444"/>
                    <a:pt x="8931" y="4444"/>
                    <a:pt x="7084" y="5065"/>
                  </a:cubicBezTo>
                  <a:cubicBezTo>
                    <a:pt x="5973" y="5357"/>
                    <a:pt x="4914" y="5754"/>
                    <a:pt x="3942" y="6249"/>
                  </a:cubicBezTo>
                  <a:lnTo>
                    <a:pt x="3251" y="6614"/>
                  </a:lnTo>
                  <a:lnTo>
                    <a:pt x="0" y="2552"/>
                  </a:lnTo>
                  <a:lnTo>
                    <a:pt x="562" y="2262"/>
                  </a:lnTo>
                  <a:cubicBezTo>
                    <a:pt x="2052" y="1508"/>
                    <a:pt x="3705" y="930"/>
                    <a:pt x="5454" y="549"/>
                  </a:cubicBezTo>
                  <a:cubicBezTo>
                    <a:pt x="7160" y="188"/>
                    <a:pt x="8942" y="5"/>
                    <a:pt x="10724" y="3"/>
                  </a:cubicBezTo>
                  <a:cubicBezTo>
                    <a:pt x="12636" y="-32"/>
                    <a:pt x="14547" y="252"/>
                    <a:pt x="16276" y="840"/>
                  </a:cubicBezTo>
                  <a:cubicBezTo>
                    <a:pt x="17777" y="1354"/>
                    <a:pt x="19040" y="2155"/>
                    <a:pt x="19936" y="3154"/>
                  </a:cubicBezTo>
                  <a:cubicBezTo>
                    <a:pt x="20757" y="4108"/>
                    <a:pt x="21190" y="5203"/>
                    <a:pt x="21190" y="6323"/>
                  </a:cubicBezTo>
                  <a:cubicBezTo>
                    <a:pt x="21243" y="7456"/>
                    <a:pt x="20876" y="8578"/>
                    <a:pt x="20142" y="9582"/>
                  </a:cubicBezTo>
                  <a:cubicBezTo>
                    <a:pt x="19526" y="10394"/>
                    <a:pt x="18651" y="11093"/>
                    <a:pt x="17583" y="11622"/>
                  </a:cubicBezTo>
                  <a:cubicBezTo>
                    <a:pt x="16448" y="12123"/>
                    <a:pt x="15250" y="12538"/>
                    <a:pt x="13997" y="12861"/>
                  </a:cubicBezTo>
                  <a:cubicBezTo>
                    <a:pt x="12669" y="13195"/>
                    <a:pt x="11394" y="13641"/>
                    <a:pt x="10206" y="14190"/>
                  </a:cubicBezTo>
                  <a:cubicBezTo>
                    <a:pt x="9558" y="14426"/>
                    <a:pt x="9136" y="14889"/>
                    <a:pt x="9083" y="15409"/>
                  </a:cubicBezTo>
                  <a:cubicBezTo>
                    <a:pt x="9018" y="15841"/>
                    <a:pt x="9277" y="16266"/>
                    <a:pt x="9774" y="16520"/>
                  </a:cubicBezTo>
                  <a:cubicBezTo>
                    <a:pt x="10465" y="16799"/>
                    <a:pt x="11253" y="16932"/>
                    <a:pt x="12053" y="16902"/>
                  </a:cubicBezTo>
                  <a:close/>
                </a:path>
              </a:pathLst>
            </a:custGeom>
            <a:solidFill>
              <a:srgbClr val="0088D7"/>
            </a:solidFill>
            <a:ln w="12700" cap="flat">
              <a:noFill/>
              <a:miter lim="400000"/>
            </a:ln>
            <a:effectLst/>
          </p:spPr>
          <p:txBody>
            <a:bodyPr wrap="square" lIns="50800" tIns="50800" rIns="50800" bIns="50800" numCol="1" anchor="ctr">
              <a:noAutofit/>
            </a:bodyPr>
            <a:lstStyle/>
            <a:p>
              <a:endParaRPr/>
            </a:p>
          </p:txBody>
        </p:sp>
        <p:sp>
          <p:nvSpPr>
            <p:cNvPr id="676" name="Freeform: Shape 6"/>
            <p:cNvSpPr/>
            <p:nvPr/>
          </p:nvSpPr>
          <p:spPr>
            <a:xfrm rot="10800000" flipH="1">
              <a:off x="1765586" y="942833"/>
              <a:ext cx="30839" cy="31149"/>
            </a:xfrm>
            <a:custGeom>
              <a:avLst/>
              <a:gdLst/>
              <a:ahLst/>
              <a:cxnLst>
                <a:cxn ang="0">
                  <a:pos x="wd2" y="hd2"/>
                </a:cxn>
                <a:cxn ang="5400000">
                  <a:pos x="wd2" y="hd2"/>
                </a:cxn>
                <a:cxn ang="10800000">
                  <a:pos x="wd2" y="hd2"/>
                </a:cxn>
                <a:cxn ang="16200000">
                  <a:pos x="wd2" y="hd2"/>
                </a:cxn>
              </a:cxnLst>
              <a:rect l="0" t="0" r="r" b="b"/>
              <a:pathLst>
                <a:path w="21600" h="21600" extrusionOk="0">
                  <a:moveTo>
                    <a:pt x="21546" y="21600"/>
                  </a:moveTo>
                  <a:lnTo>
                    <a:pt x="20717" y="21595"/>
                  </a:lnTo>
                  <a:lnTo>
                    <a:pt x="10673" y="7810"/>
                  </a:lnTo>
                  <a:lnTo>
                    <a:pt x="1030" y="21369"/>
                  </a:lnTo>
                  <a:lnTo>
                    <a:pt x="829" y="21600"/>
                  </a:lnTo>
                  <a:lnTo>
                    <a:pt x="0" y="21595"/>
                  </a:lnTo>
                  <a:lnTo>
                    <a:pt x="0" y="6"/>
                  </a:lnTo>
                  <a:lnTo>
                    <a:pt x="4879" y="0"/>
                  </a:lnTo>
                  <a:lnTo>
                    <a:pt x="4879" y="7685"/>
                  </a:lnTo>
                  <a:lnTo>
                    <a:pt x="10153" y="486"/>
                  </a:lnTo>
                  <a:lnTo>
                    <a:pt x="10370" y="273"/>
                  </a:lnTo>
                  <a:lnTo>
                    <a:pt x="10927" y="268"/>
                  </a:lnTo>
                  <a:lnTo>
                    <a:pt x="16597" y="8236"/>
                  </a:lnTo>
                  <a:lnTo>
                    <a:pt x="16597" y="6"/>
                  </a:lnTo>
                  <a:lnTo>
                    <a:pt x="21600" y="0"/>
                  </a:lnTo>
                  <a:lnTo>
                    <a:pt x="21600" y="21049"/>
                  </a:lnTo>
                  <a:close/>
                </a:path>
              </a:pathLst>
            </a:custGeom>
            <a:solidFill>
              <a:srgbClr val="0088D7"/>
            </a:solidFill>
            <a:ln w="12700" cap="flat">
              <a:noFill/>
              <a:miter lim="400000"/>
            </a:ln>
            <a:effectLst/>
          </p:spPr>
          <p:txBody>
            <a:bodyPr wrap="square" lIns="50800" tIns="50800" rIns="50800" bIns="50800" numCol="1" anchor="ctr">
              <a:noAutofit/>
            </a:bodyPr>
            <a:lstStyle/>
            <a:p>
              <a:endParaRPr/>
            </a:p>
          </p:txBody>
        </p:sp>
        <p:sp>
          <p:nvSpPr>
            <p:cNvPr id="677" name="Freeform: Shape 10"/>
            <p:cNvSpPr/>
            <p:nvPr/>
          </p:nvSpPr>
          <p:spPr>
            <a:xfrm rot="10800000" flipH="1">
              <a:off x="236537" y="356459"/>
              <a:ext cx="1337192" cy="315448"/>
            </a:xfrm>
            <a:custGeom>
              <a:avLst/>
              <a:gdLst/>
              <a:ahLst/>
              <a:cxnLst>
                <a:cxn ang="0">
                  <a:pos x="wd2" y="hd2"/>
                </a:cxn>
                <a:cxn ang="5400000">
                  <a:pos x="wd2" y="hd2"/>
                </a:cxn>
                <a:cxn ang="10800000">
                  <a:pos x="wd2" y="hd2"/>
                </a:cxn>
                <a:cxn ang="16200000">
                  <a:pos x="wd2" y="hd2"/>
                </a:cxn>
              </a:cxnLst>
              <a:rect l="0" t="0" r="r" b="b"/>
              <a:pathLst>
                <a:path w="21600" h="21600" extrusionOk="0">
                  <a:moveTo>
                    <a:pt x="7787" y="17221"/>
                  </a:moveTo>
                  <a:cubicBezTo>
                    <a:pt x="8500" y="17221"/>
                    <a:pt x="8967" y="14341"/>
                    <a:pt x="8824" y="10799"/>
                  </a:cubicBezTo>
                  <a:cubicBezTo>
                    <a:pt x="8681" y="7258"/>
                    <a:pt x="7987" y="4379"/>
                    <a:pt x="7274" y="4379"/>
                  </a:cubicBezTo>
                  <a:cubicBezTo>
                    <a:pt x="6559" y="4379"/>
                    <a:pt x="6094" y="7261"/>
                    <a:pt x="6236" y="10799"/>
                  </a:cubicBezTo>
                  <a:cubicBezTo>
                    <a:pt x="6378" y="14337"/>
                    <a:pt x="7073" y="17221"/>
                    <a:pt x="7787" y="17221"/>
                  </a:cubicBezTo>
                  <a:close/>
                  <a:moveTo>
                    <a:pt x="17267" y="21132"/>
                  </a:moveTo>
                  <a:lnTo>
                    <a:pt x="16063" y="21131"/>
                  </a:lnTo>
                  <a:lnTo>
                    <a:pt x="15256" y="468"/>
                  </a:lnTo>
                  <a:lnTo>
                    <a:pt x="16460" y="468"/>
                  </a:lnTo>
                  <a:close/>
                  <a:moveTo>
                    <a:pt x="5147" y="21130"/>
                  </a:moveTo>
                  <a:lnTo>
                    <a:pt x="2515" y="21130"/>
                  </a:lnTo>
                  <a:cubicBezTo>
                    <a:pt x="2515" y="21130"/>
                    <a:pt x="2515" y="21130"/>
                    <a:pt x="2515" y="21130"/>
                  </a:cubicBezTo>
                  <a:cubicBezTo>
                    <a:pt x="1863" y="21130"/>
                    <a:pt x="1296" y="18890"/>
                    <a:pt x="1248" y="16127"/>
                  </a:cubicBezTo>
                  <a:cubicBezTo>
                    <a:pt x="1210" y="14355"/>
                    <a:pt x="1417" y="12651"/>
                    <a:pt x="1779" y="11751"/>
                  </a:cubicBezTo>
                  <a:lnTo>
                    <a:pt x="1779" y="11750"/>
                  </a:lnTo>
                  <a:lnTo>
                    <a:pt x="3341" y="7564"/>
                  </a:lnTo>
                  <a:cubicBezTo>
                    <a:pt x="3439" y="7311"/>
                    <a:pt x="3495" y="6844"/>
                    <a:pt x="3485" y="6360"/>
                  </a:cubicBezTo>
                  <a:cubicBezTo>
                    <a:pt x="3470" y="5641"/>
                    <a:pt x="3338" y="5064"/>
                    <a:pt x="3169" y="4979"/>
                  </a:cubicBezTo>
                  <a:lnTo>
                    <a:pt x="3133" y="4979"/>
                  </a:lnTo>
                  <a:lnTo>
                    <a:pt x="613" y="4979"/>
                  </a:lnTo>
                  <a:lnTo>
                    <a:pt x="0" y="466"/>
                  </a:lnTo>
                  <a:lnTo>
                    <a:pt x="3109" y="466"/>
                  </a:lnTo>
                  <a:cubicBezTo>
                    <a:pt x="3904" y="466"/>
                    <a:pt x="4596" y="3200"/>
                    <a:pt x="4655" y="6571"/>
                  </a:cubicBezTo>
                  <a:cubicBezTo>
                    <a:pt x="4701" y="8738"/>
                    <a:pt x="4446" y="10821"/>
                    <a:pt x="4003" y="11915"/>
                  </a:cubicBezTo>
                  <a:lnTo>
                    <a:pt x="4003" y="11914"/>
                  </a:lnTo>
                  <a:lnTo>
                    <a:pt x="2467" y="15931"/>
                  </a:lnTo>
                  <a:cubicBezTo>
                    <a:pt x="2442" y="16026"/>
                    <a:pt x="2428" y="16166"/>
                    <a:pt x="2431" y="16310"/>
                  </a:cubicBezTo>
                  <a:cubicBezTo>
                    <a:pt x="2436" y="16585"/>
                    <a:pt x="2490" y="16798"/>
                    <a:pt x="2555" y="16802"/>
                  </a:cubicBezTo>
                  <a:lnTo>
                    <a:pt x="4557" y="16802"/>
                  </a:lnTo>
                  <a:close/>
                  <a:moveTo>
                    <a:pt x="11955" y="21134"/>
                  </a:moveTo>
                  <a:cubicBezTo>
                    <a:pt x="11955" y="21134"/>
                    <a:pt x="11954" y="21134"/>
                    <a:pt x="11954" y="21134"/>
                  </a:cubicBezTo>
                  <a:lnTo>
                    <a:pt x="10924" y="21133"/>
                  </a:lnTo>
                  <a:lnTo>
                    <a:pt x="10117" y="468"/>
                  </a:lnTo>
                  <a:lnTo>
                    <a:pt x="11293" y="468"/>
                  </a:lnTo>
                  <a:lnTo>
                    <a:pt x="11803" y="13518"/>
                  </a:lnTo>
                  <a:lnTo>
                    <a:pt x="13098" y="2127"/>
                  </a:lnTo>
                  <a:cubicBezTo>
                    <a:pt x="13298" y="338"/>
                    <a:pt x="13638" y="16"/>
                    <a:pt x="13939" y="16"/>
                  </a:cubicBezTo>
                  <a:cubicBezTo>
                    <a:pt x="14437" y="16"/>
                    <a:pt x="14664" y="1161"/>
                    <a:pt x="14754" y="3616"/>
                  </a:cubicBezTo>
                  <a:lnTo>
                    <a:pt x="15438" y="21130"/>
                  </a:lnTo>
                  <a:lnTo>
                    <a:pt x="14262" y="21130"/>
                  </a:lnTo>
                  <a:lnTo>
                    <a:pt x="13744" y="7836"/>
                  </a:lnTo>
                  <a:lnTo>
                    <a:pt x="12359" y="20055"/>
                  </a:lnTo>
                  <a:cubicBezTo>
                    <a:pt x="12284" y="20714"/>
                    <a:pt x="12127" y="21134"/>
                    <a:pt x="11955" y="21134"/>
                  </a:cubicBezTo>
                  <a:close/>
                  <a:moveTo>
                    <a:pt x="7957" y="21600"/>
                  </a:moveTo>
                  <a:cubicBezTo>
                    <a:pt x="6571" y="21600"/>
                    <a:pt x="5252" y="16756"/>
                    <a:pt x="5017" y="10799"/>
                  </a:cubicBezTo>
                  <a:cubicBezTo>
                    <a:pt x="4781" y="4842"/>
                    <a:pt x="5716" y="0"/>
                    <a:pt x="7103" y="0"/>
                  </a:cubicBezTo>
                  <a:cubicBezTo>
                    <a:pt x="8489" y="0"/>
                    <a:pt x="9807" y="4846"/>
                    <a:pt x="10043" y="10799"/>
                  </a:cubicBezTo>
                  <a:cubicBezTo>
                    <a:pt x="10278" y="16753"/>
                    <a:pt x="9343" y="21600"/>
                    <a:pt x="7957" y="21600"/>
                  </a:cubicBezTo>
                  <a:close/>
                  <a:moveTo>
                    <a:pt x="20325" y="21593"/>
                  </a:moveTo>
                  <a:cubicBezTo>
                    <a:pt x="18892" y="21593"/>
                    <a:pt x="17602" y="17502"/>
                    <a:pt x="17343" y="10887"/>
                  </a:cubicBezTo>
                  <a:cubicBezTo>
                    <a:pt x="17095" y="4527"/>
                    <a:pt x="17886" y="0"/>
                    <a:pt x="19394" y="0"/>
                  </a:cubicBezTo>
                  <a:cubicBezTo>
                    <a:pt x="20019" y="0"/>
                    <a:pt x="20613" y="841"/>
                    <a:pt x="21063" y="2548"/>
                  </a:cubicBezTo>
                  <a:lnTo>
                    <a:pt x="20772" y="6362"/>
                  </a:lnTo>
                  <a:cubicBezTo>
                    <a:pt x="20483" y="4962"/>
                    <a:pt x="20039" y="4388"/>
                    <a:pt x="19689" y="4388"/>
                  </a:cubicBezTo>
                  <a:cubicBezTo>
                    <a:pt x="18836" y="4388"/>
                    <a:pt x="18375" y="7062"/>
                    <a:pt x="18529" y="11000"/>
                  </a:cubicBezTo>
                  <a:cubicBezTo>
                    <a:pt x="18677" y="14767"/>
                    <a:pt x="19406" y="17230"/>
                    <a:pt x="20171" y="17230"/>
                  </a:cubicBezTo>
                  <a:cubicBezTo>
                    <a:pt x="20546" y="17230"/>
                    <a:pt x="20844" y="16816"/>
                    <a:pt x="21048" y="15894"/>
                  </a:cubicBezTo>
                  <a:lnTo>
                    <a:pt x="21600" y="19941"/>
                  </a:lnTo>
                  <a:cubicBezTo>
                    <a:pt x="21317" y="21044"/>
                    <a:pt x="20835" y="21593"/>
                    <a:pt x="20325" y="21593"/>
                  </a:cubicBezTo>
                  <a:close/>
                </a:path>
              </a:pathLst>
            </a:custGeom>
            <a:solidFill>
              <a:srgbClr val="000000"/>
            </a:solidFill>
            <a:ln w="12700" cap="flat">
              <a:noFill/>
              <a:miter lim="400000"/>
            </a:ln>
            <a:effectLst/>
          </p:spPr>
          <p:txBody>
            <a:bodyPr wrap="square" lIns="50800" tIns="50800" rIns="50800" bIns="50800" numCol="1" anchor="ctr">
              <a:noAutofit/>
            </a:bodyPr>
            <a:lstStyle/>
            <a:p>
              <a:endParaRPr/>
            </a:p>
          </p:txBody>
        </p:sp>
        <p:sp>
          <p:nvSpPr>
            <p:cNvPr id="678" name="Freeform: Shape 11"/>
            <p:cNvSpPr/>
            <p:nvPr/>
          </p:nvSpPr>
          <p:spPr>
            <a:xfrm rot="10800000" flipH="1">
              <a:off x="-1" y="0"/>
              <a:ext cx="1855333" cy="977306"/>
            </a:xfrm>
            <a:custGeom>
              <a:avLst/>
              <a:gdLst/>
              <a:ahLst/>
              <a:cxnLst>
                <a:cxn ang="0">
                  <a:pos x="wd2" y="hd2"/>
                </a:cxn>
                <a:cxn ang="5400000">
                  <a:pos x="wd2" y="hd2"/>
                </a:cxn>
                <a:cxn ang="10800000">
                  <a:pos x="wd2" y="hd2"/>
                </a:cxn>
                <a:cxn ang="16200000">
                  <a:pos x="wd2" y="hd2"/>
                </a:cxn>
              </a:cxnLst>
              <a:rect l="0" t="0" r="r" b="b"/>
              <a:pathLst>
                <a:path w="21437" h="21427" extrusionOk="0">
                  <a:moveTo>
                    <a:pt x="18922" y="0"/>
                  </a:moveTo>
                  <a:cubicBezTo>
                    <a:pt x="18808" y="1"/>
                    <a:pt x="18694" y="32"/>
                    <a:pt x="18584" y="92"/>
                  </a:cubicBezTo>
                  <a:lnTo>
                    <a:pt x="9810" y="4863"/>
                  </a:lnTo>
                  <a:lnTo>
                    <a:pt x="1397" y="288"/>
                  </a:lnTo>
                  <a:cubicBezTo>
                    <a:pt x="969" y="45"/>
                    <a:pt x="506" y="330"/>
                    <a:pt x="235" y="1005"/>
                  </a:cubicBezTo>
                  <a:cubicBezTo>
                    <a:pt x="-44" y="1667"/>
                    <a:pt x="-78" y="2588"/>
                    <a:pt x="150" y="3318"/>
                  </a:cubicBezTo>
                  <a:lnTo>
                    <a:pt x="2074" y="9652"/>
                  </a:lnTo>
                  <a:cubicBezTo>
                    <a:pt x="2222" y="10139"/>
                    <a:pt x="2254" y="10722"/>
                    <a:pt x="2163" y="11256"/>
                  </a:cubicBezTo>
                  <a:lnTo>
                    <a:pt x="1235" y="16664"/>
                  </a:lnTo>
                  <a:cubicBezTo>
                    <a:pt x="1109" y="17393"/>
                    <a:pt x="1206" y="18194"/>
                    <a:pt x="1487" y="18746"/>
                  </a:cubicBezTo>
                  <a:cubicBezTo>
                    <a:pt x="1767" y="19298"/>
                    <a:pt x="2185" y="19511"/>
                    <a:pt x="2574" y="19300"/>
                  </a:cubicBezTo>
                  <a:lnTo>
                    <a:pt x="9372" y="15602"/>
                  </a:lnTo>
                  <a:lnTo>
                    <a:pt x="19905" y="21333"/>
                  </a:lnTo>
                  <a:cubicBezTo>
                    <a:pt x="20374" y="21600"/>
                    <a:pt x="20882" y="21287"/>
                    <a:pt x="21179" y="20548"/>
                  </a:cubicBezTo>
                  <a:cubicBezTo>
                    <a:pt x="21485" y="19822"/>
                    <a:pt x="21522" y="18812"/>
                    <a:pt x="21272" y="18013"/>
                  </a:cubicBezTo>
                  <a:lnTo>
                    <a:pt x="19080" y="10794"/>
                  </a:lnTo>
                  <a:cubicBezTo>
                    <a:pt x="18932" y="10308"/>
                    <a:pt x="18900" y="9726"/>
                    <a:pt x="18991" y="9192"/>
                  </a:cubicBezTo>
                  <a:lnTo>
                    <a:pt x="20052" y="2978"/>
                  </a:lnTo>
                  <a:cubicBezTo>
                    <a:pt x="20169" y="2288"/>
                    <a:pt x="20107" y="1534"/>
                    <a:pt x="19884" y="946"/>
                  </a:cubicBezTo>
                  <a:cubicBezTo>
                    <a:pt x="19660" y="358"/>
                    <a:pt x="19303" y="7"/>
                    <a:pt x="18921" y="0"/>
                  </a:cubicBezTo>
                  <a:lnTo>
                    <a:pt x="18922" y="0"/>
                  </a:lnTo>
                  <a:close/>
                  <a:moveTo>
                    <a:pt x="9810" y="5803"/>
                  </a:moveTo>
                  <a:lnTo>
                    <a:pt x="9875" y="5767"/>
                  </a:lnTo>
                  <a:lnTo>
                    <a:pt x="18714" y="958"/>
                  </a:lnTo>
                  <a:cubicBezTo>
                    <a:pt x="18971" y="818"/>
                    <a:pt x="19248" y="958"/>
                    <a:pt x="19433" y="1323"/>
                  </a:cubicBezTo>
                  <a:cubicBezTo>
                    <a:pt x="19619" y="1687"/>
                    <a:pt x="19683" y="2217"/>
                    <a:pt x="19601" y="2699"/>
                  </a:cubicBezTo>
                  <a:lnTo>
                    <a:pt x="18539" y="8914"/>
                  </a:lnTo>
                  <a:cubicBezTo>
                    <a:pt x="18407" y="9691"/>
                    <a:pt x="18454" y="10537"/>
                    <a:pt x="18668" y="11244"/>
                  </a:cubicBezTo>
                  <a:lnTo>
                    <a:pt x="20861" y="18464"/>
                  </a:lnTo>
                  <a:cubicBezTo>
                    <a:pt x="21009" y="18948"/>
                    <a:pt x="20986" y="19553"/>
                    <a:pt x="20805" y="19994"/>
                  </a:cubicBezTo>
                  <a:cubicBezTo>
                    <a:pt x="20624" y="20435"/>
                    <a:pt x="20319" y="20623"/>
                    <a:pt x="20036" y="20468"/>
                  </a:cubicBezTo>
                  <a:lnTo>
                    <a:pt x="9371" y="14666"/>
                  </a:lnTo>
                  <a:lnTo>
                    <a:pt x="2443" y="18434"/>
                  </a:lnTo>
                  <a:cubicBezTo>
                    <a:pt x="2224" y="18553"/>
                    <a:pt x="1987" y="18433"/>
                    <a:pt x="1829" y="18121"/>
                  </a:cubicBezTo>
                  <a:cubicBezTo>
                    <a:pt x="1670" y="17810"/>
                    <a:pt x="1615" y="17357"/>
                    <a:pt x="1686" y="16945"/>
                  </a:cubicBezTo>
                  <a:lnTo>
                    <a:pt x="2614" y="11534"/>
                  </a:lnTo>
                  <a:cubicBezTo>
                    <a:pt x="2747" y="10757"/>
                    <a:pt x="2701" y="9909"/>
                    <a:pt x="2486" y="9201"/>
                  </a:cubicBezTo>
                  <a:lnTo>
                    <a:pt x="561" y="2867"/>
                  </a:lnTo>
                  <a:cubicBezTo>
                    <a:pt x="436" y="2453"/>
                    <a:pt x="455" y="1936"/>
                    <a:pt x="609" y="1560"/>
                  </a:cubicBezTo>
                  <a:cubicBezTo>
                    <a:pt x="764" y="1183"/>
                    <a:pt x="1024" y="1023"/>
                    <a:pt x="1266" y="1154"/>
                  </a:cubicBezTo>
                  <a:close/>
                </a:path>
              </a:pathLst>
            </a:custGeom>
            <a:solidFill>
              <a:srgbClr val="000000"/>
            </a:solidFill>
            <a:ln w="12700" cap="flat">
              <a:noFill/>
              <a:miter lim="400000"/>
            </a:ln>
            <a:effectLst/>
          </p:spPr>
          <p:txBody>
            <a:bodyPr wrap="square" lIns="50800" tIns="50800" rIns="50800" bIns="50800" numCol="1" anchor="ctr">
              <a:noAutofit/>
            </a:bodyPr>
            <a:lstStyle/>
            <a:p>
              <a:endParaRPr/>
            </a:p>
          </p:txBody>
        </p:sp>
      </p:grpSp>
      <p:pic>
        <p:nvPicPr>
          <p:cNvPr id="680" name="Wordmark.png" descr="Wordmark.png"/>
          <p:cNvPicPr>
            <a:picLocks noChangeAspect="1"/>
          </p:cNvPicPr>
          <p:nvPr/>
        </p:nvPicPr>
        <p:blipFill>
          <a:blip r:embed="rId9"/>
          <a:stretch>
            <a:fillRect/>
          </a:stretch>
        </p:blipFill>
        <p:spPr>
          <a:xfrm>
            <a:off x="22433509" y="12800716"/>
            <a:ext cx="1335987" cy="359503"/>
          </a:xfrm>
          <a:prstGeom prst="rect">
            <a:avLst/>
          </a:prstGeom>
          <a:ln w="12700">
            <a:miter lim="400000"/>
          </a:ln>
        </p:spPr>
      </p:pic>
      <p:sp>
        <p:nvSpPr>
          <p:cNvPr id="681"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18</a:t>
            </a:fld>
            <a:endParaRPr/>
          </a:p>
        </p:txBody>
      </p:sp>
      <p:sp>
        <p:nvSpPr>
          <p:cNvPr id="682"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683"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28"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19</a:t>
            </a:fld>
            <a:endParaRPr/>
          </a:p>
        </p:txBody>
      </p:sp>
      <p:sp>
        <p:nvSpPr>
          <p:cNvPr id="729" name="Section Title"/>
          <p:cNvSpPr txBox="1">
            <a:spLocks noGrp="1"/>
          </p:cNvSpPr>
          <p:nvPr>
            <p:ph type="body" idx="1"/>
          </p:nvPr>
        </p:nvSpPr>
        <p:spPr>
          <a:xfrm>
            <a:off x="517326" y="575749"/>
            <a:ext cx="23252170" cy="7661252"/>
          </a:xfrm>
          <a:prstGeom prst="rect">
            <a:avLst/>
          </a:prstGeom>
          <a:ln w="12700">
            <a:noFill/>
          </a:ln>
        </p:spPr>
        <p:txBody>
          <a:bodyPr anchor="t"/>
          <a:lstStyle>
            <a:lvl1pPr algn="l" defTabSz="2438337">
              <a:lnSpc>
                <a:spcPct val="80000"/>
              </a:lnSpc>
              <a:defRPr sz="14000" b="1" spc="-489">
                <a:latin typeface="Avenir Next Regular"/>
                <a:ea typeface="Avenir Next Regular"/>
                <a:cs typeface="Avenir Next Regular"/>
                <a:sym typeface="Avenir Next Regular"/>
              </a:defRPr>
            </a:lvl1pPr>
          </a:lstStyle>
          <a:p>
            <a:r>
              <a:t>Join the free phone service</a:t>
            </a:r>
          </a:p>
        </p:txBody>
      </p:sp>
      <p:sp>
        <p:nvSpPr>
          <p:cNvPr id="730" name="Section Title"/>
          <p:cNvSpPr txBox="1"/>
          <p:nvPr/>
        </p:nvSpPr>
        <p:spPr>
          <a:xfrm rot="5400000">
            <a:off x="16392519" y="5371001"/>
            <a:ext cx="9584617" cy="446786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a:lnSpc>
                <a:spcPct val="80000"/>
              </a:lnSpc>
              <a:defRPr sz="14000" b="1" spc="-457">
                <a:latin typeface="Avenir Next Regular"/>
                <a:ea typeface="Avenir Next Regular"/>
                <a:cs typeface="Avenir Next Regular"/>
                <a:sym typeface="Avenir Next Regular"/>
              </a:defRPr>
            </a:lvl1pPr>
          </a:lstStyle>
          <a:p>
            <a:r>
              <a:t>revolution.</a:t>
            </a:r>
            <a:endParaRPr spc="-560"/>
          </a:p>
        </p:txBody>
      </p:sp>
      <p:pic>
        <p:nvPicPr>
          <p:cNvPr id="731" name="Google Shape;496;p21" descr="Google Shape;496;p21"/>
          <p:cNvPicPr>
            <a:picLocks noChangeAspect="1"/>
          </p:cNvPicPr>
          <p:nvPr/>
        </p:nvPicPr>
        <p:blipFill>
          <a:blip r:embed="rId2"/>
          <a:srcRect l="73" r="102" b="92"/>
          <a:stretch>
            <a:fillRect/>
          </a:stretch>
        </p:blipFill>
        <p:spPr>
          <a:xfrm>
            <a:off x="13412622" y="2874547"/>
            <a:ext cx="7816915" cy="7924077"/>
          </a:xfrm>
          <a:prstGeom prst="rect">
            <a:avLst/>
          </a:prstGeom>
          <a:ln w="12700">
            <a:miter lim="400000"/>
          </a:ln>
        </p:spPr>
      </p:pic>
      <p:pic>
        <p:nvPicPr>
          <p:cNvPr id="732" name="Picture 9" descr="Picture 9"/>
          <p:cNvPicPr>
            <a:picLocks noChangeAspect="1"/>
          </p:cNvPicPr>
          <p:nvPr/>
        </p:nvPicPr>
        <p:blipFill>
          <a:blip r:embed="rId3"/>
          <a:stretch>
            <a:fillRect/>
          </a:stretch>
        </p:blipFill>
        <p:spPr>
          <a:xfrm rot="754464">
            <a:off x="9817682" y="4121629"/>
            <a:ext cx="3779349" cy="7664661"/>
          </a:xfrm>
          <a:prstGeom prst="rect">
            <a:avLst/>
          </a:prstGeom>
          <a:ln w="12700">
            <a:miter lim="400000"/>
          </a:ln>
        </p:spPr>
      </p:pic>
      <p:sp>
        <p:nvSpPr>
          <p:cNvPr id="733" name="Section Title"/>
          <p:cNvSpPr txBox="1"/>
          <p:nvPr/>
        </p:nvSpPr>
        <p:spPr>
          <a:xfrm>
            <a:off x="517326" y="4920438"/>
            <a:ext cx="13198675" cy="561975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a:lnSpc>
                <a:spcPct val="90000"/>
              </a:lnSpc>
              <a:defRPr sz="5800" b="1" spc="-145">
                <a:latin typeface="Avenir Next Regular"/>
                <a:ea typeface="Avenir Next Regular"/>
                <a:cs typeface="Avenir Next Regular"/>
                <a:sym typeface="Avenir Next Regular"/>
              </a:defRPr>
            </a:pPr>
            <a:r>
              <a:t>Engage a highly desirable </a:t>
            </a:r>
            <a:br/>
            <a:r>
              <a:t>hard-to-get audience at </a:t>
            </a:r>
            <a:br/>
            <a:r>
              <a:t>scale and drive measurable, unparalleled results </a:t>
            </a:r>
            <a:br/>
            <a:r>
              <a:t>through our unique </a:t>
            </a:r>
            <a:br/>
            <a:r>
              <a:t>full-funnel offering.</a:t>
            </a:r>
          </a:p>
        </p:txBody>
      </p:sp>
      <p:pic>
        <p:nvPicPr>
          <p:cNvPr id="734" name="Wordmark.png" descr="Wordmark.png"/>
          <p:cNvPicPr>
            <a:picLocks noChangeAspect="1"/>
          </p:cNvPicPr>
          <p:nvPr/>
        </p:nvPicPr>
        <p:blipFill>
          <a:blip r:embed="rId4"/>
          <a:stretch>
            <a:fillRect/>
          </a:stretch>
        </p:blipFill>
        <p:spPr>
          <a:xfrm>
            <a:off x="22433509" y="12800716"/>
            <a:ext cx="1335987" cy="359503"/>
          </a:xfrm>
          <a:prstGeom prst="rect">
            <a:avLst/>
          </a:prstGeom>
          <a:ln w="12700">
            <a:miter lim="400000"/>
          </a:ln>
        </p:spPr>
      </p:pic>
      <p:sp>
        <p:nvSpPr>
          <p:cNvPr id="735"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736"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34" name="Slide Number"/>
          <p:cNvSpPr txBox="1">
            <a:spLocks noGrp="1"/>
          </p:cNvSpPr>
          <p:nvPr>
            <p:ph type="sldNum" sz="quarter" idx="4294967295"/>
          </p:nvPr>
        </p:nvSpPr>
        <p:spPr>
          <a:xfrm>
            <a:off x="12065033" y="12807898"/>
            <a:ext cx="241437"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solidFill>
                  <a:srgbClr val="004437"/>
                </a:solidFill>
                <a:latin typeface="Avenir Next LT Pro"/>
                <a:ea typeface="Avenir Next LT Pro"/>
                <a:cs typeface="Avenir Next LT Pro"/>
                <a:sym typeface="Avenir Next LT Pro"/>
              </a:defRPr>
            </a:lvl1pPr>
          </a:lstStyle>
          <a:p>
            <a:fld id="{86CB4B4D-7CA3-9044-876B-883B54F8677D}" type="slidenum">
              <a:t>2</a:t>
            </a:fld>
            <a:endParaRPr/>
          </a:p>
        </p:txBody>
      </p:sp>
      <p:sp>
        <p:nvSpPr>
          <p:cNvPr id="135" name="Section Title"/>
          <p:cNvSpPr txBox="1">
            <a:spLocks noGrp="1"/>
          </p:cNvSpPr>
          <p:nvPr>
            <p:ph type="body" sz="half" idx="1"/>
          </p:nvPr>
        </p:nvSpPr>
        <p:spPr>
          <a:xfrm>
            <a:off x="460175" y="675862"/>
            <a:ext cx="9951839" cy="7661252"/>
          </a:xfrm>
          <a:prstGeom prst="rect">
            <a:avLst/>
          </a:prstGeom>
          <a:ln w="12700">
            <a:noFill/>
          </a:ln>
        </p:spPr>
        <p:txBody>
          <a:bodyPr anchor="t"/>
          <a:lstStyle>
            <a:lvl1pPr algn="l" defTabSz="2438337">
              <a:lnSpc>
                <a:spcPct val="80000"/>
              </a:lnSpc>
              <a:defRPr sz="11000" b="1" spc="-500">
                <a:solidFill>
                  <a:srgbClr val="004437"/>
                </a:solidFill>
                <a:latin typeface="Avenir Next Regular"/>
                <a:ea typeface="Avenir Next Regular"/>
                <a:cs typeface="Avenir Next Regular"/>
                <a:sym typeface="Avenir Next Regular"/>
              </a:defRPr>
            </a:lvl1pPr>
          </a:lstStyle>
          <a:p>
            <a:r>
              <a:t>Free for all.</a:t>
            </a:r>
          </a:p>
        </p:txBody>
      </p:sp>
      <p:sp>
        <p:nvSpPr>
          <p:cNvPr id="136" name="Item 1…"/>
          <p:cNvSpPr txBox="1">
            <a:spLocks noGrp="1"/>
          </p:cNvSpPr>
          <p:nvPr>
            <p:ph type="body" idx="23"/>
          </p:nvPr>
        </p:nvSpPr>
        <p:spPr>
          <a:xfrm>
            <a:off x="659721" y="2827239"/>
            <a:ext cx="10408330" cy="5846556"/>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p>
            <a:pPr defTabSz="693419">
              <a:defRPr sz="3528" spc="-168">
                <a:solidFill>
                  <a:srgbClr val="004437"/>
                </a:solidFill>
                <a:latin typeface="Avenir Next Demi Bold"/>
                <a:ea typeface="Avenir Next Demi Bold"/>
                <a:cs typeface="Avenir Next Demi Bold"/>
                <a:sym typeface="Avenir Next Demi Bold"/>
              </a:defRPr>
            </a:pPr>
            <a:r>
              <a:rPr sz="3864" spc="-184"/>
              <a:t>We are the largest Freemium Ad-Supported </a:t>
            </a:r>
            <a:br>
              <a:rPr sz="3864" spc="-184"/>
            </a:br>
            <a:r>
              <a:rPr sz="3864" spc="-184"/>
              <a:t>Phone Service in the US</a:t>
            </a:r>
            <a:r>
              <a:t>, partnering with brands </a:t>
            </a:r>
            <a:br/>
            <a:r>
              <a:t>to empower people with free texts and calls through the </a:t>
            </a:r>
            <a:r>
              <a:rPr sz="3864" spc="-184"/>
              <a:t>TextNow app.</a:t>
            </a:r>
            <a:endParaRPr spc="-88"/>
          </a:p>
          <a:p>
            <a:pPr defTabSz="693419">
              <a:defRPr sz="3528" spc="-126">
                <a:solidFill>
                  <a:srgbClr val="004437"/>
                </a:solidFill>
                <a:latin typeface="Avenir Next Demi Bold"/>
                <a:ea typeface="Avenir Next Demi Bold"/>
                <a:cs typeface="Avenir Next Demi Bold"/>
                <a:sym typeface="Avenir Next Demi Bold"/>
              </a:defRPr>
            </a:pPr>
            <a:endParaRPr spc="-88"/>
          </a:p>
          <a:p>
            <a:pPr defTabSz="693419">
              <a:defRPr sz="3528" spc="-168">
                <a:solidFill>
                  <a:srgbClr val="004437"/>
                </a:solidFill>
                <a:latin typeface="Avenir Next Demi Bold"/>
                <a:ea typeface="Avenir Next Demi Bold"/>
                <a:cs typeface="Avenir Next Demi Bold"/>
                <a:sym typeface="Avenir Next Demi Bold"/>
              </a:defRPr>
            </a:pPr>
            <a:r>
              <a:rPr sz="3864" spc="-184"/>
              <a:t>With 10M active users </a:t>
            </a:r>
            <a:r>
              <a:t>(mostly Millennial </a:t>
            </a:r>
            <a:br/>
            <a:r>
              <a:t>and Gen Z), we strive to make communication </a:t>
            </a:r>
            <a:br/>
            <a:r>
              <a:t>more accessible so everyone can keep connecting with what and who they love every day.</a:t>
            </a:r>
          </a:p>
        </p:txBody>
      </p:sp>
      <p:pic>
        <p:nvPicPr>
          <p:cNvPr id="137" name="Google Shape;496;p21" descr="Google Shape;496;p21"/>
          <p:cNvPicPr>
            <a:picLocks noChangeAspect="1"/>
          </p:cNvPicPr>
          <p:nvPr/>
        </p:nvPicPr>
        <p:blipFill>
          <a:blip r:embed="rId2"/>
          <a:srcRect t="42" b="9"/>
          <a:stretch>
            <a:fillRect/>
          </a:stretch>
        </p:blipFill>
        <p:spPr>
          <a:xfrm>
            <a:off x="12192000" y="689800"/>
            <a:ext cx="11674675" cy="11676372"/>
          </a:xfrm>
          <a:prstGeom prst="rect">
            <a:avLst/>
          </a:prstGeom>
          <a:ln w="12700">
            <a:miter lim="400000"/>
          </a:ln>
        </p:spPr>
      </p:pic>
      <p:pic>
        <p:nvPicPr>
          <p:cNvPr id="138" name="Picture 2" descr="Picture 2"/>
          <p:cNvPicPr>
            <a:picLocks noChangeAspect="1"/>
          </p:cNvPicPr>
          <p:nvPr/>
        </p:nvPicPr>
        <p:blipFill>
          <a:blip r:embed="rId3"/>
          <a:stretch>
            <a:fillRect/>
          </a:stretch>
        </p:blipFill>
        <p:spPr>
          <a:xfrm>
            <a:off x="9035464" y="8701898"/>
            <a:ext cx="5522497" cy="3679690"/>
          </a:xfrm>
          <a:prstGeom prst="rect">
            <a:avLst/>
          </a:prstGeom>
          <a:ln w="12700">
            <a:miter lim="400000"/>
          </a:ln>
        </p:spPr>
      </p:pic>
      <p:pic>
        <p:nvPicPr>
          <p:cNvPr id="139" name="Wordmark.png" descr="Wordmark.png"/>
          <p:cNvPicPr>
            <a:picLocks noChangeAspect="1"/>
          </p:cNvPicPr>
          <p:nvPr/>
        </p:nvPicPr>
        <p:blipFill>
          <a:blip r:embed="rId4"/>
          <a:stretch>
            <a:fillRect/>
          </a:stretch>
        </p:blipFill>
        <p:spPr>
          <a:xfrm>
            <a:off x="22433509" y="12800716"/>
            <a:ext cx="1335987" cy="359503"/>
          </a:xfrm>
          <a:prstGeom prst="rect">
            <a:avLst/>
          </a:prstGeom>
          <a:ln w="12700">
            <a:miter lim="400000"/>
          </a:ln>
        </p:spPr>
      </p:pic>
      <p:sp>
        <p:nvSpPr>
          <p:cNvPr id="140"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141"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38"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20</a:t>
            </a:fld>
            <a:endParaRPr/>
          </a:p>
        </p:txBody>
      </p:sp>
      <p:pic>
        <p:nvPicPr>
          <p:cNvPr id="739" name="Wordmark.png" descr="Wordmark.png"/>
          <p:cNvPicPr>
            <a:picLocks noChangeAspect="1"/>
          </p:cNvPicPr>
          <p:nvPr/>
        </p:nvPicPr>
        <p:blipFill>
          <a:blip r:embed="rId2"/>
          <a:stretch>
            <a:fillRect/>
          </a:stretch>
        </p:blipFill>
        <p:spPr>
          <a:xfrm>
            <a:off x="22433509" y="12800716"/>
            <a:ext cx="1335987" cy="359503"/>
          </a:xfrm>
          <a:prstGeom prst="rect">
            <a:avLst/>
          </a:prstGeom>
          <a:ln w="12700">
            <a:miter lim="400000"/>
          </a:ln>
        </p:spPr>
      </p:pic>
      <p:sp>
        <p:nvSpPr>
          <p:cNvPr id="740"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741"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pic>
        <p:nvPicPr>
          <p:cNvPr id="742" name="Picture2.png" descr="Picture2.png"/>
          <p:cNvPicPr>
            <a:picLocks noChangeAspect="1"/>
          </p:cNvPicPr>
          <p:nvPr/>
        </p:nvPicPr>
        <p:blipFill>
          <a:blip r:embed="rId3"/>
          <a:stretch>
            <a:fillRect/>
          </a:stretch>
        </p:blipFill>
        <p:spPr>
          <a:xfrm>
            <a:off x="3451233" y="0"/>
            <a:ext cx="20872433" cy="13716000"/>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4437"/>
        </a:solidFill>
        <a:effectLst/>
      </p:bgPr>
    </p:bg>
    <p:spTree>
      <p:nvGrpSpPr>
        <p:cNvPr id="1" name=""/>
        <p:cNvGrpSpPr/>
        <p:nvPr/>
      </p:nvGrpSpPr>
      <p:grpSpPr>
        <a:xfrm>
          <a:off x="0" y="0"/>
          <a:ext cx="0" cy="0"/>
          <a:chOff x="0" y="0"/>
          <a:chExt cx="0" cy="0"/>
        </a:xfrm>
      </p:grpSpPr>
      <p:sp>
        <p:nvSpPr>
          <p:cNvPr id="744"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chemeClr val="accent6"/>
                </a:solidFill>
                <a:latin typeface="Avenir Next LT Pro"/>
                <a:ea typeface="Avenir Next LT Pro"/>
                <a:cs typeface="Avenir Next LT Pro"/>
                <a:sym typeface="Avenir Next LT Pro"/>
              </a:defRPr>
            </a:lvl1pPr>
          </a:lstStyle>
          <a:p>
            <a:fld id="{86CB4B4D-7CA3-9044-876B-883B54F8677D}" type="slidenum">
              <a:t>21</a:t>
            </a:fld>
            <a:endParaRPr/>
          </a:p>
        </p:txBody>
      </p:sp>
      <p:sp>
        <p:nvSpPr>
          <p:cNvPr id="745" name="Text Placeholder 19"/>
          <p:cNvSpPr txBox="1">
            <a:spLocks noGrp="1"/>
          </p:cNvSpPr>
          <p:nvPr>
            <p:ph type="body" sz="half" idx="1"/>
          </p:nvPr>
        </p:nvSpPr>
        <p:spPr>
          <a:xfrm>
            <a:off x="5740620" y="2693322"/>
            <a:ext cx="12902760" cy="8329356"/>
          </a:xfrm>
          <a:prstGeom prst="rect">
            <a:avLst/>
          </a:prstGeom>
          <a:ln w="12700">
            <a:noFill/>
          </a:ln>
        </p:spPr>
        <p:txBody>
          <a:bodyPr anchor="t"/>
          <a:lstStyle/>
          <a:p>
            <a:pPr defTabSz="2340804">
              <a:lnSpc>
                <a:spcPct val="80000"/>
              </a:lnSpc>
              <a:defRPr sz="8640" b="1" spc="-480">
                <a:solidFill>
                  <a:schemeClr val="accent6"/>
                </a:solidFill>
                <a:latin typeface="Avenir Next Regular"/>
                <a:ea typeface="Avenir Next Regular"/>
                <a:cs typeface="Avenir Next Regular"/>
                <a:sym typeface="Avenir Next Regular"/>
              </a:defRPr>
            </a:pPr>
            <a:r>
              <a:t>“TextNow will be </a:t>
            </a:r>
            <a:br/>
            <a:r>
              <a:t>the next Unicorn company. </a:t>
            </a:r>
            <a:br/>
            <a:r>
              <a:t>They crossed 100M in revenue without having </a:t>
            </a:r>
            <a:br/>
            <a:r>
              <a:t>to overspend, and might be ready for an IPO soon.” </a:t>
            </a:r>
          </a:p>
        </p:txBody>
      </p:sp>
      <p:pic>
        <p:nvPicPr>
          <p:cNvPr id="746" name="Wordmark.png" descr="Wordmark.png"/>
          <p:cNvPicPr>
            <a:picLocks noChangeAspect="1"/>
          </p:cNvPicPr>
          <p:nvPr/>
        </p:nvPicPr>
        <p:blipFill>
          <a:blip r:embed="rId2"/>
          <a:stretch>
            <a:fillRect/>
          </a:stretch>
        </p:blipFill>
        <p:spPr>
          <a:xfrm>
            <a:off x="22433509" y="12849355"/>
            <a:ext cx="1335987" cy="262225"/>
          </a:xfrm>
          <a:prstGeom prst="rect">
            <a:avLst/>
          </a:prstGeom>
          <a:ln w="12700">
            <a:miter lim="400000"/>
          </a:ln>
        </p:spPr>
      </p:pic>
      <p:grpSp>
        <p:nvGrpSpPr>
          <p:cNvPr id="760" name="Google Shape;587;p22"/>
          <p:cNvGrpSpPr/>
          <p:nvPr/>
        </p:nvGrpSpPr>
        <p:grpSpPr>
          <a:xfrm>
            <a:off x="9873113" y="10824737"/>
            <a:ext cx="4637772" cy="663311"/>
            <a:chOff x="0" y="0"/>
            <a:chExt cx="4637771" cy="663310"/>
          </a:xfrm>
        </p:grpSpPr>
        <p:sp>
          <p:nvSpPr>
            <p:cNvPr id="747" name="Freeform: Shape 13"/>
            <p:cNvSpPr/>
            <p:nvPr/>
          </p:nvSpPr>
          <p:spPr>
            <a:xfrm>
              <a:off x="866631" y="-1"/>
              <a:ext cx="433704" cy="221106"/>
            </a:xfrm>
            <a:prstGeom prst="rect">
              <a:avLst/>
            </a:pr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48" name="Freeform: Shape 14"/>
            <p:cNvSpPr/>
            <p:nvPr/>
          </p:nvSpPr>
          <p:spPr>
            <a:xfrm>
              <a:off x="0" y="0"/>
              <a:ext cx="650168" cy="663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7200"/>
                  </a:lnTo>
                  <a:lnTo>
                    <a:pt x="7191" y="7200"/>
                  </a:lnTo>
                  <a:lnTo>
                    <a:pt x="7191" y="21600"/>
                  </a:lnTo>
                  <a:lnTo>
                    <a:pt x="14383" y="21600"/>
                  </a:lnTo>
                  <a:lnTo>
                    <a:pt x="14383" y="7200"/>
                  </a:lnTo>
                  <a:lnTo>
                    <a:pt x="21600" y="7200"/>
                  </a:lnTo>
                  <a:lnTo>
                    <a:pt x="21600" y="0"/>
                  </a:lnTo>
                  <a:lnTo>
                    <a:pt x="0" y="0"/>
                  </a:ln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49" name="Freeform: Shape 16"/>
            <p:cNvSpPr/>
            <p:nvPr/>
          </p:nvSpPr>
          <p:spPr>
            <a:xfrm>
              <a:off x="650167" y="221104"/>
              <a:ext cx="650168" cy="4422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10800"/>
                  </a:lnTo>
                  <a:lnTo>
                    <a:pt x="7191" y="10800"/>
                  </a:lnTo>
                  <a:lnTo>
                    <a:pt x="7191" y="0"/>
                  </a:lnTo>
                  <a:lnTo>
                    <a:pt x="0" y="0"/>
                  </a:lnTo>
                  <a:lnTo>
                    <a:pt x="0" y="21600"/>
                  </a:ln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0" name="Freeform: Shape 17"/>
            <p:cNvSpPr/>
            <p:nvPr/>
          </p:nvSpPr>
          <p:spPr>
            <a:xfrm>
              <a:off x="1534578" y="166985"/>
              <a:ext cx="318515" cy="380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5224"/>
                  </a:lnTo>
                  <a:lnTo>
                    <a:pt x="7235" y="5224"/>
                  </a:lnTo>
                  <a:lnTo>
                    <a:pt x="7235" y="21600"/>
                  </a:lnTo>
                  <a:lnTo>
                    <a:pt x="14365" y="21600"/>
                  </a:lnTo>
                  <a:lnTo>
                    <a:pt x="14365" y="5224"/>
                  </a:lnTo>
                  <a:lnTo>
                    <a:pt x="21600" y="5224"/>
                  </a:lnTo>
                  <a:lnTo>
                    <a:pt x="21600" y="0"/>
                  </a:ln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1" name="Freeform: Shape 18"/>
            <p:cNvSpPr/>
            <p:nvPr/>
          </p:nvSpPr>
          <p:spPr>
            <a:xfrm>
              <a:off x="1842268" y="255892"/>
              <a:ext cx="257447" cy="297640"/>
            </a:xfrm>
            <a:custGeom>
              <a:avLst/>
              <a:gdLst/>
              <a:ahLst/>
              <a:cxnLst>
                <a:cxn ang="0">
                  <a:pos x="wd2" y="hd2"/>
                </a:cxn>
                <a:cxn ang="5400000">
                  <a:pos x="wd2" y="hd2"/>
                </a:cxn>
                <a:cxn ang="10800000">
                  <a:pos x="wd2" y="hd2"/>
                </a:cxn>
                <a:cxn ang="16200000">
                  <a:pos x="wd2" y="hd2"/>
                </a:cxn>
              </a:cxnLst>
              <a:rect l="0" t="0" r="r" b="b"/>
              <a:pathLst>
                <a:path w="21536" h="21600" extrusionOk="0">
                  <a:moveTo>
                    <a:pt x="10929" y="0"/>
                  </a:moveTo>
                  <a:cubicBezTo>
                    <a:pt x="4656" y="0"/>
                    <a:pt x="0" y="3647"/>
                    <a:pt x="0" y="10828"/>
                  </a:cubicBezTo>
                  <a:cubicBezTo>
                    <a:pt x="0" y="17168"/>
                    <a:pt x="3945" y="21600"/>
                    <a:pt x="11123" y="21600"/>
                  </a:cubicBezTo>
                  <a:cubicBezTo>
                    <a:pt x="14874" y="21600"/>
                    <a:pt x="17914" y="20759"/>
                    <a:pt x="20824" y="19244"/>
                  </a:cubicBezTo>
                  <a:lnTo>
                    <a:pt x="17720" y="14699"/>
                  </a:lnTo>
                  <a:cubicBezTo>
                    <a:pt x="15327" y="15765"/>
                    <a:pt x="13646" y="16158"/>
                    <a:pt x="11512" y="16158"/>
                  </a:cubicBezTo>
                  <a:cubicBezTo>
                    <a:pt x="9313" y="16158"/>
                    <a:pt x="7760" y="15148"/>
                    <a:pt x="7437" y="12848"/>
                  </a:cubicBezTo>
                  <a:lnTo>
                    <a:pt x="21471" y="12848"/>
                  </a:lnTo>
                  <a:cubicBezTo>
                    <a:pt x="21535" y="12511"/>
                    <a:pt x="21535" y="12062"/>
                    <a:pt x="21535" y="11445"/>
                  </a:cubicBezTo>
                  <a:cubicBezTo>
                    <a:pt x="21600" y="3759"/>
                    <a:pt x="17526" y="0"/>
                    <a:pt x="10929" y="0"/>
                  </a:cubicBezTo>
                  <a:close/>
                  <a:moveTo>
                    <a:pt x="7566" y="8416"/>
                  </a:moveTo>
                  <a:cubicBezTo>
                    <a:pt x="7825" y="6340"/>
                    <a:pt x="8860" y="5274"/>
                    <a:pt x="10735" y="5274"/>
                  </a:cubicBezTo>
                  <a:cubicBezTo>
                    <a:pt x="13128" y="5274"/>
                    <a:pt x="13969" y="6340"/>
                    <a:pt x="14357" y="8416"/>
                  </a:cubicBezTo>
                  <a:lnTo>
                    <a:pt x="7566" y="8416"/>
                  </a:lnTo>
                  <a:close/>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2" name="Freeform: Shape 20"/>
            <p:cNvSpPr/>
            <p:nvPr/>
          </p:nvSpPr>
          <p:spPr>
            <a:xfrm>
              <a:off x="2149184" y="255892"/>
              <a:ext cx="248161" cy="296866"/>
            </a:xfrm>
            <a:custGeom>
              <a:avLst/>
              <a:gdLst/>
              <a:ahLst/>
              <a:cxnLst>
                <a:cxn ang="0">
                  <a:pos x="wd2" y="hd2"/>
                </a:cxn>
                <a:cxn ang="5400000">
                  <a:pos x="wd2" y="hd2"/>
                </a:cxn>
                <a:cxn ang="10800000">
                  <a:pos x="wd2" y="hd2"/>
                </a:cxn>
                <a:cxn ang="16200000">
                  <a:pos x="wd2" y="hd2"/>
                </a:cxn>
              </a:cxnLst>
              <a:rect l="0" t="0" r="r" b="b"/>
              <a:pathLst>
                <a:path w="21600" h="21600" extrusionOk="0">
                  <a:moveTo>
                    <a:pt x="11910" y="15863"/>
                  </a:moveTo>
                  <a:cubicBezTo>
                    <a:pt x="9623" y="15863"/>
                    <a:pt x="8411" y="14175"/>
                    <a:pt x="8411" y="10856"/>
                  </a:cubicBezTo>
                  <a:cubicBezTo>
                    <a:pt x="8411" y="7594"/>
                    <a:pt x="9488" y="5738"/>
                    <a:pt x="11708" y="5738"/>
                  </a:cubicBezTo>
                  <a:cubicBezTo>
                    <a:pt x="13525" y="5738"/>
                    <a:pt x="14333" y="6581"/>
                    <a:pt x="15544" y="8437"/>
                  </a:cubicBezTo>
                  <a:lnTo>
                    <a:pt x="21398" y="4725"/>
                  </a:lnTo>
                  <a:cubicBezTo>
                    <a:pt x="19245" y="1800"/>
                    <a:pt x="16553" y="0"/>
                    <a:pt x="11843" y="0"/>
                  </a:cubicBezTo>
                  <a:cubicBezTo>
                    <a:pt x="3903" y="0"/>
                    <a:pt x="0" y="4387"/>
                    <a:pt x="0" y="10744"/>
                  </a:cubicBezTo>
                  <a:cubicBezTo>
                    <a:pt x="0" y="17719"/>
                    <a:pt x="4374" y="21600"/>
                    <a:pt x="11641" y="21600"/>
                  </a:cubicBezTo>
                  <a:cubicBezTo>
                    <a:pt x="16015" y="21600"/>
                    <a:pt x="18707" y="20194"/>
                    <a:pt x="21600" y="16650"/>
                  </a:cubicBezTo>
                  <a:lnTo>
                    <a:pt x="16217" y="13106"/>
                  </a:lnTo>
                  <a:cubicBezTo>
                    <a:pt x="14602" y="15131"/>
                    <a:pt x="13525" y="15863"/>
                    <a:pt x="11910" y="15863"/>
                  </a:cubicBez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3" name="Freeform: Shape 21"/>
            <p:cNvSpPr/>
            <p:nvPr/>
          </p:nvSpPr>
          <p:spPr>
            <a:xfrm>
              <a:off x="2453007" y="151524"/>
              <a:ext cx="262078" cy="396594"/>
            </a:xfrm>
            <a:custGeom>
              <a:avLst/>
              <a:gdLst/>
              <a:ahLst/>
              <a:cxnLst>
                <a:cxn ang="0">
                  <a:pos x="wd2" y="hd2"/>
                </a:cxn>
                <a:cxn ang="5400000">
                  <a:pos x="wd2" y="hd2"/>
                </a:cxn>
                <a:cxn ang="10800000">
                  <a:pos x="wd2" y="hd2"/>
                </a:cxn>
                <a:cxn ang="16200000">
                  <a:pos x="wd2" y="hd2"/>
                </a:cxn>
              </a:cxnLst>
              <a:rect l="0" t="0" r="r" b="b"/>
              <a:pathLst>
                <a:path w="21600" h="21600" extrusionOk="0">
                  <a:moveTo>
                    <a:pt x="14018" y="5684"/>
                  </a:moveTo>
                  <a:cubicBezTo>
                    <a:pt x="11214" y="5684"/>
                    <a:pt x="9557" y="6316"/>
                    <a:pt x="8092" y="7032"/>
                  </a:cubicBezTo>
                  <a:lnTo>
                    <a:pt x="8092" y="0"/>
                  </a:lnTo>
                  <a:lnTo>
                    <a:pt x="0" y="2147"/>
                  </a:lnTo>
                  <a:lnTo>
                    <a:pt x="0" y="21600"/>
                  </a:lnTo>
                  <a:lnTo>
                    <a:pt x="8092" y="21600"/>
                  </a:lnTo>
                  <a:lnTo>
                    <a:pt x="8092" y="12716"/>
                  </a:lnTo>
                  <a:cubicBezTo>
                    <a:pt x="8092" y="10779"/>
                    <a:pt x="9112" y="10232"/>
                    <a:pt x="10832" y="10232"/>
                  </a:cubicBezTo>
                  <a:cubicBezTo>
                    <a:pt x="12488" y="10232"/>
                    <a:pt x="13508" y="10779"/>
                    <a:pt x="13508" y="12758"/>
                  </a:cubicBezTo>
                  <a:lnTo>
                    <a:pt x="13508" y="21600"/>
                  </a:lnTo>
                  <a:lnTo>
                    <a:pt x="21600" y="21600"/>
                  </a:lnTo>
                  <a:lnTo>
                    <a:pt x="21600" y="12084"/>
                  </a:lnTo>
                  <a:cubicBezTo>
                    <a:pt x="21600" y="8000"/>
                    <a:pt x="19115" y="5684"/>
                    <a:pt x="14018" y="5684"/>
                  </a:cubicBez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4" name="Freeform: Shape 22"/>
            <p:cNvSpPr/>
            <p:nvPr/>
          </p:nvSpPr>
          <p:spPr>
            <a:xfrm>
              <a:off x="2776158" y="160801"/>
              <a:ext cx="331655" cy="392731"/>
            </a:xfrm>
            <a:custGeom>
              <a:avLst/>
              <a:gdLst/>
              <a:ahLst/>
              <a:cxnLst>
                <a:cxn ang="0">
                  <a:pos x="wd2" y="hd2"/>
                </a:cxn>
                <a:cxn ang="5400000">
                  <a:pos x="wd2" y="hd2"/>
                </a:cxn>
                <a:cxn ang="10800000">
                  <a:pos x="wd2" y="hd2"/>
                </a:cxn>
                <a:cxn ang="16200000">
                  <a:pos x="wd2" y="hd2"/>
                </a:cxn>
              </a:cxnLst>
              <a:rect l="0" t="0" r="r" b="b"/>
              <a:pathLst>
                <a:path w="21600" h="21600" extrusionOk="0">
                  <a:moveTo>
                    <a:pt x="11379" y="16540"/>
                  </a:moveTo>
                  <a:cubicBezTo>
                    <a:pt x="8408" y="16540"/>
                    <a:pt x="7200" y="13989"/>
                    <a:pt x="7200" y="10800"/>
                  </a:cubicBezTo>
                  <a:cubicBezTo>
                    <a:pt x="7200" y="7483"/>
                    <a:pt x="8459" y="5060"/>
                    <a:pt x="11329" y="5060"/>
                  </a:cubicBezTo>
                  <a:cubicBezTo>
                    <a:pt x="13594" y="5060"/>
                    <a:pt x="14450" y="6293"/>
                    <a:pt x="15306" y="8249"/>
                  </a:cubicBezTo>
                  <a:lnTo>
                    <a:pt x="21550" y="6165"/>
                  </a:lnTo>
                  <a:cubicBezTo>
                    <a:pt x="19838" y="2211"/>
                    <a:pt x="17421" y="0"/>
                    <a:pt x="11329" y="0"/>
                  </a:cubicBezTo>
                  <a:cubicBezTo>
                    <a:pt x="4683" y="0"/>
                    <a:pt x="0" y="4082"/>
                    <a:pt x="0" y="10800"/>
                  </a:cubicBezTo>
                  <a:cubicBezTo>
                    <a:pt x="0" y="17008"/>
                    <a:pt x="3927" y="21600"/>
                    <a:pt x="11278" y="21600"/>
                  </a:cubicBezTo>
                  <a:cubicBezTo>
                    <a:pt x="17169" y="21600"/>
                    <a:pt x="19938" y="18921"/>
                    <a:pt x="21600" y="16200"/>
                  </a:cubicBezTo>
                  <a:lnTo>
                    <a:pt x="15810" y="13606"/>
                  </a:lnTo>
                  <a:cubicBezTo>
                    <a:pt x="14450" y="15562"/>
                    <a:pt x="13544" y="16540"/>
                    <a:pt x="11379" y="16540"/>
                  </a:cubicBez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5" name="Freeform: Shape 23"/>
            <p:cNvSpPr/>
            <p:nvPr/>
          </p:nvSpPr>
          <p:spPr>
            <a:xfrm>
              <a:off x="3167343" y="255892"/>
              <a:ext cx="205642" cy="291456"/>
            </a:xfrm>
            <a:custGeom>
              <a:avLst/>
              <a:gdLst/>
              <a:ahLst/>
              <a:cxnLst>
                <a:cxn ang="0">
                  <a:pos x="wd2" y="hd2"/>
                </a:cxn>
                <a:cxn ang="5400000">
                  <a:pos x="wd2" y="hd2"/>
                </a:cxn>
                <a:cxn ang="10800000">
                  <a:pos x="wd2" y="hd2"/>
                </a:cxn>
                <a:cxn ang="16200000">
                  <a:pos x="wd2" y="hd2"/>
                </a:cxn>
              </a:cxnLst>
              <a:rect l="0" t="0" r="r" b="b"/>
              <a:pathLst>
                <a:path w="21600" h="21600" extrusionOk="0">
                  <a:moveTo>
                    <a:pt x="10313" y="2005"/>
                  </a:moveTo>
                  <a:lnTo>
                    <a:pt x="10313" y="458"/>
                  </a:lnTo>
                  <a:lnTo>
                    <a:pt x="0" y="458"/>
                  </a:lnTo>
                  <a:lnTo>
                    <a:pt x="0" y="21600"/>
                  </a:lnTo>
                  <a:lnTo>
                    <a:pt x="10313" y="21600"/>
                  </a:lnTo>
                  <a:lnTo>
                    <a:pt x="10313" y="10084"/>
                  </a:lnTo>
                  <a:cubicBezTo>
                    <a:pt x="10313" y="7506"/>
                    <a:pt x="11856" y="6646"/>
                    <a:pt x="14373" y="6646"/>
                  </a:cubicBezTo>
                  <a:cubicBezTo>
                    <a:pt x="16403" y="6646"/>
                    <a:pt x="17865" y="7391"/>
                    <a:pt x="19164" y="8422"/>
                  </a:cubicBezTo>
                  <a:lnTo>
                    <a:pt x="21600" y="917"/>
                  </a:lnTo>
                  <a:cubicBezTo>
                    <a:pt x="20382" y="401"/>
                    <a:pt x="18920" y="0"/>
                    <a:pt x="16728" y="0"/>
                  </a:cubicBezTo>
                  <a:cubicBezTo>
                    <a:pt x="14048" y="0"/>
                    <a:pt x="12018" y="802"/>
                    <a:pt x="10313" y="2005"/>
                  </a:cubicBez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6" name="Freeform: Shape 24"/>
            <p:cNvSpPr/>
            <p:nvPr/>
          </p:nvSpPr>
          <p:spPr>
            <a:xfrm>
              <a:off x="3419370" y="262077"/>
              <a:ext cx="262078" cy="291455"/>
            </a:xfrm>
            <a:custGeom>
              <a:avLst/>
              <a:gdLst/>
              <a:ahLst/>
              <a:cxnLst>
                <a:cxn ang="0">
                  <a:pos x="wd2" y="hd2"/>
                </a:cxn>
                <a:cxn ang="5400000">
                  <a:pos x="wd2" y="hd2"/>
                </a:cxn>
                <a:cxn ang="10800000">
                  <a:pos x="wd2" y="hd2"/>
                </a:cxn>
                <a:cxn ang="16200000">
                  <a:pos x="wd2" y="hd2"/>
                </a:cxn>
              </a:cxnLst>
              <a:rect l="0" t="0" r="r" b="b"/>
              <a:pathLst>
                <a:path w="21600" h="21600" extrusionOk="0">
                  <a:moveTo>
                    <a:pt x="13444" y="12089"/>
                  </a:moveTo>
                  <a:cubicBezTo>
                    <a:pt x="13444" y="14725"/>
                    <a:pt x="12425" y="15469"/>
                    <a:pt x="10768" y="15469"/>
                  </a:cubicBezTo>
                  <a:cubicBezTo>
                    <a:pt x="9112" y="15469"/>
                    <a:pt x="8092" y="14725"/>
                    <a:pt x="8092" y="12032"/>
                  </a:cubicBezTo>
                  <a:lnTo>
                    <a:pt x="8092" y="0"/>
                  </a:lnTo>
                  <a:lnTo>
                    <a:pt x="0" y="0"/>
                  </a:lnTo>
                  <a:lnTo>
                    <a:pt x="0" y="12949"/>
                  </a:lnTo>
                  <a:cubicBezTo>
                    <a:pt x="0" y="18506"/>
                    <a:pt x="2485" y="21600"/>
                    <a:pt x="7646" y="21600"/>
                  </a:cubicBezTo>
                  <a:cubicBezTo>
                    <a:pt x="10386" y="21600"/>
                    <a:pt x="12106" y="20741"/>
                    <a:pt x="13508" y="19767"/>
                  </a:cubicBezTo>
                  <a:lnTo>
                    <a:pt x="13508" y="21199"/>
                  </a:lnTo>
                  <a:lnTo>
                    <a:pt x="21600" y="21199"/>
                  </a:lnTo>
                  <a:lnTo>
                    <a:pt x="21600" y="57"/>
                  </a:lnTo>
                  <a:lnTo>
                    <a:pt x="13508" y="57"/>
                  </a:lnTo>
                  <a:lnTo>
                    <a:pt x="13508" y="12089"/>
                  </a:ln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7" name="Freeform: Shape 25"/>
            <p:cNvSpPr/>
            <p:nvPr/>
          </p:nvSpPr>
          <p:spPr>
            <a:xfrm>
              <a:off x="3751797" y="255892"/>
              <a:ext cx="262078" cy="290682"/>
            </a:xfrm>
            <a:custGeom>
              <a:avLst/>
              <a:gdLst/>
              <a:ahLst/>
              <a:cxnLst>
                <a:cxn ang="0">
                  <a:pos x="wd2" y="hd2"/>
                </a:cxn>
                <a:cxn ang="5400000">
                  <a:pos x="wd2" y="hd2"/>
                </a:cxn>
                <a:cxn ang="10800000">
                  <a:pos x="wd2" y="hd2"/>
                </a:cxn>
                <a:cxn ang="16200000">
                  <a:pos x="wd2" y="hd2"/>
                </a:cxn>
              </a:cxnLst>
              <a:rect l="0" t="0" r="r" b="b"/>
              <a:pathLst>
                <a:path w="21600" h="21600" extrusionOk="0">
                  <a:moveTo>
                    <a:pt x="14018" y="0"/>
                  </a:moveTo>
                  <a:cubicBezTo>
                    <a:pt x="11214" y="0"/>
                    <a:pt x="9557" y="862"/>
                    <a:pt x="8092" y="1838"/>
                  </a:cubicBezTo>
                  <a:lnTo>
                    <a:pt x="8092" y="402"/>
                  </a:lnTo>
                  <a:lnTo>
                    <a:pt x="0" y="402"/>
                  </a:lnTo>
                  <a:lnTo>
                    <a:pt x="0" y="21600"/>
                  </a:lnTo>
                  <a:lnTo>
                    <a:pt x="8092" y="21600"/>
                  </a:lnTo>
                  <a:lnTo>
                    <a:pt x="8092" y="9479"/>
                  </a:lnTo>
                  <a:cubicBezTo>
                    <a:pt x="8092" y="6836"/>
                    <a:pt x="9112" y="6089"/>
                    <a:pt x="10832" y="6089"/>
                  </a:cubicBezTo>
                  <a:cubicBezTo>
                    <a:pt x="12488" y="6089"/>
                    <a:pt x="13508" y="6836"/>
                    <a:pt x="13508" y="9536"/>
                  </a:cubicBezTo>
                  <a:lnTo>
                    <a:pt x="13508" y="21600"/>
                  </a:lnTo>
                  <a:lnTo>
                    <a:pt x="21600" y="21600"/>
                  </a:lnTo>
                  <a:lnTo>
                    <a:pt x="21600" y="8617"/>
                  </a:lnTo>
                  <a:cubicBezTo>
                    <a:pt x="21600" y="3160"/>
                    <a:pt x="19179" y="0"/>
                    <a:pt x="14018" y="0"/>
                  </a:cubicBez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8" name="Freeform: Shape 26"/>
            <p:cNvSpPr/>
            <p:nvPr/>
          </p:nvSpPr>
          <p:spPr>
            <a:xfrm>
              <a:off x="4071082" y="255892"/>
              <a:ext cx="248162" cy="296866"/>
            </a:xfrm>
            <a:custGeom>
              <a:avLst/>
              <a:gdLst/>
              <a:ahLst/>
              <a:cxnLst>
                <a:cxn ang="0">
                  <a:pos x="wd2" y="hd2"/>
                </a:cxn>
                <a:cxn ang="5400000">
                  <a:pos x="wd2" y="hd2"/>
                </a:cxn>
                <a:cxn ang="10800000">
                  <a:pos x="wd2" y="hd2"/>
                </a:cxn>
                <a:cxn ang="16200000">
                  <a:pos x="wd2" y="hd2"/>
                </a:cxn>
              </a:cxnLst>
              <a:rect l="0" t="0" r="r" b="b"/>
              <a:pathLst>
                <a:path w="21600" h="21600" extrusionOk="0">
                  <a:moveTo>
                    <a:pt x="11978" y="15863"/>
                  </a:moveTo>
                  <a:cubicBezTo>
                    <a:pt x="9690" y="15863"/>
                    <a:pt x="8479" y="14175"/>
                    <a:pt x="8479" y="10856"/>
                  </a:cubicBezTo>
                  <a:cubicBezTo>
                    <a:pt x="8479" y="7594"/>
                    <a:pt x="9555" y="5738"/>
                    <a:pt x="11708" y="5738"/>
                  </a:cubicBezTo>
                  <a:cubicBezTo>
                    <a:pt x="13525" y="5738"/>
                    <a:pt x="14333" y="6581"/>
                    <a:pt x="15544" y="8437"/>
                  </a:cubicBezTo>
                  <a:lnTo>
                    <a:pt x="21398" y="4725"/>
                  </a:lnTo>
                  <a:cubicBezTo>
                    <a:pt x="19245" y="1800"/>
                    <a:pt x="16553" y="0"/>
                    <a:pt x="11843" y="0"/>
                  </a:cubicBezTo>
                  <a:cubicBezTo>
                    <a:pt x="3903" y="0"/>
                    <a:pt x="0" y="4387"/>
                    <a:pt x="0" y="10744"/>
                  </a:cubicBezTo>
                  <a:cubicBezTo>
                    <a:pt x="0" y="17719"/>
                    <a:pt x="4374" y="21600"/>
                    <a:pt x="11641" y="21600"/>
                  </a:cubicBezTo>
                  <a:cubicBezTo>
                    <a:pt x="16015" y="21600"/>
                    <a:pt x="18707" y="20194"/>
                    <a:pt x="21600" y="16650"/>
                  </a:cubicBezTo>
                  <a:lnTo>
                    <a:pt x="16217" y="13106"/>
                  </a:lnTo>
                  <a:cubicBezTo>
                    <a:pt x="14737" y="15131"/>
                    <a:pt x="13593" y="15863"/>
                    <a:pt x="11978" y="15863"/>
                  </a:cubicBez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sp>
          <p:nvSpPr>
            <p:cNvPr id="759" name="Freeform: Shape 27"/>
            <p:cNvSpPr/>
            <p:nvPr/>
          </p:nvSpPr>
          <p:spPr>
            <a:xfrm>
              <a:off x="4375679" y="151524"/>
              <a:ext cx="262093" cy="396594"/>
            </a:xfrm>
            <a:custGeom>
              <a:avLst/>
              <a:gdLst/>
              <a:ahLst/>
              <a:cxnLst>
                <a:cxn ang="0">
                  <a:pos x="wd2" y="hd2"/>
                </a:cxn>
                <a:cxn ang="5400000">
                  <a:pos x="wd2" y="hd2"/>
                </a:cxn>
                <a:cxn ang="10800000">
                  <a:pos x="wd2" y="hd2"/>
                </a:cxn>
                <a:cxn ang="16200000">
                  <a:pos x="wd2" y="hd2"/>
                </a:cxn>
              </a:cxnLst>
              <a:rect l="0" t="0" r="r" b="b"/>
              <a:pathLst>
                <a:path w="21538" h="21600" extrusionOk="0">
                  <a:moveTo>
                    <a:pt x="13976" y="5684"/>
                  </a:moveTo>
                  <a:cubicBezTo>
                    <a:pt x="11181" y="5684"/>
                    <a:pt x="9529" y="6316"/>
                    <a:pt x="8068" y="7032"/>
                  </a:cubicBezTo>
                  <a:lnTo>
                    <a:pt x="8068" y="0"/>
                  </a:lnTo>
                  <a:lnTo>
                    <a:pt x="0" y="2147"/>
                  </a:lnTo>
                  <a:lnTo>
                    <a:pt x="0" y="21600"/>
                  </a:lnTo>
                  <a:lnTo>
                    <a:pt x="8068" y="21600"/>
                  </a:lnTo>
                  <a:lnTo>
                    <a:pt x="8068" y="12716"/>
                  </a:lnTo>
                  <a:cubicBezTo>
                    <a:pt x="8068" y="10779"/>
                    <a:pt x="9085" y="10232"/>
                    <a:pt x="10800" y="10232"/>
                  </a:cubicBezTo>
                  <a:cubicBezTo>
                    <a:pt x="12452" y="10232"/>
                    <a:pt x="13468" y="10779"/>
                    <a:pt x="13468" y="12758"/>
                  </a:cubicBezTo>
                  <a:lnTo>
                    <a:pt x="13468" y="21600"/>
                  </a:lnTo>
                  <a:lnTo>
                    <a:pt x="21536" y="21600"/>
                  </a:lnTo>
                  <a:lnTo>
                    <a:pt x="21536" y="12084"/>
                  </a:lnTo>
                  <a:cubicBezTo>
                    <a:pt x="21600" y="8000"/>
                    <a:pt x="19122" y="5684"/>
                    <a:pt x="13976" y="5684"/>
                  </a:cubicBezTo>
                </a:path>
              </a:pathLst>
            </a:custGeom>
            <a:solidFill>
              <a:schemeClr val="accent6"/>
            </a:solidFill>
            <a:ln w="12700" cap="flat">
              <a:noFill/>
              <a:miter lim="400000"/>
            </a:ln>
            <a:effectLst/>
          </p:spPr>
          <p:txBody>
            <a:bodyPr wrap="square" lIns="50800" tIns="50800" rIns="50800" bIns="50800" numCol="1" anchor="ctr">
              <a:noAutofit/>
            </a:bodyPr>
            <a:lstStyle/>
            <a:p>
              <a:endParaRPr/>
            </a:p>
          </p:txBody>
        </p:sp>
      </p:grpSp>
      <p:pic>
        <p:nvPicPr>
          <p:cNvPr id="761" name="Picture 42" descr="Picture 42"/>
          <p:cNvPicPr>
            <a:picLocks noChangeAspect="1"/>
          </p:cNvPicPr>
          <p:nvPr/>
        </p:nvPicPr>
        <p:blipFill>
          <a:blip r:embed="rId3"/>
          <a:stretch>
            <a:fillRect/>
          </a:stretch>
        </p:blipFill>
        <p:spPr>
          <a:xfrm rot="516127">
            <a:off x="18163165" y="6678572"/>
            <a:ext cx="1768484" cy="1699192"/>
          </a:xfrm>
          <a:prstGeom prst="rect">
            <a:avLst/>
          </a:prstGeom>
          <a:ln w="12700">
            <a:miter lim="400000"/>
          </a:ln>
        </p:spPr>
      </p:pic>
      <p:grpSp>
        <p:nvGrpSpPr>
          <p:cNvPr id="767" name="Group 50"/>
          <p:cNvGrpSpPr/>
          <p:nvPr/>
        </p:nvGrpSpPr>
        <p:grpSpPr>
          <a:xfrm>
            <a:off x="6115498" y="1974111"/>
            <a:ext cx="1942189" cy="1866944"/>
            <a:chOff x="0" y="0"/>
            <a:chExt cx="1942187" cy="1866942"/>
          </a:xfrm>
        </p:grpSpPr>
        <p:sp>
          <p:nvSpPr>
            <p:cNvPr id="762" name="Freeform: Shape 45"/>
            <p:cNvSpPr/>
            <p:nvPr/>
          </p:nvSpPr>
          <p:spPr>
            <a:xfrm rot="21167952">
              <a:off x="97206" y="102989"/>
              <a:ext cx="1747776" cy="1660965"/>
            </a:xfrm>
            <a:custGeom>
              <a:avLst/>
              <a:gdLst/>
              <a:ahLst/>
              <a:cxnLst>
                <a:cxn ang="0">
                  <a:pos x="wd2" y="hd2"/>
                </a:cxn>
                <a:cxn ang="5400000">
                  <a:pos x="wd2" y="hd2"/>
                </a:cxn>
                <a:cxn ang="10800000">
                  <a:pos x="wd2" y="hd2"/>
                </a:cxn>
                <a:cxn ang="16200000">
                  <a:pos x="wd2" y="hd2"/>
                </a:cxn>
              </a:cxnLst>
              <a:rect l="0" t="0" r="r" b="b"/>
              <a:pathLst>
                <a:path w="21600" h="21595" extrusionOk="0">
                  <a:moveTo>
                    <a:pt x="13507" y="0"/>
                  </a:moveTo>
                  <a:lnTo>
                    <a:pt x="8093" y="0"/>
                  </a:lnTo>
                  <a:cubicBezTo>
                    <a:pt x="5932" y="46"/>
                    <a:pt x="3874" y="981"/>
                    <a:pt x="2361" y="2606"/>
                  </a:cubicBezTo>
                  <a:cubicBezTo>
                    <a:pt x="847" y="4231"/>
                    <a:pt x="0" y="6415"/>
                    <a:pt x="0" y="8690"/>
                  </a:cubicBezTo>
                  <a:cubicBezTo>
                    <a:pt x="0" y="10965"/>
                    <a:pt x="847" y="13150"/>
                    <a:pt x="2361" y="14775"/>
                  </a:cubicBezTo>
                  <a:cubicBezTo>
                    <a:pt x="3874" y="16399"/>
                    <a:pt x="5932" y="17335"/>
                    <a:pt x="8093" y="17381"/>
                  </a:cubicBezTo>
                  <a:lnTo>
                    <a:pt x="8043" y="17381"/>
                  </a:lnTo>
                  <a:lnTo>
                    <a:pt x="12525" y="21443"/>
                  </a:lnTo>
                  <a:cubicBezTo>
                    <a:pt x="12584" y="21497"/>
                    <a:pt x="12653" y="21538"/>
                    <a:pt x="12728" y="21564"/>
                  </a:cubicBezTo>
                  <a:cubicBezTo>
                    <a:pt x="12802" y="21590"/>
                    <a:pt x="12880" y="21600"/>
                    <a:pt x="12959" y="21593"/>
                  </a:cubicBezTo>
                  <a:cubicBezTo>
                    <a:pt x="13037" y="21587"/>
                    <a:pt x="13113" y="21564"/>
                    <a:pt x="13182" y="21526"/>
                  </a:cubicBezTo>
                  <a:cubicBezTo>
                    <a:pt x="13252" y="21488"/>
                    <a:pt x="13314" y="21436"/>
                    <a:pt x="13364" y="21373"/>
                  </a:cubicBezTo>
                  <a:cubicBezTo>
                    <a:pt x="13455" y="21258"/>
                    <a:pt x="13506" y="21113"/>
                    <a:pt x="13507" y="20963"/>
                  </a:cubicBezTo>
                  <a:lnTo>
                    <a:pt x="13507" y="17381"/>
                  </a:lnTo>
                  <a:cubicBezTo>
                    <a:pt x="15668" y="17335"/>
                    <a:pt x="17726" y="16399"/>
                    <a:pt x="19239" y="14775"/>
                  </a:cubicBezTo>
                  <a:cubicBezTo>
                    <a:pt x="20753" y="13150"/>
                    <a:pt x="21600" y="10965"/>
                    <a:pt x="21600" y="8690"/>
                  </a:cubicBezTo>
                  <a:cubicBezTo>
                    <a:pt x="21600" y="6415"/>
                    <a:pt x="20753" y="4231"/>
                    <a:pt x="19239" y="2606"/>
                  </a:cubicBezTo>
                  <a:cubicBezTo>
                    <a:pt x="17726" y="981"/>
                    <a:pt x="15668" y="46"/>
                    <a:pt x="13507" y="0"/>
                  </a:cubicBezTo>
                  <a:close/>
                </a:path>
              </a:pathLst>
            </a:custGeom>
            <a:solidFill>
              <a:schemeClr val="accent6"/>
            </a:solidFill>
            <a:ln w="20773" cap="flat">
              <a:solidFill>
                <a:srgbClr val="000000"/>
              </a:solidFill>
              <a:prstDash val="solid"/>
              <a:miter lim="800000"/>
            </a:ln>
            <a:effectLst/>
          </p:spPr>
          <p:txBody>
            <a:bodyPr wrap="square" lIns="50800" tIns="50800" rIns="50800" bIns="50800" numCol="1" anchor="ctr">
              <a:noAutofit/>
            </a:bodyPr>
            <a:lstStyle/>
            <a:p>
              <a:endParaRPr/>
            </a:p>
          </p:txBody>
        </p:sp>
        <p:sp>
          <p:nvSpPr>
            <p:cNvPr id="763" name="Freeform: Shape 46"/>
            <p:cNvSpPr/>
            <p:nvPr/>
          </p:nvSpPr>
          <p:spPr>
            <a:xfrm rot="21167952">
              <a:off x="629852" y="432006"/>
              <a:ext cx="645116" cy="649145"/>
            </a:xfrm>
            <a:prstGeom prst="ellipse">
              <a:avLst/>
            </a:prstGeom>
            <a:solidFill>
              <a:srgbClr val="FFFFFF"/>
            </a:solidFill>
            <a:ln w="20773" cap="flat">
              <a:solidFill>
                <a:srgbClr val="000000"/>
              </a:solidFill>
              <a:prstDash val="solid"/>
              <a:miter lim="800000"/>
            </a:ln>
            <a:effectLst/>
          </p:spPr>
          <p:txBody>
            <a:bodyPr wrap="square" lIns="50800" tIns="50800" rIns="50800" bIns="50800" numCol="1" anchor="ctr">
              <a:noAutofit/>
            </a:bodyPr>
            <a:lstStyle/>
            <a:p>
              <a:endParaRPr/>
            </a:p>
          </p:txBody>
        </p:sp>
        <p:sp>
          <p:nvSpPr>
            <p:cNvPr id="764" name="Freeform: Shape 47"/>
            <p:cNvSpPr/>
            <p:nvPr/>
          </p:nvSpPr>
          <p:spPr>
            <a:xfrm rot="21167952">
              <a:off x="1048027" y="550404"/>
              <a:ext cx="124936" cy="1481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437" y="7226"/>
                    <a:pt x="16526" y="0"/>
                    <a:pt x="9916" y="0"/>
                  </a:cubicBezTo>
                  <a:cubicBezTo>
                    <a:pt x="3306" y="0"/>
                    <a:pt x="0" y="7226"/>
                    <a:pt x="0" y="21600"/>
                  </a:cubicBezTo>
                </a:path>
              </a:pathLst>
            </a:custGeom>
            <a:noFill/>
            <a:ln w="20773" cap="flat">
              <a:solidFill>
                <a:srgbClr val="000000"/>
              </a:solidFill>
              <a:prstDash val="solid"/>
              <a:miter lim="800000"/>
            </a:ln>
            <a:effectLst/>
          </p:spPr>
          <p:txBody>
            <a:bodyPr wrap="square" lIns="50800" tIns="50800" rIns="50800" bIns="50800" numCol="1" anchor="ctr">
              <a:noAutofit/>
            </a:bodyPr>
            <a:lstStyle/>
            <a:p>
              <a:endParaRPr/>
            </a:p>
          </p:txBody>
        </p:sp>
        <p:sp>
          <p:nvSpPr>
            <p:cNvPr id="765" name="Freeform: Shape 48"/>
            <p:cNvSpPr/>
            <p:nvPr/>
          </p:nvSpPr>
          <p:spPr>
            <a:xfrm rot="21167952">
              <a:off x="814294" y="579917"/>
              <a:ext cx="125204" cy="1481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439" y="7226"/>
                    <a:pt x="16537" y="0"/>
                    <a:pt x="9941" y="0"/>
                  </a:cubicBezTo>
                  <a:cubicBezTo>
                    <a:pt x="3345" y="0"/>
                    <a:pt x="0" y="7226"/>
                    <a:pt x="0" y="21600"/>
                  </a:cubicBezTo>
                </a:path>
              </a:pathLst>
            </a:custGeom>
            <a:noFill/>
            <a:ln w="20773" cap="flat">
              <a:solidFill>
                <a:srgbClr val="000000"/>
              </a:solidFill>
              <a:prstDash val="solid"/>
              <a:miter lim="800000"/>
            </a:ln>
            <a:effectLst/>
          </p:spPr>
          <p:txBody>
            <a:bodyPr wrap="square" lIns="50800" tIns="50800" rIns="50800" bIns="50800" numCol="1" anchor="ctr">
              <a:noAutofit/>
            </a:bodyPr>
            <a:lstStyle/>
            <a:p>
              <a:endParaRPr/>
            </a:p>
          </p:txBody>
        </p:sp>
        <p:sp>
          <p:nvSpPr>
            <p:cNvPr id="766" name="Freeform: Shape 49"/>
            <p:cNvSpPr/>
            <p:nvPr/>
          </p:nvSpPr>
          <p:spPr>
            <a:xfrm rot="21167952">
              <a:off x="874464" y="763512"/>
              <a:ext cx="286747" cy="1346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599" y="14400"/>
                    <a:pt x="15874" y="21600"/>
                    <a:pt x="10425" y="21600"/>
                  </a:cubicBezTo>
                  <a:cubicBezTo>
                    <a:pt x="4989" y="21600"/>
                    <a:pt x="1501" y="14472"/>
                    <a:pt x="0" y="0"/>
                  </a:cubicBezTo>
                </a:path>
              </a:pathLst>
            </a:custGeom>
            <a:noFill/>
            <a:ln w="20773" cap="flat">
              <a:solidFill>
                <a:srgbClr val="000000"/>
              </a:solidFill>
              <a:prstDash val="solid"/>
              <a:miter lim="800000"/>
            </a:ln>
            <a:effectLst/>
          </p:spPr>
          <p:txBody>
            <a:bodyPr wrap="square" lIns="50800" tIns="50800" rIns="50800" bIns="50800" numCol="1" anchor="ctr">
              <a:noAutofit/>
            </a:bodyPr>
            <a:lstStyle/>
            <a:p>
              <a:endParaRPr/>
            </a:p>
          </p:txBody>
        </p:sp>
      </p:grpSp>
      <p:sp>
        <p:nvSpPr>
          <p:cNvPr id="768" name="Rounded Rectangle"/>
          <p:cNvSpPr/>
          <p:nvPr/>
        </p:nvSpPr>
        <p:spPr>
          <a:xfrm>
            <a:off x="659721" y="12746372"/>
            <a:ext cx="6169343" cy="520367"/>
          </a:xfrm>
          <a:prstGeom prst="roundRect">
            <a:avLst>
              <a:gd name="adj" fmla="val 50000"/>
            </a:avLst>
          </a:prstGeom>
          <a:ln w="12700">
            <a:solidFill>
              <a:schemeClr val="accent6">
                <a:lumOff val="10490"/>
              </a:schemeClr>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769"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defTabSz="825500">
              <a:defRPr sz="1500">
                <a:solidFill>
                  <a:schemeClr val="accent6">
                    <a:lumOff val="10490"/>
                  </a:schemeClr>
                </a:solidFill>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cNvSpPr txBox="1">
            <a:spLocks noGrp="1"/>
          </p:cNvSpPr>
          <p:nvPr>
            <p:ph type="sldNum" sz="quarter" idx="4294967295"/>
          </p:nvPr>
        </p:nvSpPr>
        <p:spPr>
          <a:xfrm>
            <a:off x="12065033" y="12807898"/>
            <a:ext cx="241437"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3</a:t>
            </a:fld>
            <a:endParaRPr/>
          </a:p>
        </p:txBody>
      </p:sp>
      <p:sp>
        <p:nvSpPr>
          <p:cNvPr id="144" name="Subtitle…"/>
          <p:cNvSpPr txBox="1">
            <a:spLocks noGrp="1"/>
          </p:cNvSpPr>
          <p:nvPr>
            <p:ph type="body" sz="quarter" idx="1"/>
          </p:nvPr>
        </p:nvSpPr>
        <p:spPr>
          <a:xfrm>
            <a:off x="12160883" y="7515870"/>
            <a:ext cx="5540805" cy="6060827"/>
          </a:xfrm>
          <a:prstGeom prst="rect">
            <a:avLst/>
          </a:prstGeom>
          <a:ln w="12700">
            <a:noFill/>
          </a:ln>
        </p:spPr>
        <p:txBody>
          <a:bodyPr lIns="0" tIns="0" rIns="0" bIns="0" anchor="t"/>
          <a:lstStyle/>
          <a:p>
            <a:pPr algn="l">
              <a:defRPr sz="4200" b="1" spc="-200">
                <a:latin typeface="Avenir Next Regular"/>
                <a:ea typeface="Avenir Next Regular"/>
                <a:cs typeface="Avenir Next Regular"/>
                <a:sym typeface="Avenir Next Regular"/>
              </a:defRPr>
            </a:pPr>
            <a:r>
              <a:t>The Business Model Comes To Life </a:t>
            </a:r>
            <a:endParaRPr spc="-150"/>
          </a:p>
          <a:p>
            <a:pPr marL="457200" indent="-457200" algn="l" defTabSz="2438337">
              <a:spcBef>
                <a:spcPts val="3000"/>
              </a:spcBef>
              <a:buSzPct val="100000"/>
              <a:buFont typeface="Arial"/>
              <a:buChar char="•"/>
              <a:defRPr sz="2600" spc="-100">
                <a:latin typeface="Avenir Next Demi Bold"/>
                <a:ea typeface="Avenir Next Demi Bold"/>
                <a:cs typeface="Avenir Next Demi Bold"/>
                <a:sym typeface="Avenir Next Demi Bold"/>
              </a:defRPr>
            </a:pPr>
            <a:r>
              <a:t>100M downloads and indirect revenue focus and growth.</a:t>
            </a:r>
            <a:endParaRPr sz="2800" spc="-107"/>
          </a:p>
          <a:p>
            <a:pPr marL="457200" indent="-457200" algn="l" defTabSz="2438337">
              <a:spcBef>
                <a:spcPts val="1200"/>
              </a:spcBef>
              <a:buSzPct val="100000"/>
              <a:buFont typeface="Arial"/>
              <a:buChar char="•"/>
              <a:defRPr sz="2600" spc="-100">
                <a:latin typeface="Avenir Next Demi Bold"/>
                <a:ea typeface="Avenir Next Demi Bold"/>
                <a:cs typeface="Avenir Next Demi Bold"/>
                <a:sym typeface="Avenir Next Demi Bold"/>
              </a:defRPr>
            </a:pPr>
            <a:r>
              <a:t>Launched Free Nationwide Talk </a:t>
            </a:r>
            <a:br/>
            <a:r>
              <a:t>&amp; Text, a first-of-its-kind offering </a:t>
            </a:r>
            <a:br/>
            <a:r>
              <a:t>that provides ad-supported </a:t>
            </a:r>
            <a:br/>
            <a:r>
              <a:t>cellular service.</a:t>
            </a:r>
          </a:p>
        </p:txBody>
      </p:sp>
      <p:sp>
        <p:nvSpPr>
          <p:cNvPr id="145" name="Subtitle…"/>
          <p:cNvSpPr txBox="1">
            <a:spLocks noGrp="1"/>
          </p:cNvSpPr>
          <p:nvPr>
            <p:ph type="body" idx="24"/>
          </p:nvPr>
        </p:nvSpPr>
        <p:spPr>
          <a:xfrm>
            <a:off x="18407586" y="7515869"/>
            <a:ext cx="5491379" cy="448930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pPr>
              <a:defRPr sz="4200" b="1" spc="-200">
                <a:latin typeface="Avenir Next Regular"/>
                <a:ea typeface="Avenir Next Regular"/>
                <a:cs typeface="Avenir Next Regular"/>
                <a:sym typeface="Avenir Next Regular"/>
              </a:defRPr>
            </a:pPr>
            <a:r>
              <a:t>Where We Stand &amp; Where We Want To Go</a:t>
            </a:r>
            <a:endParaRPr spc="-150"/>
          </a:p>
          <a:p>
            <a:pPr marL="457200" indent="-457200" defTabSz="2438337">
              <a:spcBef>
                <a:spcPts val="3000"/>
              </a:spcBef>
              <a:buSzPct val="100000"/>
              <a:buFont typeface="Arial"/>
              <a:buChar char="•"/>
              <a:defRPr sz="2600" spc="-100">
                <a:latin typeface="Avenir Next Demi Bold"/>
                <a:ea typeface="Avenir Next Demi Bold"/>
                <a:cs typeface="Avenir Next Demi Bold"/>
                <a:sym typeface="Avenir Next Demi Bold"/>
              </a:defRPr>
            </a:pPr>
            <a:r>
              <a:t>We’ve reached a 2x revenue growth </a:t>
            </a:r>
            <a:br/>
            <a:r>
              <a:t>of $110M and 10M active users.</a:t>
            </a:r>
            <a:endParaRPr sz="2800" spc="0"/>
          </a:p>
          <a:p>
            <a:pPr marL="457200" indent="-457200" defTabSz="2438337">
              <a:spcBef>
                <a:spcPts val="1200"/>
              </a:spcBef>
              <a:buSzPct val="100000"/>
              <a:buFont typeface="Arial"/>
              <a:buChar char="•"/>
              <a:defRPr sz="2600" spc="-100">
                <a:latin typeface="Avenir Next Demi Bold"/>
                <a:ea typeface="Avenir Next Demi Bold"/>
                <a:cs typeface="Avenir Next Demi Bold"/>
                <a:sym typeface="Avenir Next Demi Bold"/>
              </a:defRPr>
            </a:pPr>
            <a:r>
              <a:t>We've kicked off direct sales </a:t>
            </a:r>
            <a:br/>
            <a:r>
              <a:t>efforts to continue expansion.</a:t>
            </a:r>
          </a:p>
        </p:txBody>
      </p:sp>
      <p:sp>
        <p:nvSpPr>
          <p:cNvPr id="146" name="Subtitle…"/>
          <p:cNvSpPr txBox="1"/>
          <p:nvPr/>
        </p:nvSpPr>
        <p:spPr>
          <a:xfrm>
            <a:off x="1082799" y="7515869"/>
            <a:ext cx="4190241" cy="3200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825500">
              <a:defRPr sz="4200" b="1" spc="-150">
                <a:latin typeface="Avenir Next Regular"/>
                <a:ea typeface="Avenir Next Regular"/>
                <a:cs typeface="Avenir Next Regular"/>
                <a:sym typeface="Avenir Next Regular"/>
              </a:defRPr>
            </a:pPr>
            <a:r>
              <a:t>The </a:t>
            </a:r>
            <a:br/>
            <a:r>
              <a:t>Launch</a:t>
            </a:r>
          </a:p>
          <a:p>
            <a:pPr marL="457200" indent="-457200">
              <a:spcBef>
                <a:spcPts val="3000"/>
              </a:spcBef>
              <a:buSzPct val="100000"/>
              <a:buFont typeface="Arial"/>
              <a:buChar char="•"/>
              <a:defRPr sz="2600" spc="-100">
                <a:latin typeface="Avenir Next Demi Bold"/>
                <a:ea typeface="Avenir Next Demi Bold"/>
                <a:cs typeface="Avenir Next Demi Bold"/>
                <a:sym typeface="Avenir Next Demi Bold"/>
              </a:defRPr>
            </a:pPr>
            <a:r>
              <a:t>We took off from a small table in off-campus student housing.</a:t>
            </a:r>
          </a:p>
        </p:txBody>
      </p:sp>
      <p:sp>
        <p:nvSpPr>
          <p:cNvPr id="147" name="Page…"/>
          <p:cNvSpPr txBox="1"/>
          <p:nvPr/>
        </p:nvSpPr>
        <p:spPr>
          <a:xfrm>
            <a:off x="534935" y="495094"/>
            <a:ext cx="11426757" cy="395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defTabSz="825500">
              <a:lnSpc>
                <a:spcPct val="90000"/>
              </a:lnSpc>
              <a:defRPr sz="6000" b="1" spc="-200">
                <a:latin typeface="Avenir Next Regular"/>
                <a:ea typeface="Avenir Next Regular"/>
                <a:cs typeface="Avenir Next Regular"/>
                <a:sym typeface="Avenir Next Regular"/>
              </a:defRPr>
            </a:pPr>
            <a:r>
              <a:t>Disrupting the communications space since 2009, we’re an innovative start-up standing </a:t>
            </a:r>
            <a:br/>
            <a:r>
              <a:t>on solid ground.</a:t>
            </a:r>
          </a:p>
        </p:txBody>
      </p:sp>
      <p:sp>
        <p:nvSpPr>
          <p:cNvPr id="148" name="Lorem ipsum dolor sit amet, consectetur adipiscing elit, sed do eiusmod tempor incididunt ut labore et dolore magna aliqua. Ut enim ad minim veniam, quis nostrud exercitation ullamco"/>
          <p:cNvSpPr txBox="1"/>
          <p:nvPr/>
        </p:nvSpPr>
        <p:spPr>
          <a:xfrm>
            <a:off x="12190718" y="770692"/>
            <a:ext cx="10717202" cy="1861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120000"/>
              </a:lnSpc>
              <a:spcBef>
                <a:spcPts val="4500"/>
              </a:spcBef>
              <a:defRPr sz="3000" spc="-100">
                <a:latin typeface="Avenir Next Demi Bold"/>
                <a:ea typeface="Avenir Next Demi Bold"/>
                <a:cs typeface="Avenir Next Demi Bold"/>
                <a:sym typeface="Avenir Next Demi Bold"/>
              </a:defRPr>
            </a:lvl1pPr>
          </a:lstStyle>
          <a:p>
            <a:r>
              <a:t>Founded by two university students looking to save money on their phone bills, TextNow has been putting free phone service technology into the hands of people for over 14 years.</a:t>
            </a:r>
          </a:p>
        </p:txBody>
      </p:sp>
      <p:sp>
        <p:nvSpPr>
          <p:cNvPr id="149" name="Subtitle…"/>
          <p:cNvSpPr txBox="1"/>
          <p:nvPr/>
        </p:nvSpPr>
        <p:spPr>
          <a:xfrm>
            <a:off x="6527441" y="7515869"/>
            <a:ext cx="5434251" cy="426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825500">
              <a:defRPr sz="4200" b="1" spc="-150">
                <a:latin typeface="Avenir Next Regular"/>
                <a:ea typeface="Avenir Next Regular"/>
                <a:cs typeface="Avenir Next Regular"/>
                <a:sym typeface="Avenir Next Regular"/>
              </a:defRPr>
            </a:pPr>
            <a:r>
              <a:t>The Mission </a:t>
            </a:r>
            <a:endParaRPr spc="-42"/>
          </a:p>
          <a:p>
            <a:pPr defTabSz="825500">
              <a:defRPr sz="4200" b="1" spc="-150">
                <a:latin typeface="Avenir Next Regular"/>
                <a:ea typeface="Avenir Next Regular"/>
                <a:cs typeface="Avenir Next Regular"/>
                <a:sym typeface="Avenir Next Regular"/>
              </a:defRPr>
            </a:pPr>
            <a:r>
              <a:t>Expands</a:t>
            </a:r>
          </a:p>
          <a:p>
            <a:pPr marL="457200" indent="-457200">
              <a:spcBef>
                <a:spcPts val="3000"/>
              </a:spcBef>
              <a:buSzPct val="100000"/>
              <a:buFont typeface="Arial"/>
              <a:buChar char="•"/>
              <a:defRPr sz="2600" spc="-100">
                <a:latin typeface="Avenir Next Demi Bold"/>
                <a:ea typeface="Avenir Next Demi Bold"/>
                <a:cs typeface="Avenir Next Demi Bold"/>
                <a:sym typeface="Avenir Next Demi Bold"/>
              </a:defRPr>
            </a:pPr>
            <a:r>
              <a:t>On to 1M active users </a:t>
            </a:r>
            <a:br/>
            <a:r>
              <a:t>and $1.5M raised.</a:t>
            </a:r>
            <a:endParaRPr sz="2800" spc="-107"/>
          </a:p>
          <a:p>
            <a:pPr marL="457200" indent="-457200">
              <a:spcBef>
                <a:spcPts val="1200"/>
              </a:spcBef>
              <a:buSzPct val="100000"/>
              <a:buFont typeface="Arial"/>
              <a:buChar char="•"/>
              <a:defRPr sz="2600" spc="-100">
                <a:latin typeface="Avenir Next Demi Bold"/>
                <a:ea typeface="Avenir Next Demi Bold"/>
                <a:cs typeface="Avenir Next Demi Bold"/>
                <a:sym typeface="Avenir Next Demi Bold"/>
              </a:defRPr>
            </a:pPr>
            <a:r>
              <a:t>Developing TextNow Wireless service, the first-ever full-service freemium wireless company.</a:t>
            </a:r>
          </a:p>
        </p:txBody>
      </p:sp>
      <p:sp>
        <p:nvSpPr>
          <p:cNvPr id="150" name="Line"/>
          <p:cNvSpPr/>
          <p:nvPr/>
        </p:nvSpPr>
        <p:spPr>
          <a:xfrm>
            <a:off x="580826" y="6866911"/>
            <a:ext cx="23318138" cy="1"/>
          </a:xfrm>
          <a:prstGeom prst="line">
            <a:avLst/>
          </a:prstGeom>
          <a:ln w="25400">
            <a:solidFill>
              <a:srgbClr val="000000"/>
            </a:solidFill>
            <a:miter lim="400000"/>
            <a:tailEnd type="triangle"/>
          </a:ln>
        </p:spPr>
        <p:txBody>
          <a:bodyPr lIns="45718" tIns="45718" rIns="45718" bIns="45718"/>
          <a:lstStyle/>
          <a:p>
            <a:endParaRPr/>
          </a:p>
        </p:txBody>
      </p:sp>
      <p:sp>
        <p:nvSpPr>
          <p:cNvPr id="151" name="2009"/>
          <p:cNvSpPr txBox="1"/>
          <p:nvPr/>
        </p:nvSpPr>
        <p:spPr>
          <a:xfrm>
            <a:off x="2255665" y="5670948"/>
            <a:ext cx="1765027" cy="612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000" b="1" spc="-150">
                <a:latin typeface="Avenir Next Regular"/>
                <a:ea typeface="Avenir Next Regular"/>
                <a:cs typeface="Avenir Next Regular"/>
                <a:sym typeface="Avenir Next Regular"/>
              </a:defRPr>
            </a:lvl1pPr>
          </a:lstStyle>
          <a:p>
            <a:r>
              <a:t>2009</a:t>
            </a:r>
          </a:p>
        </p:txBody>
      </p:sp>
      <p:sp>
        <p:nvSpPr>
          <p:cNvPr id="152" name="Oval 49"/>
          <p:cNvSpPr/>
          <p:nvPr/>
        </p:nvSpPr>
        <p:spPr>
          <a:xfrm>
            <a:off x="1168671" y="6772512"/>
            <a:ext cx="188801" cy="188801"/>
          </a:xfrm>
          <a:prstGeom prst="ellipse">
            <a:avLst/>
          </a:prstGeom>
          <a:solidFill>
            <a:srgbClr val="000000"/>
          </a:solidFill>
          <a:ln w="12700">
            <a:miter lim="400000"/>
          </a:ln>
        </p:spPr>
        <p:txBody>
          <a:bodyPr lIns="50800" tIns="50800" rIns="50800" bIns="50800" anchor="ctr"/>
          <a:lstStyle/>
          <a:p>
            <a:pPr algn="ctr" defTabSz="825500">
              <a:defRPr sz="3200" b="1">
                <a:solidFill>
                  <a:srgbClr val="FFFFFF"/>
                </a:solidFill>
              </a:defRPr>
            </a:pPr>
            <a:endParaRPr/>
          </a:p>
        </p:txBody>
      </p:sp>
      <p:sp>
        <p:nvSpPr>
          <p:cNvPr id="153" name="Oval 50"/>
          <p:cNvSpPr/>
          <p:nvPr/>
        </p:nvSpPr>
        <p:spPr>
          <a:xfrm>
            <a:off x="6542005" y="6772512"/>
            <a:ext cx="188801" cy="188801"/>
          </a:xfrm>
          <a:prstGeom prst="ellipse">
            <a:avLst/>
          </a:prstGeom>
          <a:solidFill>
            <a:srgbClr val="000000"/>
          </a:solidFill>
          <a:ln w="12700">
            <a:miter lim="400000"/>
          </a:ln>
        </p:spPr>
        <p:txBody>
          <a:bodyPr lIns="50800" tIns="50800" rIns="50800" bIns="50800" anchor="ctr"/>
          <a:lstStyle/>
          <a:p>
            <a:pPr algn="ctr" defTabSz="825500">
              <a:defRPr sz="3200" b="1">
                <a:solidFill>
                  <a:srgbClr val="FFFFFF"/>
                </a:solidFill>
              </a:defRPr>
            </a:pPr>
            <a:endParaRPr/>
          </a:p>
        </p:txBody>
      </p:sp>
      <p:sp>
        <p:nvSpPr>
          <p:cNvPr id="154" name="Oval 51"/>
          <p:cNvSpPr/>
          <p:nvPr/>
        </p:nvSpPr>
        <p:spPr>
          <a:xfrm>
            <a:off x="12144998" y="6772512"/>
            <a:ext cx="188801" cy="188801"/>
          </a:xfrm>
          <a:prstGeom prst="ellipse">
            <a:avLst/>
          </a:prstGeom>
          <a:solidFill>
            <a:srgbClr val="000000"/>
          </a:solidFill>
          <a:ln w="12700">
            <a:miter lim="400000"/>
          </a:ln>
        </p:spPr>
        <p:txBody>
          <a:bodyPr lIns="50800" tIns="50800" rIns="50800" bIns="50800" anchor="ctr"/>
          <a:lstStyle/>
          <a:p>
            <a:pPr algn="ctr" defTabSz="825500">
              <a:defRPr sz="3200" b="1">
                <a:solidFill>
                  <a:srgbClr val="FFFFFF"/>
                </a:solidFill>
              </a:defRPr>
            </a:pPr>
            <a:endParaRPr/>
          </a:p>
        </p:txBody>
      </p:sp>
      <p:sp>
        <p:nvSpPr>
          <p:cNvPr id="155" name="Oval 52"/>
          <p:cNvSpPr/>
          <p:nvPr/>
        </p:nvSpPr>
        <p:spPr>
          <a:xfrm>
            <a:off x="18553052" y="6772512"/>
            <a:ext cx="188801" cy="188801"/>
          </a:xfrm>
          <a:prstGeom prst="ellipse">
            <a:avLst/>
          </a:prstGeom>
          <a:solidFill>
            <a:srgbClr val="000000"/>
          </a:solidFill>
          <a:ln w="12700">
            <a:miter lim="400000"/>
          </a:ln>
        </p:spPr>
        <p:txBody>
          <a:bodyPr lIns="50800" tIns="50800" rIns="50800" bIns="50800" anchor="ctr"/>
          <a:lstStyle/>
          <a:p>
            <a:pPr algn="ctr" defTabSz="825500">
              <a:defRPr sz="3200" b="1">
                <a:solidFill>
                  <a:srgbClr val="FFFFFF"/>
                </a:solidFill>
              </a:defRPr>
            </a:pPr>
            <a:endParaRPr/>
          </a:p>
        </p:txBody>
      </p:sp>
      <p:sp>
        <p:nvSpPr>
          <p:cNvPr id="156" name="Oval 1"/>
          <p:cNvSpPr/>
          <p:nvPr/>
        </p:nvSpPr>
        <p:spPr>
          <a:xfrm>
            <a:off x="629334" y="5314210"/>
            <a:ext cx="1267478" cy="1267477"/>
          </a:xfrm>
          <a:prstGeom prst="ellipse">
            <a:avLst/>
          </a:prstGeom>
          <a:solidFill>
            <a:schemeClr val="accent4"/>
          </a:solidFill>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pic>
        <p:nvPicPr>
          <p:cNvPr id="157" name="Picture 2" descr="Picture 2"/>
          <p:cNvPicPr>
            <a:picLocks noChangeAspect="1"/>
          </p:cNvPicPr>
          <p:nvPr/>
        </p:nvPicPr>
        <p:blipFill>
          <a:blip r:embed="rId2"/>
          <a:stretch>
            <a:fillRect/>
          </a:stretch>
        </p:blipFill>
        <p:spPr>
          <a:xfrm rot="10800000">
            <a:off x="973181" y="5654444"/>
            <a:ext cx="579781" cy="592700"/>
          </a:xfrm>
          <a:prstGeom prst="rect">
            <a:avLst/>
          </a:prstGeom>
          <a:ln w="12700">
            <a:miter lim="400000"/>
          </a:ln>
        </p:spPr>
      </p:pic>
      <p:sp>
        <p:nvSpPr>
          <p:cNvPr id="158" name="2009"/>
          <p:cNvSpPr txBox="1"/>
          <p:nvPr/>
        </p:nvSpPr>
        <p:spPr>
          <a:xfrm>
            <a:off x="7611484" y="5670948"/>
            <a:ext cx="2529781" cy="612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000" b="1" spc="-150">
                <a:latin typeface="Avenir Next Regular"/>
                <a:ea typeface="Avenir Next Regular"/>
                <a:cs typeface="Avenir Next Regular"/>
                <a:sym typeface="Avenir Next Regular"/>
              </a:defRPr>
            </a:lvl1pPr>
          </a:lstStyle>
          <a:p>
            <a:r>
              <a:t>2011-2016</a:t>
            </a:r>
          </a:p>
        </p:txBody>
      </p:sp>
      <p:sp>
        <p:nvSpPr>
          <p:cNvPr id="159" name="Oval 6"/>
          <p:cNvSpPr/>
          <p:nvPr/>
        </p:nvSpPr>
        <p:spPr>
          <a:xfrm>
            <a:off x="5985154" y="5314210"/>
            <a:ext cx="1267477" cy="1267477"/>
          </a:xfrm>
          <a:prstGeom prst="ellipse">
            <a:avLst/>
          </a:prstGeom>
          <a:solidFill>
            <a:schemeClr val="accent5"/>
          </a:solidFill>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pic>
        <p:nvPicPr>
          <p:cNvPr id="160" name="Picture 7" descr="Picture 7"/>
          <p:cNvPicPr>
            <a:picLocks noChangeAspect="1"/>
          </p:cNvPicPr>
          <p:nvPr/>
        </p:nvPicPr>
        <p:blipFill>
          <a:blip r:embed="rId3"/>
          <a:stretch>
            <a:fillRect/>
          </a:stretch>
        </p:blipFill>
        <p:spPr>
          <a:xfrm>
            <a:off x="6243156" y="5657884"/>
            <a:ext cx="748398" cy="515562"/>
          </a:xfrm>
          <a:prstGeom prst="rect">
            <a:avLst/>
          </a:prstGeom>
          <a:ln w="12700">
            <a:miter lim="400000"/>
          </a:ln>
        </p:spPr>
      </p:pic>
      <p:sp>
        <p:nvSpPr>
          <p:cNvPr id="161" name="2009"/>
          <p:cNvSpPr txBox="1"/>
          <p:nvPr/>
        </p:nvSpPr>
        <p:spPr>
          <a:xfrm>
            <a:off x="13235717" y="5670948"/>
            <a:ext cx="2529781" cy="612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000" b="1" spc="-150">
                <a:latin typeface="Avenir Next Regular"/>
                <a:ea typeface="Avenir Next Regular"/>
                <a:cs typeface="Avenir Next Regular"/>
                <a:sym typeface="Avenir Next Regular"/>
              </a:defRPr>
            </a:lvl1pPr>
          </a:lstStyle>
          <a:p>
            <a:r>
              <a:t>2016 - 2020</a:t>
            </a:r>
          </a:p>
        </p:txBody>
      </p:sp>
      <p:sp>
        <p:nvSpPr>
          <p:cNvPr id="162" name="Oval 9"/>
          <p:cNvSpPr/>
          <p:nvPr/>
        </p:nvSpPr>
        <p:spPr>
          <a:xfrm>
            <a:off x="11609388" y="5314210"/>
            <a:ext cx="1267477" cy="1267477"/>
          </a:xfrm>
          <a:prstGeom prst="ellipse">
            <a:avLst/>
          </a:prstGeom>
          <a:solidFill>
            <a:schemeClr val="accent2"/>
          </a:solidFill>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pic>
        <p:nvPicPr>
          <p:cNvPr id="163" name="Picture 10" descr="Picture 10"/>
          <p:cNvPicPr>
            <a:picLocks noChangeAspect="1"/>
          </p:cNvPicPr>
          <p:nvPr/>
        </p:nvPicPr>
        <p:blipFill>
          <a:blip r:embed="rId4"/>
          <a:stretch>
            <a:fillRect/>
          </a:stretch>
        </p:blipFill>
        <p:spPr>
          <a:xfrm>
            <a:off x="11961690" y="5657884"/>
            <a:ext cx="559796" cy="515562"/>
          </a:xfrm>
          <a:prstGeom prst="rect">
            <a:avLst/>
          </a:prstGeom>
          <a:ln w="12700">
            <a:miter lim="400000"/>
          </a:ln>
        </p:spPr>
      </p:pic>
      <p:sp>
        <p:nvSpPr>
          <p:cNvPr id="164" name="2009"/>
          <p:cNvSpPr txBox="1"/>
          <p:nvPr/>
        </p:nvSpPr>
        <p:spPr>
          <a:xfrm>
            <a:off x="19655705" y="5670948"/>
            <a:ext cx="2529781" cy="612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000" b="1" spc="-150">
                <a:latin typeface="Avenir Next Regular"/>
                <a:ea typeface="Avenir Next Regular"/>
                <a:cs typeface="Avenir Next Regular"/>
                <a:sym typeface="Avenir Next Regular"/>
              </a:defRPr>
            </a:lvl1pPr>
          </a:lstStyle>
          <a:p>
            <a:r>
              <a:t>2020-2023</a:t>
            </a:r>
          </a:p>
        </p:txBody>
      </p:sp>
      <p:sp>
        <p:nvSpPr>
          <p:cNvPr id="165" name="Oval 12"/>
          <p:cNvSpPr/>
          <p:nvPr/>
        </p:nvSpPr>
        <p:spPr>
          <a:xfrm>
            <a:off x="18029375" y="5314210"/>
            <a:ext cx="1267477" cy="1267477"/>
          </a:xfrm>
          <a:prstGeom prst="ellipse">
            <a:avLst/>
          </a:prstGeom>
          <a:solidFill>
            <a:schemeClr val="accent6"/>
          </a:solidFill>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pic>
        <p:nvPicPr>
          <p:cNvPr id="166" name="Picture 13" descr="Picture 13"/>
          <p:cNvPicPr>
            <a:picLocks noChangeAspect="1"/>
          </p:cNvPicPr>
          <p:nvPr/>
        </p:nvPicPr>
        <p:blipFill>
          <a:blip r:embed="rId5"/>
          <a:stretch>
            <a:fillRect/>
          </a:stretch>
        </p:blipFill>
        <p:spPr>
          <a:xfrm>
            <a:off x="18407586" y="5657884"/>
            <a:ext cx="507980" cy="515562"/>
          </a:xfrm>
          <a:prstGeom prst="rect">
            <a:avLst/>
          </a:prstGeom>
          <a:ln w="12700">
            <a:miter lim="400000"/>
          </a:ln>
        </p:spPr>
      </p:pic>
      <p:sp>
        <p:nvSpPr>
          <p:cNvPr id="167"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168"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2" name="Group 427"/>
          <p:cNvGrpSpPr/>
          <p:nvPr/>
        </p:nvGrpSpPr>
        <p:grpSpPr>
          <a:xfrm>
            <a:off x="19791480" y="4080080"/>
            <a:ext cx="3290896" cy="6776254"/>
            <a:chOff x="0" y="0"/>
            <a:chExt cx="3290894" cy="6776253"/>
          </a:xfrm>
        </p:grpSpPr>
        <p:sp>
          <p:nvSpPr>
            <p:cNvPr id="170" name="Rectangle: Rounded Corners 430"/>
            <p:cNvSpPr/>
            <p:nvPr/>
          </p:nvSpPr>
          <p:spPr>
            <a:xfrm>
              <a:off x="0" y="0"/>
              <a:ext cx="3290895" cy="6776254"/>
            </a:xfrm>
            <a:prstGeom prst="roundRect">
              <a:avLst>
                <a:gd name="adj" fmla="val 12193"/>
              </a:avLst>
            </a:prstGeom>
            <a:solidFill>
              <a:schemeClr val="accent6"/>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171" name="Rectangle: Rounded Corners 431"/>
            <p:cNvSpPr/>
            <p:nvPr/>
          </p:nvSpPr>
          <p:spPr>
            <a:xfrm>
              <a:off x="135759" y="136068"/>
              <a:ext cx="3019378" cy="6504117"/>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173" name="3.png" descr="3.png"/>
          <p:cNvPicPr>
            <a:picLocks noChangeAspect="1"/>
          </p:cNvPicPr>
          <p:nvPr/>
        </p:nvPicPr>
        <p:blipFill>
          <a:blip r:embed="rId2"/>
          <a:srcRect t="10" b="12"/>
          <a:stretch>
            <a:fillRect/>
          </a:stretch>
        </p:blipFill>
        <p:spPr>
          <a:xfrm>
            <a:off x="19927239" y="4216148"/>
            <a:ext cx="3019377" cy="6503989"/>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cubicBezTo>
                  <a:pt x="775" y="0"/>
                  <a:pt x="0" y="360"/>
                  <a:pt x="0" y="804"/>
                </a:cubicBezTo>
                <a:lnTo>
                  <a:pt x="0" y="20796"/>
                </a:lnTo>
                <a:cubicBezTo>
                  <a:pt x="0" y="21240"/>
                  <a:pt x="775" y="21600"/>
                  <a:pt x="1732" y="21600"/>
                </a:cubicBezTo>
                <a:lnTo>
                  <a:pt x="19868" y="21600"/>
                </a:lnTo>
                <a:cubicBezTo>
                  <a:pt x="20825" y="21600"/>
                  <a:pt x="21600" y="21240"/>
                  <a:pt x="21600" y="20796"/>
                </a:cubicBezTo>
                <a:lnTo>
                  <a:pt x="21600" y="804"/>
                </a:lnTo>
                <a:cubicBezTo>
                  <a:pt x="21600" y="360"/>
                  <a:pt x="20825" y="0"/>
                  <a:pt x="19868" y="0"/>
                </a:cubicBezTo>
                <a:lnTo>
                  <a:pt x="1732" y="0"/>
                </a:lnTo>
                <a:close/>
              </a:path>
            </a:pathLst>
          </a:custGeom>
          <a:ln w="12700">
            <a:miter lim="400000"/>
          </a:ln>
        </p:spPr>
      </p:pic>
      <p:sp>
        <p:nvSpPr>
          <p:cNvPr id="174" name="Slide Number"/>
          <p:cNvSpPr txBox="1">
            <a:spLocks noGrp="1"/>
          </p:cNvSpPr>
          <p:nvPr>
            <p:ph type="sldNum" sz="quarter" idx="4294967295"/>
          </p:nvPr>
        </p:nvSpPr>
        <p:spPr>
          <a:xfrm>
            <a:off x="12065033" y="12807898"/>
            <a:ext cx="241437"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4</a:t>
            </a:fld>
            <a:endParaRPr/>
          </a:p>
        </p:txBody>
      </p:sp>
      <p:sp>
        <p:nvSpPr>
          <p:cNvPr id="175" name="Subtitle…"/>
          <p:cNvSpPr txBox="1">
            <a:spLocks noGrp="1"/>
          </p:cNvSpPr>
          <p:nvPr>
            <p:ph type="body" sz="quarter" idx="1"/>
          </p:nvPr>
        </p:nvSpPr>
        <p:spPr>
          <a:xfrm>
            <a:off x="5419256" y="11120335"/>
            <a:ext cx="3973149" cy="1025923"/>
          </a:xfrm>
          <a:prstGeom prst="rect">
            <a:avLst/>
          </a:prstGeom>
          <a:ln w="12700">
            <a:noFill/>
          </a:ln>
        </p:spPr>
        <p:txBody>
          <a:bodyPr anchor="t"/>
          <a:lstStyle>
            <a:lvl1pPr algn="l">
              <a:defRPr sz="2800" spc="-93">
                <a:latin typeface="Avenir Next Demi Bold"/>
                <a:ea typeface="Avenir Next Demi Bold"/>
                <a:cs typeface="Avenir Next Demi Bold"/>
                <a:sym typeface="Avenir Next Demi Bold"/>
              </a:defRPr>
            </a:lvl1pPr>
          </a:lstStyle>
          <a:p>
            <a:r>
              <a:t>Create a user profile.</a:t>
            </a:r>
          </a:p>
        </p:txBody>
      </p:sp>
      <p:sp>
        <p:nvSpPr>
          <p:cNvPr id="176" name="Subtitle…"/>
          <p:cNvSpPr txBox="1">
            <a:spLocks noGrp="1"/>
          </p:cNvSpPr>
          <p:nvPr>
            <p:ph type="body" idx="23"/>
          </p:nvPr>
        </p:nvSpPr>
        <p:spPr>
          <a:xfrm>
            <a:off x="10115060" y="11120335"/>
            <a:ext cx="3499182" cy="1487588"/>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p>
            <a:pPr>
              <a:lnSpc>
                <a:spcPct val="90000"/>
              </a:lnSpc>
              <a:defRPr sz="2800" spc="-93">
                <a:latin typeface="Avenir Next Demi Bold"/>
                <a:ea typeface="Avenir Next Demi Bold"/>
                <a:cs typeface="Avenir Next Demi Bold"/>
                <a:sym typeface="Avenir Next Demi Bold"/>
              </a:defRPr>
            </a:pPr>
            <a:r>
              <a:t>Choose a free </a:t>
            </a:r>
            <a:br/>
            <a:r>
              <a:t>phone number.</a:t>
            </a:r>
          </a:p>
        </p:txBody>
      </p:sp>
      <p:sp>
        <p:nvSpPr>
          <p:cNvPr id="177" name="Subtitle…"/>
          <p:cNvSpPr txBox="1">
            <a:spLocks noGrp="1"/>
          </p:cNvSpPr>
          <p:nvPr>
            <p:ph type="body" idx="24"/>
          </p:nvPr>
        </p:nvSpPr>
        <p:spPr>
          <a:xfrm>
            <a:off x="19734116" y="11120335"/>
            <a:ext cx="4336120" cy="1949253"/>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p>
            <a:pPr>
              <a:lnSpc>
                <a:spcPct val="90000"/>
              </a:lnSpc>
              <a:defRPr sz="2800" spc="-93">
                <a:latin typeface="Avenir Next Demi Bold"/>
                <a:ea typeface="Avenir Next Demi Bold"/>
                <a:cs typeface="Avenir Next Demi Bold"/>
                <a:sym typeface="Avenir Next Demi Bold"/>
              </a:defRPr>
            </a:pPr>
            <a:r>
              <a:t>Enjoy free phone service </a:t>
            </a:r>
            <a:br/>
            <a:r>
              <a:t>on the spot, powered </a:t>
            </a:r>
            <a:br/>
            <a:r>
              <a:t>by our advertisers.</a:t>
            </a:r>
          </a:p>
        </p:txBody>
      </p:sp>
      <p:sp>
        <p:nvSpPr>
          <p:cNvPr id="178" name="Page…"/>
          <p:cNvSpPr txBox="1"/>
          <p:nvPr/>
        </p:nvSpPr>
        <p:spPr>
          <a:xfrm>
            <a:off x="580825" y="468755"/>
            <a:ext cx="11091223" cy="2080260"/>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lnSpc>
                <a:spcPct val="90000"/>
              </a:lnSpc>
              <a:defRPr sz="6000" b="1" spc="-200">
                <a:latin typeface="Avenir Next Regular"/>
                <a:ea typeface="Avenir Next Regular"/>
                <a:cs typeface="Avenir Next Regular"/>
                <a:sym typeface="Avenir Next Regular"/>
              </a:defRPr>
            </a:lvl1pPr>
          </a:lstStyle>
          <a:p>
            <a:r>
              <a:t>Want freemium phone service?           We got you.</a:t>
            </a:r>
          </a:p>
        </p:txBody>
      </p:sp>
      <p:sp>
        <p:nvSpPr>
          <p:cNvPr id="179" name="Subtitle…"/>
          <p:cNvSpPr txBox="1"/>
          <p:nvPr/>
        </p:nvSpPr>
        <p:spPr>
          <a:xfrm>
            <a:off x="598487" y="11120335"/>
            <a:ext cx="3973150" cy="10668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2800" spc="-93">
                <a:latin typeface="Avenir Next Demi Bold"/>
                <a:ea typeface="Avenir Next Demi Bold"/>
                <a:cs typeface="Avenir Next Demi Bold"/>
                <a:sym typeface="Avenir Next Demi Bold"/>
              </a:defRPr>
            </a:lvl1pPr>
          </a:lstStyle>
          <a:p>
            <a:r>
              <a:t>Download the app.</a:t>
            </a:r>
            <a:endParaRPr spc="-28"/>
          </a:p>
        </p:txBody>
      </p:sp>
      <p:grpSp>
        <p:nvGrpSpPr>
          <p:cNvPr id="189" name="Group 19"/>
          <p:cNvGrpSpPr/>
          <p:nvPr/>
        </p:nvGrpSpPr>
        <p:grpSpPr>
          <a:xfrm>
            <a:off x="617255" y="2713716"/>
            <a:ext cx="3741146" cy="8144986"/>
            <a:chOff x="0" y="0"/>
            <a:chExt cx="3741144" cy="8144985"/>
          </a:xfrm>
        </p:grpSpPr>
        <p:sp>
          <p:nvSpPr>
            <p:cNvPr id="180" name="Rectangle: Rounded Corners 11"/>
            <p:cNvSpPr/>
            <p:nvPr/>
          </p:nvSpPr>
          <p:spPr>
            <a:xfrm>
              <a:off x="426" y="1368731"/>
              <a:ext cx="3290895" cy="6776255"/>
            </a:xfrm>
            <a:prstGeom prst="roundRect">
              <a:avLst>
                <a:gd name="adj" fmla="val 12193"/>
              </a:avLst>
            </a:prstGeom>
            <a:solidFill>
              <a:schemeClr val="accent1"/>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nvGrpSpPr>
            <p:cNvPr id="185" name="Group 48"/>
            <p:cNvGrpSpPr/>
            <p:nvPr/>
          </p:nvGrpSpPr>
          <p:grpSpPr>
            <a:xfrm>
              <a:off x="0" y="1366363"/>
              <a:ext cx="3290895" cy="6776254"/>
              <a:chOff x="0" y="0"/>
              <a:chExt cx="3290894" cy="6776253"/>
            </a:xfrm>
          </p:grpSpPr>
          <p:grpSp>
            <p:nvGrpSpPr>
              <p:cNvPr id="183" name="Group 49"/>
              <p:cNvGrpSpPr/>
              <p:nvPr/>
            </p:nvGrpSpPr>
            <p:grpSpPr>
              <a:xfrm>
                <a:off x="0" y="0"/>
                <a:ext cx="3290895" cy="6776254"/>
                <a:chOff x="0" y="0"/>
                <a:chExt cx="3290894" cy="6776253"/>
              </a:xfrm>
            </p:grpSpPr>
            <p:sp>
              <p:nvSpPr>
                <p:cNvPr id="181" name="Rectangle: Rounded Corners 53"/>
                <p:cNvSpPr/>
                <p:nvPr/>
              </p:nvSpPr>
              <p:spPr>
                <a:xfrm>
                  <a:off x="0" y="0"/>
                  <a:ext cx="3290895" cy="6776254"/>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182" name="Rectangle: Rounded Corners 54"/>
                <p:cNvSpPr/>
                <p:nvPr/>
              </p:nvSpPr>
              <p:spPr>
                <a:xfrm>
                  <a:off x="135759" y="136068"/>
                  <a:ext cx="3019378" cy="6504117"/>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184" name="3.png" descr="3.png"/>
              <p:cNvPicPr>
                <a:picLocks noChangeAspect="1"/>
              </p:cNvPicPr>
              <p:nvPr/>
            </p:nvPicPr>
            <p:blipFill>
              <a:blip r:embed="rId3"/>
              <a:srcRect t="24" b="26"/>
              <a:stretch>
                <a:fillRect/>
              </a:stretch>
            </p:blipFill>
            <p:spPr>
              <a:xfrm>
                <a:off x="135759" y="136068"/>
                <a:ext cx="3019377" cy="6503989"/>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cubicBezTo>
                      <a:pt x="775" y="0"/>
                      <a:pt x="0" y="360"/>
                      <a:pt x="0" y="804"/>
                    </a:cubicBezTo>
                    <a:lnTo>
                      <a:pt x="0" y="20796"/>
                    </a:lnTo>
                    <a:cubicBezTo>
                      <a:pt x="0" y="21240"/>
                      <a:pt x="775" y="21600"/>
                      <a:pt x="1732" y="21600"/>
                    </a:cubicBezTo>
                    <a:lnTo>
                      <a:pt x="19868" y="21600"/>
                    </a:lnTo>
                    <a:cubicBezTo>
                      <a:pt x="20825" y="21600"/>
                      <a:pt x="21600" y="21240"/>
                      <a:pt x="21600" y="20796"/>
                    </a:cubicBezTo>
                    <a:lnTo>
                      <a:pt x="21600" y="804"/>
                    </a:lnTo>
                    <a:cubicBezTo>
                      <a:pt x="21600" y="360"/>
                      <a:pt x="20825" y="0"/>
                      <a:pt x="19868" y="0"/>
                    </a:cubicBezTo>
                    <a:lnTo>
                      <a:pt x="1732" y="0"/>
                    </a:lnTo>
                    <a:close/>
                  </a:path>
                </a:pathLst>
              </a:custGeom>
              <a:ln w="12700" cap="flat">
                <a:noFill/>
                <a:miter lim="400000"/>
              </a:ln>
              <a:effectLst/>
            </p:spPr>
          </p:pic>
        </p:grpSp>
        <p:pic>
          <p:nvPicPr>
            <p:cNvPr id="186" name="Picture 23" descr="Picture 23"/>
            <p:cNvPicPr>
              <a:picLocks noChangeAspect="1"/>
            </p:cNvPicPr>
            <p:nvPr/>
          </p:nvPicPr>
          <p:blipFill>
            <a:blip r:embed="rId4"/>
            <a:stretch>
              <a:fillRect/>
            </a:stretch>
          </p:blipFill>
          <p:spPr>
            <a:xfrm>
              <a:off x="94313" y="-1"/>
              <a:ext cx="560163" cy="867146"/>
            </a:xfrm>
            <a:prstGeom prst="rect">
              <a:avLst/>
            </a:prstGeom>
            <a:ln w="12700" cap="flat">
              <a:noFill/>
              <a:miter lim="400000"/>
            </a:ln>
            <a:effectLst/>
          </p:spPr>
        </p:pic>
        <p:sp>
          <p:nvSpPr>
            <p:cNvPr id="187" name="Oval 7"/>
            <p:cNvSpPr/>
            <p:nvPr/>
          </p:nvSpPr>
          <p:spPr>
            <a:xfrm>
              <a:off x="2473668" y="867144"/>
              <a:ext cx="1267477" cy="1267477"/>
            </a:xfrm>
            <a:prstGeom prst="ellipse">
              <a:avLst/>
            </a:prstGeom>
            <a:solidFill>
              <a:schemeClr val="accent1"/>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pic>
          <p:nvPicPr>
            <p:cNvPr id="188" name="Picture 12" descr="Picture 12"/>
            <p:cNvPicPr>
              <a:picLocks noChangeAspect="1"/>
            </p:cNvPicPr>
            <p:nvPr/>
          </p:nvPicPr>
          <p:blipFill>
            <a:blip r:embed="rId5"/>
            <a:stretch>
              <a:fillRect/>
            </a:stretch>
          </p:blipFill>
          <p:spPr>
            <a:xfrm>
              <a:off x="2817515" y="1207379"/>
              <a:ext cx="579782" cy="592700"/>
            </a:xfrm>
            <a:prstGeom prst="rect">
              <a:avLst/>
            </a:prstGeom>
            <a:ln w="12700" cap="flat">
              <a:noFill/>
              <a:miter lim="400000"/>
            </a:ln>
            <a:effectLst/>
          </p:spPr>
        </p:pic>
      </p:grpSp>
      <p:grpSp>
        <p:nvGrpSpPr>
          <p:cNvPr id="199" name="Group 17"/>
          <p:cNvGrpSpPr/>
          <p:nvPr/>
        </p:nvGrpSpPr>
        <p:grpSpPr>
          <a:xfrm>
            <a:off x="5419255" y="2715386"/>
            <a:ext cx="3634951" cy="8143317"/>
            <a:chOff x="0" y="0"/>
            <a:chExt cx="3634948" cy="8143316"/>
          </a:xfrm>
        </p:grpSpPr>
        <p:sp>
          <p:nvSpPr>
            <p:cNvPr id="190" name="Rectangle: Rounded Corners 397"/>
            <p:cNvSpPr/>
            <p:nvPr/>
          </p:nvSpPr>
          <p:spPr>
            <a:xfrm>
              <a:off x="4529" y="1367063"/>
              <a:ext cx="3290895" cy="6776254"/>
            </a:xfrm>
            <a:prstGeom prst="roundRect">
              <a:avLst>
                <a:gd name="adj" fmla="val 12193"/>
              </a:avLst>
            </a:prstGeom>
            <a:solidFill>
              <a:schemeClr val="accent3"/>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nvGrpSpPr>
            <p:cNvPr id="195" name="Group 390"/>
            <p:cNvGrpSpPr/>
            <p:nvPr/>
          </p:nvGrpSpPr>
          <p:grpSpPr>
            <a:xfrm>
              <a:off x="0" y="1364694"/>
              <a:ext cx="3290895" cy="6776254"/>
              <a:chOff x="0" y="0"/>
              <a:chExt cx="3290894" cy="6776253"/>
            </a:xfrm>
          </p:grpSpPr>
          <p:grpSp>
            <p:nvGrpSpPr>
              <p:cNvPr id="193" name="Group 391"/>
              <p:cNvGrpSpPr/>
              <p:nvPr/>
            </p:nvGrpSpPr>
            <p:grpSpPr>
              <a:xfrm>
                <a:off x="0" y="0"/>
                <a:ext cx="3290895" cy="6776254"/>
                <a:chOff x="0" y="0"/>
                <a:chExt cx="3290894" cy="6776253"/>
              </a:xfrm>
            </p:grpSpPr>
            <p:sp>
              <p:nvSpPr>
                <p:cNvPr id="191" name="Rectangle: Rounded Corners 395"/>
                <p:cNvSpPr/>
                <p:nvPr/>
              </p:nvSpPr>
              <p:spPr>
                <a:xfrm>
                  <a:off x="0" y="0"/>
                  <a:ext cx="3290895" cy="6776254"/>
                </a:xfrm>
                <a:prstGeom prst="roundRect">
                  <a:avLst>
                    <a:gd name="adj" fmla="val 12193"/>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192" name="Rectangle: Rounded Corners 396"/>
                <p:cNvSpPr/>
                <p:nvPr/>
              </p:nvSpPr>
              <p:spPr>
                <a:xfrm>
                  <a:off x="135759" y="136068"/>
                  <a:ext cx="3019378" cy="6504117"/>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194" name="3.png" descr="3.png"/>
              <p:cNvPicPr>
                <a:picLocks noChangeAspect="1"/>
              </p:cNvPicPr>
              <p:nvPr/>
            </p:nvPicPr>
            <p:blipFill>
              <a:blip r:embed="rId6"/>
              <a:srcRect t="274" b="275"/>
              <a:stretch>
                <a:fillRect/>
              </a:stretch>
            </p:blipFill>
            <p:spPr>
              <a:xfrm>
                <a:off x="135759" y="136068"/>
                <a:ext cx="3019377" cy="6503989"/>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cubicBezTo>
                      <a:pt x="775" y="0"/>
                      <a:pt x="0" y="360"/>
                      <a:pt x="0" y="804"/>
                    </a:cubicBezTo>
                    <a:lnTo>
                      <a:pt x="0" y="20796"/>
                    </a:lnTo>
                    <a:cubicBezTo>
                      <a:pt x="0" y="21240"/>
                      <a:pt x="775" y="21600"/>
                      <a:pt x="1732" y="21600"/>
                    </a:cubicBezTo>
                    <a:lnTo>
                      <a:pt x="19868" y="21600"/>
                    </a:lnTo>
                    <a:cubicBezTo>
                      <a:pt x="20825" y="21600"/>
                      <a:pt x="21600" y="21240"/>
                      <a:pt x="21600" y="20796"/>
                    </a:cubicBezTo>
                    <a:lnTo>
                      <a:pt x="21600" y="804"/>
                    </a:lnTo>
                    <a:cubicBezTo>
                      <a:pt x="21600" y="360"/>
                      <a:pt x="20825" y="0"/>
                      <a:pt x="19868" y="0"/>
                    </a:cubicBezTo>
                    <a:lnTo>
                      <a:pt x="1732" y="0"/>
                    </a:lnTo>
                    <a:close/>
                  </a:path>
                </a:pathLst>
              </a:custGeom>
              <a:ln w="12700" cap="flat">
                <a:noFill/>
                <a:miter lim="400000"/>
              </a:ln>
              <a:effectLst/>
            </p:spPr>
          </p:pic>
        </p:grpSp>
        <p:pic>
          <p:nvPicPr>
            <p:cNvPr id="196" name="Picture 24" descr="Picture 24"/>
            <p:cNvPicPr>
              <a:picLocks noChangeAspect="1"/>
            </p:cNvPicPr>
            <p:nvPr/>
          </p:nvPicPr>
          <p:blipFill>
            <a:blip r:embed="rId7"/>
            <a:stretch>
              <a:fillRect/>
            </a:stretch>
          </p:blipFill>
          <p:spPr>
            <a:xfrm>
              <a:off x="323613" y="0"/>
              <a:ext cx="560163" cy="862029"/>
            </a:xfrm>
            <a:prstGeom prst="rect">
              <a:avLst/>
            </a:prstGeom>
            <a:ln w="12700" cap="flat">
              <a:noFill/>
              <a:miter lim="400000"/>
            </a:ln>
            <a:effectLst/>
          </p:spPr>
        </p:pic>
        <p:sp>
          <p:nvSpPr>
            <p:cNvPr id="197" name="Oval 16"/>
            <p:cNvSpPr/>
            <p:nvPr/>
          </p:nvSpPr>
          <p:spPr>
            <a:xfrm>
              <a:off x="2367472" y="865475"/>
              <a:ext cx="1267477" cy="1267477"/>
            </a:xfrm>
            <a:prstGeom prst="ellipse">
              <a:avLst/>
            </a:prstGeom>
            <a:solidFill>
              <a:schemeClr val="accent3"/>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pic>
          <p:nvPicPr>
            <p:cNvPr id="198" name="Picture 28" descr="Picture 28"/>
            <p:cNvPicPr>
              <a:picLocks noChangeAspect="1"/>
            </p:cNvPicPr>
            <p:nvPr/>
          </p:nvPicPr>
          <p:blipFill>
            <a:blip r:embed="rId8"/>
            <a:stretch>
              <a:fillRect/>
            </a:stretch>
          </p:blipFill>
          <p:spPr>
            <a:xfrm>
              <a:off x="2742626" y="1205710"/>
              <a:ext cx="517167" cy="592700"/>
            </a:xfrm>
            <a:prstGeom prst="rect">
              <a:avLst/>
            </a:prstGeom>
            <a:ln w="12700" cap="flat">
              <a:noFill/>
              <a:miter lim="400000"/>
            </a:ln>
            <a:effectLst/>
          </p:spPr>
        </p:pic>
      </p:grpSp>
      <p:sp>
        <p:nvSpPr>
          <p:cNvPr id="200" name="Oval 32"/>
          <p:cNvSpPr/>
          <p:nvPr/>
        </p:nvSpPr>
        <p:spPr>
          <a:xfrm>
            <a:off x="22296831" y="3580862"/>
            <a:ext cx="1267477" cy="1267477"/>
          </a:xfrm>
          <a:prstGeom prst="ellipse">
            <a:avLst/>
          </a:prstGeom>
          <a:solidFill>
            <a:schemeClr val="accent6"/>
          </a:solidFill>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pic>
        <p:nvPicPr>
          <p:cNvPr id="201" name="Picture 33" descr="Picture 33"/>
          <p:cNvPicPr>
            <a:picLocks noChangeAspect="1"/>
          </p:cNvPicPr>
          <p:nvPr/>
        </p:nvPicPr>
        <p:blipFill>
          <a:blip r:embed="rId9"/>
          <a:stretch>
            <a:fillRect/>
          </a:stretch>
        </p:blipFill>
        <p:spPr>
          <a:xfrm>
            <a:off x="22626184" y="3905029"/>
            <a:ext cx="608766" cy="608766"/>
          </a:xfrm>
          <a:prstGeom prst="rect">
            <a:avLst/>
          </a:prstGeom>
          <a:ln w="12700">
            <a:miter lim="400000"/>
          </a:ln>
        </p:spPr>
      </p:pic>
      <p:sp>
        <p:nvSpPr>
          <p:cNvPr id="202" name="Subtitle…"/>
          <p:cNvSpPr txBox="1"/>
          <p:nvPr/>
        </p:nvSpPr>
        <p:spPr>
          <a:xfrm>
            <a:off x="19803698" y="870465"/>
            <a:ext cx="4324893" cy="6096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b">
            <a:spAutoFit/>
          </a:bodyPr>
          <a:lstStyle>
            <a:lvl1pPr defTabSz="825500">
              <a:defRPr sz="1500">
                <a:latin typeface="Avenir Next Demi Bold"/>
                <a:ea typeface="Avenir Next Demi Bold"/>
                <a:cs typeface="Avenir Next Demi Bold"/>
                <a:sym typeface="Avenir Next Demi Bold"/>
              </a:defRPr>
            </a:lvl1pPr>
          </a:lstStyle>
          <a:p>
            <a:r>
              <a:t>Our phone service is powered by one of the largest mobile networks in the nation.</a:t>
            </a:r>
          </a:p>
        </p:txBody>
      </p:sp>
      <p:pic>
        <p:nvPicPr>
          <p:cNvPr id="203" name="Picture 39" descr="Picture 39"/>
          <p:cNvPicPr>
            <a:picLocks noChangeAspect="1"/>
          </p:cNvPicPr>
          <p:nvPr/>
        </p:nvPicPr>
        <p:blipFill>
          <a:blip r:embed="rId10"/>
          <a:stretch>
            <a:fillRect/>
          </a:stretch>
        </p:blipFill>
        <p:spPr>
          <a:xfrm>
            <a:off x="19882474" y="2730467"/>
            <a:ext cx="561557" cy="840818"/>
          </a:xfrm>
          <a:prstGeom prst="rect">
            <a:avLst/>
          </a:prstGeom>
          <a:ln w="12700">
            <a:miter lim="400000"/>
          </a:ln>
        </p:spPr>
      </p:pic>
      <p:grpSp>
        <p:nvGrpSpPr>
          <p:cNvPr id="206" name="Group 415"/>
          <p:cNvGrpSpPr/>
          <p:nvPr/>
        </p:nvGrpSpPr>
        <p:grpSpPr>
          <a:xfrm>
            <a:off x="14879831" y="4080080"/>
            <a:ext cx="3290896" cy="6776254"/>
            <a:chOff x="0" y="0"/>
            <a:chExt cx="3290894" cy="6776253"/>
          </a:xfrm>
        </p:grpSpPr>
        <p:sp>
          <p:nvSpPr>
            <p:cNvPr id="204" name="Rectangle: Rounded Corners 418"/>
            <p:cNvSpPr/>
            <p:nvPr/>
          </p:nvSpPr>
          <p:spPr>
            <a:xfrm>
              <a:off x="0" y="0"/>
              <a:ext cx="3290895" cy="6776254"/>
            </a:xfrm>
            <a:prstGeom prst="roundRect">
              <a:avLst>
                <a:gd name="adj" fmla="val 12193"/>
              </a:avLst>
            </a:prstGeom>
            <a:solidFill>
              <a:schemeClr val="accent2"/>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sp>
          <p:nvSpPr>
            <p:cNvPr id="205" name="Rectangle: Rounded Corners 419"/>
            <p:cNvSpPr/>
            <p:nvPr/>
          </p:nvSpPr>
          <p:spPr>
            <a:xfrm>
              <a:off x="135759" y="136068"/>
              <a:ext cx="3019378" cy="6504117"/>
            </a:xfrm>
            <a:prstGeom prst="roundRect">
              <a:avLst>
                <a:gd name="adj" fmla="val 8391"/>
              </a:avLst>
            </a:prstGeom>
            <a:solidFill>
              <a:srgbClr val="FFFFFF"/>
            </a:solidFill>
            <a:ln w="12700" cap="flat">
              <a:noFill/>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grpSp>
      <p:pic>
        <p:nvPicPr>
          <p:cNvPr id="207" name="3.png" descr="3.png"/>
          <p:cNvPicPr>
            <a:picLocks noChangeAspect="1"/>
          </p:cNvPicPr>
          <p:nvPr/>
        </p:nvPicPr>
        <p:blipFill>
          <a:blip r:embed="rId11"/>
          <a:srcRect l="669" r="668" b="1"/>
          <a:stretch>
            <a:fillRect/>
          </a:stretch>
        </p:blipFill>
        <p:spPr>
          <a:xfrm>
            <a:off x="15015590" y="4216149"/>
            <a:ext cx="3019426" cy="6503989"/>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cubicBezTo>
                  <a:pt x="775" y="0"/>
                  <a:pt x="0" y="360"/>
                  <a:pt x="0" y="804"/>
                </a:cubicBezTo>
                <a:lnTo>
                  <a:pt x="0" y="20796"/>
                </a:lnTo>
                <a:cubicBezTo>
                  <a:pt x="0" y="21240"/>
                  <a:pt x="775" y="21600"/>
                  <a:pt x="1732" y="21600"/>
                </a:cubicBezTo>
                <a:lnTo>
                  <a:pt x="19868" y="21600"/>
                </a:lnTo>
                <a:cubicBezTo>
                  <a:pt x="20825" y="21600"/>
                  <a:pt x="21600" y="21240"/>
                  <a:pt x="21600" y="20796"/>
                </a:cubicBezTo>
                <a:lnTo>
                  <a:pt x="21600" y="804"/>
                </a:lnTo>
                <a:cubicBezTo>
                  <a:pt x="21600" y="360"/>
                  <a:pt x="20825" y="0"/>
                  <a:pt x="19868" y="0"/>
                </a:cubicBezTo>
                <a:lnTo>
                  <a:pt x="1732" y="0"/>
                </a:lnTo>
                <a:close/>
              </a:path>
            </a:pathLst>
          </a:custGeom>
          <a:ln w="12700">
            <a:miter lim="400000"/>
          </a:ln>
        </p:spPr>
      </p:pic>
      <p:pic>
        <p:nvPicPr>
          <p:cNvPr id="208" name="Picture 26" descr="Picture 26"/>
          <p:cNvPicPr>
            <a:picLocks noChangeAspect="1"/>
          </p:cNvPicPr>
          <p:nvPr/>
        </p:nvPicPr>
        <p:blipFill>
          <a:blip r:embed="rId12"/>
          <a:stretch>
            <a:fillRect/>
          </a:stretch>
        </p:blipFill>
        <p:spPr>
          <a:xfrm>
            <a:off x="15066080" y="2730467"/>
            <a:ext cx="628338" cy="840818"/>
          </a:xfrm>
          <a:prstGeom prst="rect">
            <a:avLst/>
          </a:prstGeom>
          <a:ln w="12700">
            <a:miter lim="400000"/>
          </a:ln>
        </p:spPr>
      </p:pic>
      <p:sp>
        <p:nvSpPr>
          <p:cNvPr id="209" name="Subtitle…"/>
          <p:cNvSpPr txBox="1"/>
          <p:nvPr/>
        </p:nvSpPr>
        <p:spPr>
          <a:xfrm>
            <a:off x="14879831" y="11120335"/>
            <a:ext cx="3212927" cy="101854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lnSpc>
                <a:spcPct val="90000"/>
              </a:lnSpc>
              <a:defRPr sz="2800" spc="-93">
                <a:latin typeface="Avenir Next Demi Bold"/>
                <a:ea typeface="Avenir Next Demi Bold"/>
                <a:cs typeface="Avenir Next Demi Bold"/>
                <a:sym typeface="Avenir Next Demi Bold"/>
              </a:defRPr>
            </a:pPr>
            <a:r>
              <a:t>Fill in your profile</a:t>
            </a:r>
            <a:br/>
            <a:r>
              <a:t>information.</a:t>
            </a:r>
          </a:p>
        </p:txBody>
      </p:sp>
      <p:sp>
        <p:nvSpPr>
          <p:cNvPr id="210" name="Oval 438"/>
          <p:cNvSpPr/>
          <p:nvPr/>
        </p:nvSpPr>
        <p:spPr>
          <a:xfrm>
            <a:off x="17463148" y="3580862"/>
            <a:ext cx="1267477" cy="1267477"/>
          </a:xfrm>
          <a:prstGeom prst="ellipse">
            <a:avLst/>
          </a:prstGeom>
          <a:solidFill>
            <a:schemeClr val="accent2"/>
          </a:solidFill>
          <a:ln w="12700">
            <a:solidFill>
              <a:srgbClr val="000000"/>
            </a:solidFill>
            <a:miter lim="400000"/>
          </a:ln>
        </p:spPr>
        <p:txBody>
          <a:bodyPr lIns="50800" tIns="50800" rIns="50800" bIns="50800" anchor="ctr"/>
          <a:lstStyle/>
          <a:p>
            <a:pPr algn="ctr" defTabSz="825500">
              <a:defRPr sz="3200" b="1">
                <a:solidFill>
                  <a:srgbClr val="FFFFFF"/>
                </a:solidFill>
              </a:defRPr>
            </a:pPr>
            <a:endParaRPr/>
          </a:p>
        </p:txBody>
      </p:sp>
      <p:pic>
        <p:nvPicPr>
          <p:cNvPr id="211" name="Picture 439" descr="Picture 439"/>
          <p:cNvPicPr>
            <a:picLocks noChangeAspect="1"/>
          </p:cNvPicPr>
          <p:nvPr/>
        </p:nvPicPr>
        <p:blipFill>
          <a:blip r:embed="rId13"/>
          <a:stretch>
            <a:fillRect/>
          </a:stretch>
        </p:blipFill>
        <p:spPr>
          <a:xfrm>
            <a:off x="17812325" y="3955830"/>
            <a:ext cx="580507" cy="608766"/>
          </a:xfrm>
          <a:prstGeom prst="rect">
            <a:avLst/>
          </a:prstGeom>
          <a:ln w="12700">
            <a:miter lim="400000"/>
          </a:ln>
        </p:spPr>
      </p:pic>
      <p:grpSp>
        <p:nvGrpSpPr>
          <p:cNvPr id="217" name="Group 15"/>
          <p:cNvGrpSpPr/>
          <p:nvPr/>
        </p:nvGrpSpPr>
        <p:grpSpPr>
          <a:xfrm>
            <a:off x="10115061" y="2721496"/>
            <a:ext cx="3703913" cy="8134837"/>
            <a:chOff x="0" y="0"/>
            <a:chExt cx="3703911" cy="8134836"/>
          </a:xfrm>
        </p:grpSpPr>
        <p:sp>
          <p:nvSpPr>
            <p:cNvPr id="212" name="Rectangle: Rounded Corners 412"/>
            <p:cNvSpPr/>
            <p:nvPr/>
          </p:nvSpPr>
          <p:spPr>
            <a:xfrm>
              <a:off x="0" y="1358582"/>
              <a:ext cx="3290895" cy="6776255"/>
            </a:xfrm>
            <a:prstGeom prst="roundRect">
              <a:avLst>
                <a:gd name="adj" fmla="val 12193"/>
              </a:avLst>
            </a:prstGeom>
            <a:solidFill>
              <a:schemeClr val="accent5"/>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pic>
          <p:nvPicPr>
            <p:cNvPr id="213" name="Picture 25" descr="Picture 25"/>
            <p:cNvPicPr>
              <a:picLocks noChangeAspect="1"/>
            </p:cNvPicPr>
            <p:nvPr/>
          </p:nvPicPr>
          <p:blipFill>
            <a:blip r:embed="rId14"/>
            <a:stretch>
              <a:fillRect/>
            </a:stretch>
          </p:blipFill>
          <p:spPr>
            <a:xfrm>
              <a:off x="199392" y="-1"/>
              <a:ext cx="560163" cy="843288"/>
            </a:xfrm>
            <a:prstGeom prst="rect">
              <a:avLst/>
            </a:prstGeom>
            <a:ln w="12700" cap="flat">
              <a:noFill/>
              <a:miter lim="400000"/>
            </a:ln>
            <a:effectLst/>
          </p:spPr>
        </p:pic>
        <p:pic>
          <p:nvPicPr>
            <p:cNvPr id="214" name="3.png" descr="3.png"/>
            <p:cNvPicPr>
              <a:picLocks noChangeAspect="1"/>
            </p:cNvPicPr>
            <p:nvPr/>
          </p:nvPicPr>
          <p:blipFill>
            <a:blip r:embed="rId15"/>
            <a:srcRect t="227" b="228"/>
            <a:stretch>
              <a:fillRect/>
            </a:stretch>
          </p:blipFill>
          <p:spPr>
            <a:xfrm>
              <a:off x="135761" y="1494651"/>
              <a:ext cx="3019377" cy="6503989"/>
            </a:xfrm>
            <a:custGeom>
              <a:avLst/>
              <a:gdLst/>
              <a:ahLst/>
              <a:cxnLst>
                <a:cxn ang="0">
                  <a:pos x="wd2" y="hd2"/>
                </a:cxn>
                <a:cxn ang="5400000">
                  <a:pos x="wd2" y="hd2"/>
                </a:cxn>
                <a:cxn ang="10800000">
                  <a:pos x="wd2" y="hd2"/>
                </a:cxn>
                <a:cxn ang="16200000">
                  <a:pos x="wd2" y="hd2"/>
                </a:cxn>
              </a:cxnLst>
              <a:rect l="0" t="0" r="r" b="b"/>
              <a:pathLst>
                <a:path w="21600" h="21600" extrusionOk="0">
                  <a:moveTo>
                    <a:pt x="1732" y="0"/>
                  </a:moveTo>
                  <a:cubicBezTo>
                    <a:pt x="775" y="0"/>
                    <a:pt x="0" y="360"/>
                    <a:pt x="0" y="804"/>
                  </a:cubicBezTo>
                  <a:lnTo>
                    <a:pt x="0" y="20796"/>
                  </a:lnTo>
                  <a:cubicBezTo>
                    <a:pt x="0" y="21240"/>
                    <a:pt x="775" y="21600"/>
                    <a:pt x="1732" y="21600"/>
                  </a:cubicBezTo>
                  <a:lnTo>
                    <a:pt x="19868" y="21600"/>
                  </a:lnTo>
                  <a:cubicBezTo>
                    <a:pt x="20825" y="21600"/>
                    <a:pt x="21600" y="21240"/>
                    <a:pt x="21600" y="20796"/>
                  </a:cubicBezTo>
                  <a:lnTo>
                    <a:pt x="21600" y="804"/>
                  </a:lnTo>
                  <a:cubicBezTo>
                    <a:pt x="21600" y="360"/>
                    <a:pt x="20825" y="0"/>
                    <a:pt x="19868" y="0"/>
                  </a:cubicBezTo>
                  <a:lnTo>
                    <a:pt x="1732" y="0"/>
                  </a:lnTo>
                  <a:close/>
                </a:path>
              </a:pathLst>
            </a:custGeom>
            <a:ln w="12700" cap="flat">
              <a:noFill/>
              <a:miter lim="400000"/>
            </a:ln>
            <a:effectLst/>
          </p:spPr>
        </p:pic>
        <p:sp>
          <p:nvSpPr>
            <p:cNvPr id="215" name="Oval 4"/>
            <p:cNvSpPr/>
            <p:nvPr/>
          </p:nvSpPr>
          <p:spPr>
            <a:xfrm>
              <a:off x="2436435" y="859364"/>
              <a:ext cx="1267477" cy="1267477"/>
            </a:xfrm>
            <a:prstGeom prst="ellipse">
              <a:avLst/>
            </a:prstGeom>
            <a:solidFill>
              <a:schemeClr val="accent5"/>
            </a:solidFill>
            <a:ln w="12700" cap="flat">
              <a:solidFill>
                <a:srgbClr val="000000"/>
              </a:solidFill>
              <a:prstDash val="solid"/>
              <a:miter lim="400000"/>
            </a:ln>
            <a:effectLst/>
          </p:spPr>
          <p:txBody>
            <a:bodyPr wrap="square" lIns="50800" tIns="50800" rIns="50800" bIns="50800" numCol="1" anchor="ctr">
              <a:noAutofit/>
            </a:bodyPr>
            <a:lstStyle/>
            <a:p>
              <a:pPr algn="ctr" defTabSz="825500">
                <a:defRPr sz="3200" b="1">
                  <a:solidFill>
                    <a:srgbClr val="FFFFFF"/>
                  </a:solidFill>
                </a:defRPr>
              </a:pPr>
              <a:endParaRPr/>
            </a:p>
          </p:txBody>
        </p:sp>
        <p:pic>
          <p:nvPicPr>
            <p:cNvPr id="216" name="Picture 5" descr="Picture 5"/>
            <p:cNvPicPr>
              <a:picLocks noChangeAspect="1"/>
            </p:cNvPicPr>
            <p:nvPr/>
          </p:nvPicPr>
          <p:blipFill>
            <a:blip r:embed="rId16"/>
            <a:stretch>
              <a:fillRect/>
            </a:stretch>
          </p:blipFill>
          <p:spPr>
            <a:xfrm>
              <a:off x="2771484" y="1183532"/>
              <a:ext cx="608766" cy="608767"/>
            </a:xfrm>
            <a:prstGeom prst="rect">
              <a:avLst/>
            </a:prstGeom>
            <a:ln w="12700" cap="flat">
              <a:noFill/>
              <a:miter lim="400000"/>
            </a:ln>
            <a:effectLst/>
          </p:spPr>
        </p:pic>
      </p:grpSp>
      <p:pic>
        <p:nvPicPr>
          <p:cNvPr id="218" name="Picture 2" descr="Picture 2"/>
          <p:cNvPicPr>
            <a:picLocks noChangeAspect="1"/>
          </p:cNvPicPr>
          <p:nvPr/>
        </p:nvPicPr>
        <p:blipFill>
          <a:blip r:embed="rId17"/>
          <a:srcRect l="156" t="162" r="122" b="62"/>
          <a:stretch>
            <a:fillRect/>
          </a:stretch>
        </p:blipFill>
        <p:spPr>
          <a:xfrm>
            <a:off x="18745264" y="844681"/>
            <a:ext cx="850676" cy="510394"/>
          </a:xfrm>
          <a:custGeom>
            <a:avLst/>
            <a:gdLst/>
            <a:ahLst/>
            <a:cxnLst>
              <a:cxn ang="0">
                <a:pos x="wd2" y="hd2"/>
              </a:cxn>
              <a:cxn ang="5400000">
                <a:pos x="wd2" y="hd2"/>
              </a:cxn>
              <a:cxn ang="10800000">
                <a:pos x="wd2" y="hd2"/>
              </a:cxn>
              <a:cxn ang="16200000">
                <a:pos x="wd2" y="hd2"/>
              </a:cxn>
            </a:cxnLst>
            <a:rect l="0" t="0" r="r" b="b"/>
            <a:pathLst>
              <a:path w="21569" h="21593" extrusionOk="0">
                <a:moveTo>
                  <a:pt x="1833" y="0"/>
                </a:moveTo>
                <a:cubicBezTo>
                  <a:pt x="1765" y="1"/>
                  <a:pt x="1768" y="48"/>
                  <a:pt x="1723" y="118"/>
                </a:cubicBezTo>
                <a:cubicBezTo>
                  <a:pt x="1666" y="207"/>
                  <a:pt x="1617" y="356"/>
                  <a:pt x="1622" y="437"/>
                </a:cubicBezTo>
                <a:cubicBezTo>
                  <a:pt x="1635" y="652"/>
                  <a:pt x="1498" y="648"/>
                  <a:pt x="1260" y="437"/>
                </a:cubicBezTo>
                <a:cubicBezTo>
                  <a:pt x="1016" y="220"/>
                  <a:pt x="982" y="269"/>
                  <a:pt x="1018" y="789"/>
                </a:cubicBezTo>
                <a:cubicBezTo>
                  <a:pt x="1031" y="984"/>
                  <a:pt x="1015" y="1367"/>
                  <a:pt x="988" y="1629"/>
                </a:cubicBezTo>
                <a:cubicBezTo>
                  <a:pt x="915" y="2331"/>
                  <a:pt x="638" y="3698"/>
                  <a:pt x="455" y="4214"/>
                </a:cubicBezTo>
                <a:cubicBezTo>
                  <a:pt x="294" y="4670"/>
                  <a:pt x="230" y="5092"/>
                  <a:pt x="223" y="5826"/>
                </a:cubicBezTo>
                <a:cubicBezTo>
                  <a:pt x="220" y="6085"/>
                  <a:pt x="198" y="6182"/>
                  <a:pt x="103" y="6347"/>
                </a:cubicBezTo>
                <a:cubicBezTo>
                  <a:pt x="-2" y="6529"/>
                  <a:pt x="-14" y="6584"/>
                  <a:pt x="12" y="6817"/>
                </a:cubicBezTo>
                <a:cubicBezTo>
                  <a:pt x="29" y="6963"/>
                  <a:pt x="45" y="7315"/>
                  <a:pt x="42" y="7589"/>
                </a:cubicBezTo>
                <a:cubicBezTo>
                  <a:pt x="38" y="7902"/>
                  <a:pt x="53" y="8186"/>
                  <a:pt x="93" y="8345"/>
                </a:cubicBezTo>
                <a:cubicBezTo>
                  <a:pt x="128" y="8485"/>
                  <a:pt x="163" y="8665"/>
                  <a:pt x="163" y="8748"/>
                </a:cubicBezTo>
                <a:cubicBezTo>
                  <a:pt x="163" y="8831"/>
                  <a:pt x="189" y="8959"/>
                  <a:pt x="223" y="9033"/>
                </a:cubicBezTo>
                <a:cubicBezTo>
                  <a:pt x="256" y="9107"/>
                  <a:pt x="283" y="9286"/>
                  <a:pt x="284" y="9436"/>
                </a:cubicBezTo>
                <a:cubicBezTo>
                  <a:pt x="285" y="9621"/>
                  <a:pt x="310" y="9760"/>
                  <a:pt x="374" y="9873"/>
                </a:cubicBezTo>
                <a:cubicBezTo>
                  <a:pt x="464" y="10034"/>
                  <a:pt x="469" y="10049"/>
                  <a:pt x="394" y="10141"/>
                </a:cubicBezTo>
                <a:cubicBezTo>
                  <a:pt x="318" y="10234"/>
                  <a:pt x="318" y="10236"/>
                  <a:pt x="404" y="10511"/>
                </a:cubicBezTo>
                <a:cubicBezTo>
                  <a:pt x="453" y="10666"/>
                  <a:pt x="495" y="10833"/>
                  <a:pt x="495" y="10880"/>
                </a:cubicBezTo>
                <a:cubicBezTo>
                  <a:pt x="495" y="10928"/>
                  <a:pt x="525" y="11055"/>
                  <a:pt x="565" y="11149"/>
                </a:cubicBezTo>
                <a:cubicBezTo>
                  <a:pt x="609" y="11254"/>
                  <a:pt x="642" y="11469"/>
                  <a:pt x="646" y="11703"/>
                </a:cubicBezTo>
                <a:cubicBezTo>
                  <a:pt x="650" y="11912"/>
                  <a:pt x="654" y="12094"/>
                  <a:pt x="656" y="12122"/>
                </a:cubicBezTo>
                <a:cubicBezTo>
                  <a:pt x="657" y="12149"/>
                  <a:pt x="723" y="12228"/>
                  <a:pt x="797" y="12290"/>
                </a:cubicBezTo>
                <a:cubicBezTo>
                  <a:pt x="872" y="12353"/>
                  <a:pt x="1004" y="12514"/>
                  <a:pt x="1099" y="12643"/>
                </a:cubicBezTo>
                <a:cubicBezTo>
                  <a:pt x="1194" y="12772"/>
                  <a:pt x="1294" y="12878"/>
                  <a:pt x="1320" y="12878"/>
                </a:cubicBezTo>
                <a:cubicBezTo>
                  <a:pt x="1345" y="12878"/>
                  <a:pt x="1379" y="12951"/>
                  <a:pt x="1401" y="13046"/>
                </a:cubicBezTo>
                <a:cubicBezTo>
                  <a:pt x="1423" y="13141"/>
                  <a:pt x="1467" y="13214"/>
                  <a:pt x="1501" y="13214"/>
                </a:cubicBezTo>
                <a:cubicBezTo>
                  <a:pt x="1588" y="13214"/>
                  <a:pt x="1783" y="13772"/>
                  <a:pt x="1783" y="14036"/>
                </a:cubicBezTo>
                <a:cubicBezTo>
                  <a:pt x="1783" y="14293"/>
                  <a:pt x="1883" y="14403"/>
                  <a:pt x="2165" y="14406"/>
                </a:cubicBezTo>
                <a:cubicBezTo>
                  <a:pt x="2427" y="14408"/>
                  <a:pt x="2693" y="14531"/>
                  <a:pt x="2789" y="14691"/>
                </a:cubicBezTo>
                <a:cubicBezTo>
                  <a:pt x="2836" y="14770"/>
                  <a:pt x="3197" y="15133"/>
                  <a:pt x="3584" y="15497"/>
                </a:cubicBezTo>
                <a:lnTo>
                  <a:pt x="4289" y="16152"/>
                </a:lnTo>
                <a:lnTo>
                  <a:pt x="4852" y="16286"/>
                </a:lnTo>
                <a:cubicBezTo>
                  <a:pt x="5541" y="16438"/>
                  <a:pt x="5516" y="16420"/>
                  <a:pt x="5516" y="16303"/>
                </a:cubicBezTo>
                <a:cubicBezTo>
                  <a:pt x="5516" y="16107"/>
                  <a:pt x="5617" y="16078"/>
                  <a:pt x="5929" y="16135"/>
                </a:cubicBezTo>
                <a:lnTo>
                  <a:pt x="6231" y="16186"/>
                </a:lnTo>
                <a:lnTo>
                  <a:pt x="6573" y="16773"/>
                </a:lnTo>
                <a:cubicBezTo>
                  <a:pt x="6943" y="17406"/>
                  <a:pt x="7006" y="17565"/>
                  <a:pt x="7006" y="17814"/>
                </a:cubicBezTo>
                <a:cubicBezTo>
                  <a:pt x="7006" y="18060"/>
                  <a:pt x="7111" y="18239"/>
                  <a:pt x="7388" y="18519"/>
                </a:cubicBezTo>
                <a:cubicBezTo>
                  <a:pt x="7629" y="18764"/>
                  <a:pt x="7642" y="18771"/>
                  <a:pt x="7720" y="18654"/>
                </a:cubicBezTo>
                <a:cubicBezTo>
                  <a:pt x="7764" y="18587"/>
                  <a:pt x="7801" y="18471"/>
                  <a:pt x="7801" y="18402"/>
                </a:cubicBezTo>
                <a:cubicBezTo>
                  <a:pt x="7801" y="18186"/>
                  <a:pt x="7973" y="18047"/>
                  <a:pt x="8183" y="18100"/>
                </a:cubicBezTo>
                <a:cubicBezTo>
                  <a:pt x="8333" y="18137"/>
                  <a:pt x="8407" y="18212"/>
                  <a:pt x="8576" y="18503"/>
                </a:cubicBezTo>
                <a:cubicBezTo>
                  <a:pt x="8691" y="18699"/>
                  <a:pt x="8800" y="18945"/>
                  <a:pt x="8817" y="19040"/>
                </a:cubicBezTo>
                <a:cubicBezTo>
                  <a:pt x="8833" y="19135"/>
                  <a:pt x="8902" y="19362"/>
                  <a:pt x="8968" y="19544"/>
                </a:cubicBezTo>
                <a:cubicBezTo>
                  <a:pt x="9034" y="19725"/>
                  <a:pt x="9089" y="19898"/>
                  <a:pt x="9089" y="19930"/>
                </a:cubicBezTo>
                <a:cubicBezTo>
                  <a:pt x="9089" y="19961"/>
                  <a:pt x="9125" y="20048"/>
                  <a:pt x="9169" y="20114"/>
                </a:cubicBezTo>
                <a:cubicBezTo>
                  <a:pt x="9212" y="20180"/>
                  <a:pt x="9257" y="20309"/>
                  <a:pt x="9270" y="20400"/>
                </a:cubicBezTo>
                <a:cubicBezTo>
                  <a:pt x="9351" y="20932"/>
                  <a:pt x="9584" y="21234"/>
                  <a:pt x="10035" y="21407"/>
                </a:cubicBezTo>
                <a:cubicBezTo>
                  <a:pt x="10308" y="21512"/>
                  <a:pt x="10365" y="21452"/>
                  <a:pt x="10296" y="21122"/>
                </a:cubicBezTo>
                <a:cubicBezTo>
                  <a:pt x="10270" y="20999"/>
                  <a:pt x="10255" y="20743"/>
                  <a:pt x="10256" y="20568"/>
                </a:cubicBezTo>
                <a:cubicBezTo>
                  <a:pt x="10258" y="20081"/>
                  <a:pt x="10398" y="19783"/>
                  <a:pt x="10890" y="19275"/>
                </a:cubicBezTo>
                <a:cubicBezTo>
                  <a:pt x="11117" y="19039"/>
                  <a:pt x="11335" y="18777"/>
                  <a:pt x="11363" y="18687"/>
                </a:cubicBezTo>
                <a:cubicBezTo>
                  <a:pt x="11390" y="18598"/>
                  <a:pt x="11435" y="18522"/>
                  <a:pt x="11464" y="18519"/>
                </a:cubicBezTo>
                <a:cubicBezTo>
                  <a:pt x="11493" y="18517"/>
                  <a:pt x="11629" y="18454"/>
                  <a:pt x="11766" y="18385"/>
                </a:cubicBezTo>
                <a:cubicBezTo>
                  <a:pt x="11984" y="18276"/>
                  <a:pt x="12037" y="18275"/>
                  <a:pt x="12218" y="18352"/>
                </a:cubicBezTo>
                <a:cubicBezTo>
                  <a:pt x="12332" y="18401"/>
                  <a:pt x="12521" y="18446"/>
                  <a:pt x="12641" y="18452"/>
                </a:cubicBezTo>
                <a:cubicBezTo>
                  <a:pt x="12803" y="18461"/>
                  <a:pt x="12908" y="18508"/>
                  <a:pt x="13034" y="18654"/>
                </a:cubicBezTo>
                <a:cubicBezTo>
                  <a:pt x="13186" y="18829"/>
                  <a:pt x="13212" y="18837"/>
                  <a:pt x="13305" y="18754"/>
                </a:cubicBezTo>
                <a:cubicBezTo>
                  <a:pt x="13361" y="18704"/>
                  <a:pt x="13420" y="18695"/>
                  <a:pt x="13436" y="18721"/>
                </a:cubicBezTo>
                <a:cubicBezTo>
                  <a:pt x="13451" y="18746"/>
                  <a:pt x="13504" y="18712"/>
                  <a:pt x="13557" y="18654"/>
                </a:cubicBezTo>
                <a:cubicBezTo>
                  <a:pt x="13644" y="18559"/>
                  <a:pt x="13669" y="18560"/>
                  <a:pt x="13778" y="18654"/>
                </a:cubicBezTo>
                <a:cubicBezTo>
                  <a:pt x="13902" y="18761"/>
                  <a:pt x="14030" y="18737"/>
                  <a:pt x="14030" y="18603"/>
                </a:cubicBezTo>
                <a:cubicBezTo>
                  <a:pt x="14030" y="18562"/>
                  <a:pt x="13986" y="18469"/>
                  <a:pt x="13939" y="18385"/>
                </a:cubicBezTo>
                <a:cubicBezTo>
                  <a:pt x="13855" y="18235"/>
                  <a:pt x="13854" y="18212"/>
                  <a:pt x="13929" y="17949"/>
                </a:cubicBezTo>
                <a:lnTo>
                  <a:pt x="14010" y="17697"/>
                </a:lnTo>
                <a:lnTo>
                  <a:pt x="14302" y="17680"/>
                </a:lnTo>
                <a:cubicBezTo>
                  <a:pt x="14462" y="17675"/>
                  <a:pt x="14675" y="17624"/>
                  <a:pt x="14775" y="17562"/>
                </a:cubicBezTo>
                <a:cubicBezTo>
                  <a:pt x="15077" y="17375"/>
                  <a:pt x="15361" y="17442"/>
                  <a:pt x="15569" y="17764"/>
                </a:cubicBezTo>
                <a:cubicBezTo>
                  <a:pt x="15627" y="17854"/>
                  <a:pt x="15700" y="17932"/>
                  <a:pt x="15730" y="17932"/>
                </a:cubicBezTo>
                <a:cubicBezTo>
                  <a:pt x="15802" y="17932"/>
                  <a:pt x="16026" y="17717"/>
                  <a:pt x="16083" y="17596"/>
                </a:cubicBezTo>
                <a:cubicBezTo>
                  <a:pt x="16159" y="17435"/>
                  <a:pt x="16320" y="17547"/>
                  <a:pt x="16606" y="17999"/>
                </a:cubicBezTo>
                <a:lnTo>
                  <a:pt x="16868" y="18435"/>
                </a:lnTo>
                <a:lnTo>
                  <a:pt x="16878" y="18922"/>
                </a:lnTo>
                <a:cubicBezTo>
                  <a:pt x="16879" y="19364"/>
                  <a:pt x="16890" y="19458"/>
                  <a:pt x="17008" y="19745"/>
                </a:cubicBezTo>
                <a:cubicBezTo>
                  <a:pt x="17169" y="20134"/>
                  <a:pt x="17542" y="20769"/>
                  <a:pt x="17612" y="20769"/>
                </a:cubicBezTo>
                <a:cubicBezTo>
                  <a:pt x="17700" y="20769"/>
                  <a:pt x="17836" y="21071"/>
                  <a:pt x="17864" y="21340"/>
                </a:cubicBezTo>
                <a:cubicBezTo>
                  <a:pt x="17881" y="21500"/>
                  <a:pt x="17909" y="21585"/>
                  <a:pt x="17954" y="21592"/>
                </a:cubicBezTo>
                <a:cubicBezTo>
                  <a:pt x="17999" y="21599"/>
                  <a:pt x="18059" y="21534"/>
                  <a:pt x="18156" y="21391"/>
                </a:cubicBezTo>
                <a:lnTo>
                  <a:pt x="18307" y="21172"/>
                </a:lnTo>
                <a:lnTo>
                  <a:pt x="18307" y="20501"/>
                </a:lnTo>
                <a:lnTo>
                  <a:pt x="18307" y="19829"/>
                </a:lnTo>
                <a:lnTo>
                  <a:pt x="18095" y="19258"/>
                </a:lnTo>
                <a:cubicBezTo>
                  <a:pt x="17981" y="18944"/>
                  <a:pt x="17894" y="18635"/>
                  <a:pt x="17894" y="18570"/>
                </a:cubicBezTo>
                <a:cubicBezTo>
                  <a:pt x="17894" y="18505"/>
                  <a:pt x="17808" y="18275"/>
                  <a:pt x="17713" y="18066"/>
                </a:cubicBezTo>
                <a:cubicBezTo>
                  <a:pt x="17619" y="17857"/>
                  <a:pt x="17488" y="17489"/>
                  <a:pt x="17421" y="17243"/>
                </a:cubicBezTo>
                <a:cubicBezTo>
                  <a:pt x="17317" y="16866"/>
                  <a:pt x="17296" y="16730"/>
                  <a:pt x="17310" y="16370"/>
                </a:cubicBezTo>
                <a:cubicBezTo>
                  <a:pt x="17331" y="15812"/>
                  <a:pt x="17526" y="15266"/>
                  <a:pt x="17854" y="14826"/>
                </a:cubicBezTo>
                <a:cubicBezTo>
                  <a:pt x="18036" y="14582"/>
                  <a:pt x="18095" y="14463"/>
                  <a:pt x="18095" y="14322"/>
                </a:cubicBezTo>
                <a:cubicBezTo>
                  <a:pt x="18095" y="14117"/>
                  <a:pt x="18282" y="13804"/>
                  <a:pt x="18448" y="13734"/>
                </a:cubicBezTo>
                <a:cubicBezTo>
                  <a:pt x="18513" y="13707"/>
                  <a:pt x="18568" y="13619"/>
                  <a:pt x="18598" y="13466"/>
                </a:cubicBezTo>
                <a:cubicBezTo>
                  <a:pt x="18654" y="13184"/>
                  <a:pt x="18857" y="12878"/>
                  <a:pt x="18991" y="12878"/>
                </a:cubicBezTo>
                <a:cubicBezTo>
                  <a:pt x="19050" y="12878"/>
                  <a:pt x="19097" y="12821"/>
                  <a:pt x="19112" y="12744"/>
                </a:cubicBezTo>
                <a:cubicBezTo>
                  <a:pt x="19126" y="12673"/>
                  <a:pt x="19202" y="12515"/>
                  <a:pt x="19283" y="12391"/>
                </a:cubicBezTo>
                <a:cubicBezTo>
                  <a:pt x="19457" y="12127"/>
                  <a:pt x="19459" y="12055"/>
                  <a:pt x="19242" y="11417"/>
                </a:cubicBezTo>
                <a:cubicBezTo>
                  <a:pt x="19162" y="11181"/>
                  <a:pt x="19092" y="10964"/>
                  <a:pt x="19092" y="10930"/>
                </a:cubicBezTo>
                <a:cubicBezTo>
                  <a:pt x="19092" y="10897"/>
                  <a:pt x="19058" y="10839"/>
                  <a:pt x="19011" y="10796"/>
                </a:cubicBezTo>
                <a:cubicBezTo>
                  <a:pt x="18924" y="10719"/>
                  <a:pt x="18920" y="10710"/>
                  <a:pt x="19001" y="10561"/>
                </a:cubicBezTo>
                <a:cubicBezTo>
                  <a:pt x="19131" y="10322"/>
                  <a:pt x="19303" y="9545"/>
                  <a:pt x="19263" y="9369"/>
                </a:cubicBezTo>
                <a:cubicBezTo>
                  <a:pt x="19238" y="9258"/>
                  <a:pt x="19266" y="9102"/>
                  <a:pt x="19373" y="8748"/>
                </a:cubicBezTo>
                <a:cubicBezTo>
                  <a:pt x="19489" y="8362"/>
                  <a:pt x="19512" y="8202"/>
                  <a:pt x="19504" y="7925"/>
                </a:cubicBezTo>
                <a:lnTo>
                  <a:pt x="19494" y="7572"/>
                </a:lnTo>
                <a:lnTo>
                  <a:pt x="19776" y="7304"/>
                </a:lnTo>
                <a:cubicBezTo>
                  <a:pt x="19995" y="7089"/>
                  <a:pt x="20067" y="6967"/>
                  <a:pt x="20068" y="6850"/>
                </a:cubicBezTo>
                <a:cubicBezTo>
                  <a:pt x="20069" y="6662"/>
                  <a:pt x="20274" y="6432"/>
                  <a:pt x="20430" y="6431"/>
                </a:cubicBezTo>
                <a:cubicBezTo>
                  <a:pt x="20501" y="6431"/>
                  <a:pt x="20558" y="6375"/>
                  <a:pt x="20601" y="6263"/>
                </a:cubicBezTo>
                <a:cubicBezTo>
                  <a:pt x="20639" y="6168"/>
                  <a:pt x="20699" y="6078"/>
                  <a:pt x="20732" y="6078"/>
                </a:cubicBezTo>
                <a:cubicBezTo>
                  <a:pt x="20804" y="6078"/>
                  <a:pt x="20814" y="5916"/>
                  <a:pt x="20752" y="5725"/>
                </a:cubicBezTo>
                <a:cubicBezTo>
                  <a:pt x="20699" y="5559"/>
                  <a:pt x="20630" y="5568"/>
                  <a:pt x="20561" y="5725"/>
                </a:cubicBezTo>
                <a:cubicBezTo>
                  <a:pt x="20511" y="5839"/>
                  <a:pt x="20506" y="5838"/>
                  <a:pt x="20430" y="5725"/>
                </a:cubicBezTo>
                <a:cubicBezTo>
                  <a:pt x="20263" y="5472"/>
                  <a:pt x="20397" y="4281"/>
                  <a:pt x="20591" y="4281"/>
                </a:cubicBezTo>
                <a:cubicBezTo>
                  <a:pt x="20639" y="4281"/>
                  <a:pt x="20681" y="4246"/>
                  <a:pt x="20692" y="4198"/>
                </a:cubicBezTo>
                <a:cubicBezTo>
                  <a:pt x="20703" y="4150"/>
                  <a:pt x="20870" y="3879"/>
                  <a:pt x="21064" y="3593"/>
                </a:cubicBezTo>
                <a:cubicBezTo>
                  <a:pt x="21448" y="3031"/>
                  <a:pt x="21491" y="2867"/>
                  <a:pt x="21285" y="2703"/>
                </a:cubicBezTo>
                <a:cubicBezTo>
                  <a:pt x="21222" y="2653"/>
                  <a:pt x="21175" y="2581"/>
                  <a:pt x="21175" y="2535"/>
                </a:cubicBezTo>
                <a:cubicBezTo>
                  <a:pt x="21175" y="2489"/>
                  <a:pt x="21126" y="2421"/>
                  <a:pt x="21074" y="2384"/>
                </a:cubicBezTo>
                <a:cubicBezTo>
                  <a:pt x="21004" y="2332"/>
                  <a:pt x="20966" y="2183"/>
                  <a:pt x="20903" y="1797"/>
                </a:cubicBezTo>
                <a:cubicBezTo>
                  <a:pt x="20800" y="1165"/>
                  <a:pt x="20703" y="1022"/>
                  <a:pt x="20500" y="1192"/>
                </a:cubicBezTo>
                <a:cubicBezTo>
                  <a:pt x="20403" y="1272"/>
                  <a:pt x="20348" y="1281"/>
                  <a:pt x="20309" y="1226"/>
                </a:cubicBezTo>
                <a:cubicBezTo>
                  <a:pt x="20209" y="1088"/>
                  <a:pt x="20111" y="1702"/>
                  <a:pt x="20068" y="2703"/>
                </a:cubicBezTo>
                <a:cubicBezTo>
                  <a:pt x="20059" y="2926"/>
                  <a:pt x="20020" y="3023"/>
                  <a:pt x="19876" y="3257"/>
                </a:cubicBezTo>
                <a:cubicBezTo>
                  <a:pt x="19702" y="3538"/>
                  <a:pt x="19686" y="3559"/>
                  <a:pt x="19102" y="3761"/>
                </a:cubicBezTo>
                <a:lnTo>
                  <a:pt x="18498" y="3979"/>
                </a:lnTo>
                <a:lnTo>
                  <a:pt x="18297" y="4449"/>
                </a:lnTo>
                <a:lnTo>
                  <a:pt x="18085" y="4919"/>
                </a:lnTo>
                <a:lnTo>
                  <a:pt x="18156" y="5155"/>
                </a:lnTo>
                <a:cubicBezTo>
                  <a:pt x="18193" y="5284"/>
                  <a:pt x="18226" y="5406"/>
                  <a:pt x="18226" y="5423"/>
                </a:cubicBezTo>
                <a:cubicBezTo>
                  <a:pt x="18226" y="5439"/>
                  <a:pt x="18145" y="5528"/>
                  <a:pt x="18045" y="5625"/>
                </a:cubicBezTo>
                <a:cubicBezTo>
                  <a:pt x="17909" y="5758"/>
                  <a:pt x="17802" y="5809"/>
                  <a:pt x="17622" y="5809"/>
                </a:cubicBezTo>
                <a:cubicBezTo>
                  <a:pt x="17300" y="5809"/>
                  <a:pt x="17215" y="5890"/>
                  <a:pt x="17250" y="6162"/>
                </a:cubicBezTo>
                <a:cubicBezTo>
                  <a:pt x="17274" y="6343"/>
                  <a:pt x="17256" y="6412"/>
                  <a:pt x="17119" y="6649"/>
                </a:cubicBezTo>
                <a:cubicBezTo>
                  <a:pt x="16910" y="7010"/>
                  <a:pt x="16341" y="7632"/>
                  <a:pt x="16123" y="7740"/>
                </a:cubicBezTo>
                <a:cubicBezTo>
                  <a:pt x="15976" y="7814"/>
                  <a:pt x="15933" y="7808"/>
                  <a:pt x="15841" y="7707"/>
                </a:cubicBezTo>
                <a:cubicBezTo>
                  <a:pt x="15772" y="7632"/>
                  <a:pt x="15747" y="7562"/>
                  <a:pt x="15761" y="7488"/>
                </a:cubicBezTo>
                <a:cubicBezTo>
                  <a:pt x="15802" y="7275"/>
                  <a:pt x="15878" y="7016"/>
                  <a:pt x="15952" y="6850"/>
                </a:cubicBezTo>
                <a:cubicBezTo>
                  <a:pt x="16036" y="6662"/>
                  <a:pt x="16012" y="6489"/>
                  <a:pt x="15881" y="5994"/>
                </a:cubicBezTo>
                <a:cubicBezTo>
                  <a:pt x="15792" y="5660"/>
                  <a:pt x="15749" y="5617"/>
                  <a:pt x="15610" y="5742"/>
                </a:cubicBezTo>
                <a:cubicBezTo>
                  <a:pt x="15517" y="5824"/>
                  <a:pt x="15447" y="5694"/>
                  <a:pt x="15519" y="5574"/>
                </a:cubicBezTo>
                <a:cubicBezTo>
                  <a:pt x="15575" y="5479"/>
                  <a:pt x="15583" y="5059"/>
                  <a:pt x="15529" y="5003"/>
                </a:cubicBezTo>
                <a:cubicBezTo>
                  <a:pt x="15507" y="4980"/>
                  <a:pt x="15488" y="4933"/>
                  <a:pt x="15499" y="4886"/>
                </a:cubicBezTo>
                <a:cubicBezTo>
                  <a:pt x="15527" y="4754"/>
                  <a:pt x="15480" y="4670"/>
                  <a:pt x="15278" y="4550"/>
                </a:cubicBezTo>
                <a:cubicBezTo>
                  <a:pt x="15057" y="4420"/>
                  <a:pt x="15022" y="4263"/>
                  <a:pt x="15217" y="4231"/>
                </a:cubicBezTo>
                <a:cubicBezTo>
                  <a:pt x="15369" y="4207"/>
                  <a:pt x="15398" y="4102"/>
                  <a:pt x="15268" y="4046"/>
                </a:cubicBezTo>
                <a:cubicBezTo>
                  <a:pt x="15221" y="4025"/>
                  <a:pt x="15180" y="3956"/>
                  <a:pt x="15167" y="3879"/>
                </a:cubicBezTo>
                <a:cubicBezTo>
                  <a:pt x="15149" y="3762"/>
                  <a:pt x="15120" y="3743"/>
                  <a:pt x="15016" y="3778"/>
                </a:cubicBezTo>
                <a:cubicBezTo>
                  <a:pt x="14925" y="3809"/>
                  <a:pt x="14871" y="3793"/>
                  <a:pt x="14835" y="3711"/>
                </a:cubicBezTo>
                <a:cubicBezTo>
                  <a:pt x="14794" y="3616"/>
                  <a:pt x="14754" y="3607"/>
                  <a:pt x="14603" y="3660"/>
                </a:cubicBezTo>
                <a:cubicBezTo>
                  <a:pt x="14503" y="3695"/>
                  <a:pt x="14338" y="3777"/>
                  <a:pt x="14231" y="3845"/>
                </a:cubicBezTo>
                <a:cubicBezTo>
                  <a:pt x="14037" y="3969"/>
                  <a:pt x="14026" y="3964"/>
                  <a:pt x="13929" y="3811"/>
                </a:cubicBezTo>
                <a:cubicBezTo>
                  <a:pt x="13875" y="3726"/>
                  <a:pt x="13812" y="3660"/>
                  <a:pt x="13788" y="3660"/>
                </a:cubicBezTo>
                <a:cubicBezTo>
                  <a:pt x="13704" y="3660"/>
                  <a:pt x="13635" y="3447"/>
                  <a:pt x="13688" y="3358"/>
                </a:cubicBezTo>
                <a:cubicBezTo>
                  <a:pt x="13833" y="3117"/>
                  <a:pt x="13642" y="3104"/>
                  <a:pt x="13446" y="3341"/>
                </a:cubicBezTo>
                <a:cubicBezTo>
                  <a:pt x="13368" y="3434"/>
                  <a:pt x="13242" y="3564"/>
                  <a:pt x="13174" y="3627"/>
                </a:cubicBezTo>
                <a:cubicBezTo>
                  <a:pt x="13105" y="3690"/>
                  <a:pt x="13014" y="3816"/>
                  <a:pt x="12963" y="3895"/>
                </a:cubicBezTo>
                <a:lnTo>
                  <a:pt x="12863" y="4030"/>
                </a:lnTo>
                <a:lnTo>
                  <a:pt x="12762" y="3879"/>
                </a:lnTo>
                <a:cubicBezTo>
                  <a:pt x="12668" y="3730"/>
                  <a:pt x="12661" y="3724"/>
                  <a:pt x="12541" y="3828"/>
                </a:cubicBezTo>
                <a:cubicBezTo>
                  <a:pt x="12336" y="4003"/>
                  <a:pt x="12337" y="3825"/>
                  <a:pt x="12541" y="3476"/>
                </a:cubicBezTo>
                <a:cubicBezTo>
                  <a:pt x="12641" y="3305"/>
                  <a:pt x="12809" y="3074"/>
                  <a:pt x="12923" y="2972"/>
                </a:cubicBezTo>
                <a:lnTo>
                  <a:pt x="13134" y="2787"/>
                </a:lnTo>
                <a:lnTo>
                  <a:pt x="12923" y="2770"/>
                </a:lnTo>
                <a:cubicBezTo>
                  <a:pt x="12809" y="2758"/>
                  <a:pt x="12701" y="2719"/>
                  <a:pt x="12681" y="2686"/>
                </a:cubicBezTo>
                <a:cubicBezTo>
                  <a:pt x="12661" y="2652"/>
                  <a:pt x="12608" y="2660"/>
                  <a:pt x="12551" y="2703"/>
                </a:cubicBezTo>
                <a:cubicBezTo>
                  <a:pt x="12470" y="2764"/>
                  <a:pt x="12416" y="2766"/>
                  <a:pt x="12319" y="2670"/>
                </a:cubicBezTo>
                <a:cubicBezTo>
                  <a:pt x="12251" y="2604"/>
                  <a:pt x="12188" y="2565"/>
                  <a:pt x="12168" y="2586"/>
                </a:cubicBezTo>
                <a:cubicBezTo>
                  <a:pt x="12147" y="2607"/>
                  <a:pt x="12107" y="2576"/>
                  <a:pt x="12078" y="2519"/>
                </a:cubicBezTo>
                <a:cubicBezTo>
                  <a:pt x="12041" y="2444"/>
                  <a:pt x="11961" y="2407"/>
                  <a:pt x="11786" y="2418"/>
                </a:cubicBezTo>
                <a:cubicBezTo>
                  <a:pt x="11503" y="2437"/>
                  <a:pt x="11315" y="2267"/>
                  <a:pt x="11293" y="1964"/>
                </a:cubicBezTo>
                <a:cubicBezTo>
                  <a:pt x="11278" y="1749"/>
                  <a:pt x="11184" y="1731"/>
                  <a:pt x="11152" y="1931"/>
                </a:cubicBezTo>
                <a:cubicBezTo>
                  <a:pt x="11132" y="2064"/>
                  <a:pt x="11095" y="2065"/>
                  <a:pt x="10347" y="2065"/>
                </a:cubicBezTo>
                <a:cubicBezTo>
                  <a:pt x="9497" y="2065"/>
                  <a:pt x="8599" y="1978"/>
                  <a:pt x="7589" y="1813"/>
                </a:cubicBezTo>
                <a:cubicBezTo>
                  <a:pt x="5800" y="1520"/>
                  <a:pt x="4795" y="1244"/>
                  <a:pt x="3232" y="571"/>
                </a:cubicBezTo>
                <a:cubicBezTo>
                  <a:pt x="2241" y="145"/>
                  <a:pt x="1946" y="-1"/>
                  <a:pt x="1833" y="0"/>
                </a:cubicBezTo>
                <a:close/>
                <a:moveTo>
                  <a:pt x="21366" y="15212"/>
                </a:moveTo>
                <a:cubicBezTo>
                  <a:pt x="21341" y="15238"/>
                  <a:pt x="21352" y="15276"/>
                  <a:pt x="21386" y="15313"/>
                </a:cubicBezTo>
                <a:cubicBezTo>
                  <a:pt x="21462" y="15392"/>
                  <a:pt x="21463" y="15382"/>
                  <a:pt x="21436" y="15262"/>
                </a:cubicBezTo>
                <a:cubicBezTo>
                  <a:pt x="21423" y="15205"/>
                  <a:pt x="21389" y="15188"/>
                  <a:pt x="21366" y="15212"/>
                </a:cubicBezTo>
                <a:close/>
                <a:moveTo>
                  <a:pt x="404" y="19476"/>
                </a:moveTo>
                <a:cubicBezTo>
                  <a:pt x="387" y="19476"/>
                  <a:pt x="373" y="19478"/>
                  <a:pt x="354" y="19510"/>
                </a:cubicBezTo>
                <a:cubicBezTo>
                  <a:pt x="315" y="19575"/>
                  <a:pt x="316" y="19610"/>
                  <a:pt x="364" y="19661"/>
                </a:cubicBezTo>
                <a:cubicBezTo>
                  <a:pt x="504" y="19809"/>
                  <a:pt x="589" y="19699"/>
                  <a:pt x="465" y="19527"/>
                </a:cubicBezTo>
                <a:cubicBezTo>
                  <a:pt x="440" y="19492"/>
                  <a:pt x="421" y="19477"/>
                  <a:pt x="404" y="19476"/>
                </a:cubicBezTo>
                <a:close/>
                <a:moveTo>
                  <a:pt x="737" y="19779"/>
                </a:moveTo>
                <a:cubicBezTo>
                  <a:pt x="730" y="19795"/>
                  <a:pt x="746" y="19834"/>
                  <a:pt x="777" y="19913"/>
                </a:cubicBezTo>
                <a:cubicBezTo>
                  <a:pt x="825" y="20035"/>
                  <a:pt x="845" y="20071"/>
                  <a:pt x="887" y="20014"/>
                </a:cubicBezTo>
                <a:cubicBezTo>
                  <a:pt x="928" y="19956"/>
                  <a:pt x="957" y="19971"/>
                  <a:pt x="998" y="20081"/>
                </a:cubicBezTo>
                <a:cubicBezTo>
                  <a:pt x="1027" y="20160"/>
                  <a:pt x="1079" y="20201"/>
                  <a:pt x="1109" y="20182"/>
                </a:cubicBezTo>
                <a:cubicBezTo>
                  <a:pt x="1140" y="20162"/>
                  <a:pt x="1186" y="20148"/>
                  <a:pt x="1210" y="20148"/>
                </a:cubicBezTo>
                <a:cubicBezTo>
                  <a:pt x="1236" y="20148"/>
                  <a:pt x="1230" y="20110"/>
                  <a:pt x="1199" y="20047"/>
                </a:cubicBezTo>
                <a:cubicBezTo>
                  <a:pt x="1171" y="19990"/>
                  <a:pt x="1111" y="19947"/>
                  <a:pt x="1069" y="19947"/>
                </a:cubicBezTo>
                <a:cubicBezTo>
                  <a:pt x="1028" y="19947"/>
                  <a:pt x="981" y="19913"/>
                  <a:pt x="968" y="19879"/>
                </a:cubicBezTo>
                <a:cubicBezTo>
                  <a:pt x="956" y="19846"/>
                  <a:pt x="893" y="19812"/>
                  <a:pt x="827" y="19795"/>
                </a:cubicBezTo>
                <a:cubicBezTo>
                  <a:pt x="768" y="19781"/>
                  <a:pt x="744" y="19762"/>
                  <a:pt x="737" y="19779"/>
                </a:cubicBezTo>
                <a:close/>
                <a:moveTo>
                  <a:pt x="20108" y="19879"/>
                </a:moveTo>
                <a:cubicBezTo>
                  <a:pt x="19815" y="19891"/>
                  <a:pt x="19814" y="20010"/>
                  <a:pt x="19836" y="20433"/>
                </a:cubicBezTo>
                <a:lnTo>
                  <a:pt x="19846" y="20736"/>
                </a:lnTo>
                <a:lnTo>
                  <a:pt x="20460" y="20719"/>
                </a:lnTo>
                <a:cubicBezTo>
                  <a:pt x="21060" y="20707"/>
                  <a:pt x="21069" y="20711"/>
                  <a:pt x="21154" y="20534"/>
                </a:cubicBezTo>
                <a:cubicBezTo>
                  <a:pt x="21201" y="20436"/>
                  <a:pt x="21257" y="20350"/>
                  <a:pt x="21285" y="20350"/>
                </a:cubicBezTo>
                <a:cubicBezTo>
                  <a:pt x="21312" y="20350"/>
                  <a:pt x="21336" y="20292"/>
                  <a:pt x="21336" y="20215"/>
                </a:cubicBezTo>
                <a:cubicBezTo>
                  <a:pt x="21336" y="19998"/>
                  <a:pt x="21161" y="19937"/>
                  <a:pt x="20500" y="19896"/>
                </a:cubicBezTo>
                <a:cubicBezTo>
                  <a:pt x="20327" y="19885"/>
                  <a:pt x="20206" y="19875"/>
                  <a:pt x="20108" y="19879"/>
                </a:cubicBezTo>
                <a:close/>
                <a:moveTo>
                  <a:pt x="21446" y="20450"/>
                </a:moveTo>
                <a:cubicBezTo>
                  <a:pt x="21417" y="20469"/>
                  <a:pt x="21450" y="20484"/>
                  <a:pt x="21507" y="20484"/>
                </a:cubicBezTo>
                <a:cubicBezTo>
                  <a:pt x="21564" y="20484"/>
                  <a:pt x="21586" y="20469"/>
                  <a:pt x="21557" y="20450"/>
                </a:cubicBezTo>
                <a:cubicBezTo>
                  <a:pt x="21529" y="20431"/>
                  <a:pt x="21474" y="20431"/>
                  <a:pt x="21446" y="20450"/>
                </a:cubicBezTo>
                <a:close/>
                <a:moveTo>
                  <a:pt x="1340" y="20534"/>
                </a:moveTo>
                <a:cubicBezTo>
                  <a:pt x="1302" y="20538"/>
                  <a:pt x="1279" y="20581"/>
                  <a:pt x="1250" y="20685"/>
                </a:cubicBezTo>
                <a:cubicBezTo>
                  <a:pt x="1216" y="20809"/>
                  <a:pt x="1212" y="20891"/>
                  <a:pt x="1240" y="20937"/>
                </a:cubicBezTo>
                <a:cubicBezTo>
                  <a:pt x="1263" y="20975"/>
                  <a:pt x="1280" y="21084"/>
                  <a:pt x="1280" y="21172"/>
                </a:cubicBezTo>
                <a:cubicBezTo>
                  <a:pt x="1280" y="21260"/>
                  <a:pt x="1294" y="21323"/>
                  <a:pt x="1310" y="21323"/>
                </a:cubicBezTo>
                <a:cubicBezTo>
                  <a:pt x="1366" y="21323"/>
                  <a:pt x="1693" y="21038"/>
                  <a:pt x="1693" y="20988"/>
                </a:cubicBezTo>
                <a:cubicBezTo>
                  <a:pt x="1693" y="20905"/>
                  <a:pt x="1470" y="20578"/>
                  <a:pt x="1381" y="20534"/>
                </a:cubicBezTo>
                <a:cubicBezTo>
                  <a:pt x="1365" y="20526"/>
                  <a:pt x="1352" y="20533"/>
                  <a:pt x="1340" y="20534"/>
                </a:cubicBezTo>
                <a:close/>
              </a:path>
            </a:pathLst>
          </a:custGeom>
          <a:ln w="12700">
            <a:miter lim="400000"/>
          </a:ln>
        </p:spPr>
      </p:pic>
      <p:sp>
        <p:nvSpPr>
          <p:cNvPr id="219"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220"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2" name="Text Placeholder 1"/>
          <p:cNvSpPr txBox="1">
            <a:spLocks noGrp="1"/>
          </p:cNvSpPr>
          <p:nvPr>
            <p:ph type="body" sz="quarter" idx="1"/>
          </p:nvPr>
        </p:nvSpPr>
        <p:spPr>
          <a:xfrm>
            <a:off x="580824" y="468754"/>
            <a:ext cx="9398001" cy="6737589"/>
          </a:xfrm>
          <a:prstGeom prst="rect">
            <a:avLst/>
          </a:prstGeom>
        </p:spPr>
        <p:txBody>
          <a:bodyPr/>
          <a:lstStyle/>
          <a:p>
            <a:pPr>
              <a:lnSpc>
                <a:spcPct val="70000"/>
              </a:lnSpc>
              <a:defRPr sz="9000" b="1" spc="-200">
                <a:latin typeface="Avenir Next Regular"/>
                <a:ea typeface="Avenir Next Regular"/>
                <a:cs typeface="Avenir Next Regular"/>
                <a:sym typeface="Avenir Next Regular"/>
              </a:defRPr>
            </a:pPr>
            <a:r>
              <a:t>Enable freemium phone service for </a:t>
            </a:r>
            <a:br/>
            <a:r>
              <a:t>users without interruption.</a:t>
            </a:r>
          </a:p>
        </p:txBody>
      </p:sp>
      <p:sp>
        <p:nvSpPr>
          <p:cNvPr id="223" name="Text Placeholder 5"/>
          <p:cNvSpPr txBox="1">
            <a:spLocks noGrp="1"/>
          </p:cNvSpPr>
          <p:nvPr>
            <p:ph type="body" idx="22"/>
          </p:nvPr>
        </p:nvSpPr>
        <p:spPr>
          <a:xfrm>
            <a:off x="12188694" y="2195410"/>
            <a:ext cx="5207001" cy="2041587"/>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defTabSz="775969">
              <a:lnSpc>
                <a:spcPct val="90000"/>
              </a:lnSpc>
              <a:defRPr sz="3948" b="1" spc="-188">
                <a:latin typeface="Avenir Next Regular"/>
                <a:ea typeface="Avenir Next Regular"/>
                <a:cs typeface="Avenir Next Regular"/>
                <a:sym typeface="Avenir Next Regular"/>
              </a:defRPr>
            </a:lvl1pPr>
          </a:lstStyle>
          <a:p>
            <a:r>
              <a:t>By having ads integrated into the user’s daily experience</a:t>
            </a:r>
          </a:p>
        </p:txBody>
      </p:sp>
      <p:sp>
        <p:nvSpPr>
          <p:cNvPr id="224" name="Text Placeholder 6"/>
          <p:cNvSpPr txBox="1">
            <a:spLocks noGrp="1"/>
          </p:cNvSpPr>
          <p:nvPr>
            <p:ph type="body" idx="23"/>
          </p:nvPr>
        </p:nvSpPr>
        <p:spPr>
          <a:xfrm>
            <a:off x="18041861" y="2195410"/>
            <a:ext cx="5863983" cy="2041587"/>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defTabSz="775969">
              <a:lnSpc>
                <a:spcPct val="90000"/>
              </a:lnSpc>
              <a:defRPr sz="3948" b="1" spc="-188">
                <a:latin typeface="Avenir Next Regular"/>
                <a:ea typeface="Avenir Next Regular"/>
                <a:cs typeface="Avenir Next Regular"/>
                <a:sym typeface="Avenir Next Regular"/>
              </a:defRPr>
            </a:lvl1pPr>
          </a:lstStyle>
          <a:p>
            <a:r>
              <a:t>Upon opening the app (available for certain premium units)</a:t>
            </a:r>
          </a:p>
        </p:txBody>
      </p:sp>
      <p:sp>
        <p:nvSpPr>
          <p:cNvPr id="225" name="Slide Number"/>
          <p:cNvSpPr txBox="1">
            <a:spLocks noGrp="1"/>
          </p:cNvSpPr>
          <p:nvPr>
            <p:ph type="sldNum" sz="quarter" idx="4294967295"/>
          </p:nvPr>
        </p:nvSpPr>
        <p:spPr>
          <a:xfrm>
            <a:off x="12065033" y="12807898"/>
            <a:ext cx="241437"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5</a:t>
            </a:fld>
            <a:endParaRPr/>
          </a:p>
        </p:txBody>
      </p:sp>
      <p:pic>
        <p:nvPicPr>
          <p:cNvPr id="226" name="Picture 3" descr="Picture 3"/>
          <p:cNvPicPr>
            <a:picLocks noChangeAspect="1"/>
          </p:cNvPicPr>
          <p:nvPr/>
        </p:nvPicPr>
        <p:blipFill>
          <a:blip r:embed="rId2"/>
          <a:stretch>
            <a:fillRect/>
          </a:stretch>
        </p:blipFill>
        <p:spPr>
          <a:xfrm rot="754464">
            <a:off x="1401768" y="8389009"/>
            <a:ext cx="4738585" cy="3489958"/>
          </a:xfrm>
          <a:prstGeom prst="rect">
            <a:avLst/>
          </a:prstGeom>
          <a:ln w="12700">
            <a:miter lim="400000"/>
          </a:ln>
        </p:spPr>
      </p:pic>
      <p:pic>
        <p:nvPicPr>
          <p:cNvPr id="227" name="Picture 7" descr="Picture 7"/>
          <p:cNvPicPr>
            <a:picLocks noChangeAspect="1"/>
          </p:cNvPicPr>
          <p:nvPr/>
        </p:nvPicPr>
        <p:blipFill>
          <a:blip r:embed="rId3"/>
          <a:srcRect t="32" b="32"/>
          <a:stretch>
            <a:fillRect/>
          </a:stretch>
        </p:blipFill>
        <p:spPr>
          <a:xfrm>
            <a:off x="18054011" y="4516746"/>
            <a:ext cx="3745348" cy="7712012"/>
          </a:xfrm>
          <a:prstGeom prst="rect">
            <a:avLst/>
          </a:prstGeom>
          <a:ln w="12700">
            <a:miter lim="400000"/>
          </a:ln>
        </p:spPr>
      </p:pic>
      <p:pic>
        <p:nvPicPr>
          <p:cNvPr id="228" name="Wordmark.png" descr="Wordmark.png"/>
          <p:cNvPicPr>
            <a:picLocks noChangeAspect="1"/>
          </p:cNvPicPr>
          <p:nvPr/>
        </p:nvPicPr>
        <p:blipFill>
          <a:blip r:embed="rId4"/>
          <a:stretch>
            <a:fillRect/>
          </a:stretch>
        </p:blipFill>
        <p:spPr>
          <a:xfrm>
            <a:off x="22433509" y="12800716"/>
            <a:ext cx="1335987" cy="359503"/>
          </a:xfrm>
          <a:prstGeom prst="rect">
            <a:avLst/>
          </a:prstGeom>
          <a:ln w="12700">
            <a:miter lim="400000"/>
          </a:ln>
        </p:spPr>
      </p:pic>
      <p:sp>
        <p:nvSpPr>
          <p:cNvPr id="229"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230"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grpSp>
        <p:nvGrpSpPr>
          <p:cNvPr id="233" name="Group"/>
          <p:cNvGrpSpPr/>
          <p:nvPr/>
        </p:nvGrpSpPr>
        <p:grpSpPr>
          <a:xfrm>
            <a:off x="12137700" y="4516841"/>
            <a:ext cx="3745287" cy="7711886"/>
            <a:chOff x="0" y="0"/>
            <a:chExt cx="3745286" cy="7711885"/>
          </a:xfrm>
        </p:grpSpPr>
        <p:pic>
          <p:nvPicPr>
            <p:cNvPr id="231" name="Picture 4" descr="Picture 4"/>
            <p:cNvPicPr>
              <a:picLocks noChangeAspect="1"/>
            </p:cNvPicPr>
            <p:nvPr/>
          </p:nvPicPr>
          <p:blipFill>
            <a:blip r:embed="rId5"/>
            <a:srcRect t="9" b="9"/>
            <a:stretch>
              <a:fillRect/>
            </a:stretch>
          </p:blipFill>
          <p:spPr>
            <a:xfrm>
              <a:off x="0" y="0"/>
              <a:ext cx="3745287" cy="7711886"/>
            </a:xfrm>
            <a:prstGeom prst="rect">
              <a:avLst/>
            </a:prstGeom>
            <a:ln w="12700" cap="flat">
              <a:noFill/>
              <a:miter lim="400000"/>
            </a:ln>
            <a:effectLst/>
          </p:spPr>
        </p:pic>
        <p:pic>
          <p:nvPicPr>
            <p:cNvPr id="232" name="Picture 4" descr="Picture 4"/>
            <p:cNvPicPr>
              <a:picLocks/>
            </p:cNvPicPr>
            <p:nvPr/>
          </p:nvPicPr>
          <p:blipFill>
            <a:blip r:embed="rId6"/>
            <a:stretch>
              <a:fillRect/>
            </a:stretch>
          </p:blipFill>
          <p:spPr>
            <a:xfrm>
              <a:off x="278503" y="550860"/>
              <a:ext cx="3188275" cy="6915616"/>
            </a:xfrm>
            <a:prstGeom prst="rect">
              <a:avLst/>
            </a:prstGeom>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35" name="Slide Number"/>
          <p:cNvSpPr txBox="1">
            <a:spLocks noGrp="1"/>
          </p:cNvSpPr>
          <p:nvPr>
            <p:ph type="sldNum" sz="quarter" idx="4294967295"/>
          </p:nvPr>
        </p:nvSpPr>
        <p:spPr>
          <a:xfrm>
            <a:off x="12065033" y="12807898"/>
            <a:ext cx="241437"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solidFill>
                  <a:srgbClr val="26267F"/>
                </a:solidFill>
                <a:latin typeface="Avenir Next LT Pro"/>
                <a:ea typeface="Avenir Next LT Pro"/>
                <a:cs typeface="Avenir Next LT Pro"/>
                <a:sym typeface="Avenir Next LT Pro"/>
              </a:defRPr>
            </a:lvl1pPr>
          </a:lstStyle>
          <a:p>
            <a:fld id="{86CB4B4D-7CA3-9044-876B-883B54F8677D}" type="slidenum">
              <a:t>6</a:t>
            </a:fld>
            <a:endParaRPr/>
          </a:p>
        </p:txBody>
      </p:sp>
      <p:sp>
        <p:nvSpPr>
          <p:cNvPr id="236" name="Section Title"/>
          <p:cNvSpPr txBox="1">
            <a:spLocks noGrp="1"/>
          </p:cNvSpPr>
          <p:nvPr>
            <p:ph type="body" sz="half" idx="1"/>
          </p:nvPr>
        </p:nvSpPr>
        <p:spPr>
          <a:xfrm>
            <a:off x="517325" y="575749"/>
            <a:ext cx="16308304" cy="7661252"/>
          </a:xfrm>
          <a:prstGeom prst="rect">
            <a:avLst/>
          </a:prstGeom>
          <a:ln w="12700">
            <a:noFill/>
          </a:ln>
        </p:spPr>
        <p:txBody>
          <a:bodyPr anchor="t"/>
          <a:lstStyle>
            <a:lvl1pPr algn="l" defTabSz="2438337">
              <a:lnSpc>
                <a:spcPct val="80000"/>
              </a:lnSpc>
              <a:defRPr sz="11000" b="1" spc="-500">
                <a:solidFill>
                  <a:srgbClr val="26267F"/>
                </a:solidFill>
                <a:latin typeface="Avenir Next Regular"/>
                <a:ea typeface="Avenir Next Regular"/>
                <a:cs typeface="Avenir Next Regular"/>
                <a:sym typeface="Avenir Next Regular"/>
              </a:defRPr>
            </a:lvl1pPr>
          </a:lstStyle>
          <a:p>
            <a:r>
              <a:t>The TextNow community.</a:t>
            </a:r>
          </a:p>
        </p:txBody>
      </p:sp>
      <p:sp>
        <p:nvSpPr>
          <p:cNvPr id="237" name="Text Placeholder 6"/>
          <p:cNvSpPr txBox="1"/>
          <p:nvPr/>
        </p:nvSpPr>
        <p:spPr>
          <a:xfrm>
            <a:off x="633666" y="2194268"/>
            <a:ext cx="10641757" cy="300736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45719" rIns="45719">
            <a:spAutoFit/>
          </a:bodyPr>
          <a:lstStyle/>
          <a:p>
            <a:pPr defTabSz="825500">
              <a:lnSpc>
                <a:spcPct val="90000"/>
              </a:lnSpc>
              <a:defRPr sz="6000" b="1" spc="-200">
                <a:solidFill>
                  <a:srgbClr val="26267F"/>
                </a:solidFill>
                <a:latin typeface="Avenir Next Regular"/>
                <a:ea typeface="Avenir Next Regular"/>
                <a:cs typeface="Avenir Next Regular"/>
                <a:sym typeface="Avenir Next Regular"/>
              </a:defRPr>
            </a:pPr>
            <a:r>
              <a:t>Connect with a hard-to-find, hard-to-engage audience, </a:t>
            </a:r>
            <a:br/>
            <a:r>
              <a:t>at scale.</a:t>
            </a:r>
          </a:p>
        </p:txBody>
      </p:sp>
      <p:pic>
        <p:nvPicPr>
          <p:cNvPr id="238" name="Picture 16" descr="Picture 16"/>
          <p:cNvPicPr>
            <a:picLocks noChangeAspect="1"/>
          </p:cNvPicPr>
          <p:nvPr/>
        </p:nvPicPr>
        <p:blipFill>
          <a:blip r:embed="rId2"/>
          <a:stretch>
            <a:fillRect/>
          </a:stretch>
        </p:blipFill>
        <p:spPr>
          <a:xfrm rot="2035115">
            <a:off x="16558744" y="2619992"/>
            <a:ext cx="4141507" cy="1862937"/>
          </a:xfrm>
          <a:prstGeom prst="rect">
            <a:avLst/>
          </a:prstGeom>
          <a:ln w="12700">
            <a:miter lim="400000"/>
          </a:ln>
        </p:spPr>
      </p:pic>
      <p:pic>
        <p:nvPicPr>
          <p:cNvPr id="239" name="Picture 17" descr="Picture 17"/>
          <p:cNvPicPr>
            <a:picLocks noChangeAspect="1"/>
          </p:cNvPicPr>
          <p:nvPr/>
        </p:nvPicPr>
        <p:blipFill>
          <a:blip r:embed="rId3"/>
          <a:stretch>
            <a:fillRect/>
          </a:stretch>
        </p:blipFill>
        <p:spPr>
          <a:xfrm rot="676287">
            <a:off x="19429806" y="1243284"/>
            <a:ext cx="3738635" cy="2125119"/>
          </a:xfrm>
          <a:prstGeom prst="rect">
            <a:avLst/>
          </a:prstGeom>
          <a:ln w="12700">
            <a:miter lim="400000"/>
          </a:ln>
        </p:spPr>
      </p:pic>
      <p:pic>
        <p:nvPicPr>
          <p:cNvPr id="240" name="Wordmark.png" descr="Wordmark.png"/>
          <p:cNvPicPr>
            <a:picLocks noChangeAspect="1"/>
          </p:cNvPicPr>
          <p:nvPr/>
        </p:nvPicPr>
        <p:blipFill>
          <a:blip r:embed="rId4"/>
          <a:stretch>
            <a:fillRect/>
          </a:stretch>
        </p:blipFill>
        <p:spPr>
          <a:xfrm>
            <a:off x="22433509" y="12866028"/>
            <a:ext cx="1335987" cy="359503"/>
          </a:xfrm>
          <a:prstGeom prst="rect">
            <a:avLst/>
          </a:prstGeom>
          <a:ln w="12700">
            <a:miter lim="400000"/>
          </a:ln>
        </p:spPr>
      </p:pic>
      <p:sp>
        <p:nvSpPr>
          <p:cNvPr id="241" name="Subtitle…"/>
          <p:cNvSpPr txBox="1"/>
          <p:nvPr/>
        </p:nvSpPr>
        <p:spPr>
          <a:xfrm>
            <a:off x="580825" y="8855361"/>
            <a:ext cx="4914901" cy="428752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solidFill>
                  <a:srgbClr val="26267F"/>
                </a:solidFill>
                <a:latin typeface="Avenir Next Regular"/>
                <a:ea typeface="Avenir Next Regular"/>
                <a:cs typeface="Avenir Next Regular"/>
                <a:sym typeface="Avenir Next Regular"/>
              </a:defRPr>
            </a:pPr>
            <a:r>
              <a:t>Young and diverse</a:t>
            </a:r>
          </a:p>
          <a:p>
            <a:pPr>
              <a:spcBef>
                <a:spcPts val="3000"/>
              </a:spcBef>
              <a:defRPr sz="2800" spc="-93">
                <a:solidFill>
                  <a:srgbClr val="26267F"/>
                </a:solidFill>
                <a:latin typeface="Avenir Next Demi Bold"/>
                <a:ea typeface="Avenir Next Demi Bold"/>
                <a:cs typeface="Avenir Next Demi Bold"/>
                <a:sym typeface="Avenir Next Demi Bold"/>
              </a:defRPr>
            </a:pPr>
            <a:r>
              <a:t>10M. Millennial </a:t>
            </a:r>
            <a:br/>
            <a:r>
              <a:t>and Gen Z – 72% </a:t>
            </a:r>
            <a:br/>
            <a:r>
              <a:t>of diverse backgrounds.</a:t>
            </a:r>
          </a:p>
          <a:p>
            <a:pPr>
              <a:lnSpc>
                <a:spcPct val="120000"/>
              </a:lnSpc>
              <a:spcBef>
                <a:spcPts val="4500"/>
              </a:spcBef>
              <a:defRPr sz="3000">
                <a:solidFill>
                  <a:srgbClr val="26267F"/>
                </a:solidFill>
                <a:latin typeface="Avenir Next Regular"/>
                <a:ea typeface="Avenir Next Regular"/>
                <a:cs typeface="Avenir Next Regular"/>
                <a:sym typeface="Avenir Next Regular"/>
              </a:defRPr>
            </a:pPr>
            <a:br>
              <a:rPr sz="2800"/>
            </a:br>
            <a:endParaRPr sz="2800"/>
          </a:p>
        </p:txBody>
      </p:sp>
      <p:pic>
        <p:nvPicPr>
          <p:cNvPr id="242" name="Google Shape;496;p21" descr="Google Shape;496;p21"/>
          <p:cNvPicPr>
            <a:picLocks noChangeAspect="1"/>
          </p:cNvPicPr>
          <p:nvPr/>
        </p:nvPicPr>
        <p:blipFill>
          <a:blip r:embed="rId5"/>
          <a:srcRect b="48"/>
          <a:stretch>
            <a:fillRect/>
          </a:stretch>
        </p:blipFill>
        <p:spPr>
          <a:xfrm>
            <a:off x="599000" y="5902120"/>
            <a:ext cx="2542596" cy="2537217"/>
          </a:xfrm>
          <a:custGeom>
            <a:avLst/>
            <a:gdLst/>
            <a:ahLst/>
            <a:cxnLst>
              <a:cxn ang="0">
                <a:pos x="wd2" y="hd2"/>
              </a:cxn>
              <a:cxn ang="5400000">
                <a:pos x="wd2" y="hd2"/>
              </a:cxn>
              <a:cxn ang="10800000">
                <a:pos x="wd2" y="hd2"/>
              </a:cxn>
              <a:cxn ang="16200000">
                <a:pos x="wd2" y="hd2"/>
              </a:cxn>
            </a:cxnLst>
            <a:rect l="0" t="0" r="r" b="b"/>
            <a:pathLst>
              <a:path w="21600" h="21600" extrusionOk="0">
                <a:moveTo>
                  <a:pt x="9760" y="0"/>
                </a:moveTo>
                <a:cubicBezTo>
                  <a:pt x="4284" y="525"/>
                  <a:pt x="0" y="5147"/>
                  <a:pt x="0" y="10775"/>
                </a:cubicBezTo>
                <a:cubicBezTo>
                  <a:pt x="0" y="16755"/>
                  <a:pt x="4834" y="21600"/>
                  <a:pt x="10798" y="21600"/>
                </a:cubicBezTo>
                <a:cubicBezTo>
                  <a:pt x="16763" y="21600"/>
                  <a:pt x="21600" y="16755"/>
                  <a:pt x="21600" y="10775"/>
                </a:cubicBezTo>
                <a:cubicBezTo>
                  <a:pt x="21600" y="5147"/>
                  <a:pt x="17316" y="525"/>
                  <a:pt x="11840" y="0"/>
                </a:cubicBezTo>
                <a:lnTo>
                  <a:pt x="9760" y="0"/>
                </a:lnTo>
                <a:close/>
              </a:path>
            </a:pathLst>
          </a:custGeom>
          <a:ln w="12700">
            <a:miter lim="400000"/>
          </a:ln>
        </p:spPr>
      </p:pic>
      <p:sp>
        <p:nvSpPr>
          <p:cNvPr id="243" name="Subtitle…"/>
          <p:cNvSpPr txBox="1"/>
          <p:nvPr/>
        </p:nvSpPr>
        <p:spPr>
          <a:xfrm>
            <a:off x="7346271" y="8906161"/>
            <a:ext cx="3890221" cy="30353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0" tIns="0" rIns="0" bIns="0">
            <a:spAutoFit/>
          </a:bodyPr>
          <a:lstStyle/>
          <a:p>
            <a:pPr defTabSz="825500">
              <a:defRPr sz="4200" b="1" spc="-150">
                <a:solidFill>
                  <a:srgbClr val="26267F"/>
                </a:solidFill>
                <a:latin typeface="Avenir Next Regular"/>
                <a:ea typeface="Avenir Next Regular"/>
                <a:cs typeface="Avenir Next Regular"/>
                <a:sym typeface="Avenir Next Regular"/>
              </a:defRPr>
            </a:pPr>
            <a:r>
              <a:t>Influential</a:t>
            </a:r>
          </a:p>
          <a:p>
            <a:pPr>
              <a:spcBef>
                <a:spcPts val="3000"/>
              </a:spcBef>
              <a:defRPr sz="2800" spc="-93">
                <a:solidFill>
                  <a:srgbClr val="26267F"/>
                </a:solidFill>
                <a:latin typeface="Avenir Next Demi Bold"/>
                <a:ea typeface="Avenir Next Demi Bold"/>
                <a:cs typeface="Avenir Next Demi Bold"/>
                <a:sym typeface="Avenir Next Demi Bold"/>
              </a:defRPr>
            </a:pPr>
            <a:r>
              <a:t>Forward-thinkers, </a:t>
            </a:r>
            <a:br/>
            <a:r>
              <a:t>ahead of the game </a:t>
            </a:r>
            <a:br/>
            <a:r>
              <a:t>(“the cord cutters of phone service”).</a:t>
            </a:r>
          </a:p>
        </p:txBody>
      </p:sp>
      <p:pic>
        <p:nvPicPr>
          <p:cNvPr id="244" name="Google Shape;496;p21" descr="Google Shape;496;p21"/>
          <p:cNvPicPr>
            <a:picLocks noChangeAspect="1"/>
          </p:cNvPicPr>
          <p:nvPr/>
        </p:nvPicPr>
        <p:blipFill>
          <a:blip r:embed="rId6"/>
          <a:srcRect l="134" r="126" b="7"/>
          <a:stretch>
            <a:fillRect/>
          </a:stretch>
        </p:blipFill>
        <p:spPr>
          <a:xfrm>
            <a:off x="7313132" y="5895764"/>
            <a:ext cx="2542779" cy="254357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7"/>
                  <a:pt x="0" y="10802"/>
                </a:cubicBezTo>
                <a:cubicBezTo>
                  <a:pt x="0" y="16767"/>
                  <a:pt x="4834" y="21600"/>
                  <a:pt x="10798" y="21600"/>
                </a:cubicBezTo>
                <a:cubicBezTo>
                  <a:pt x="16763" y="21600"/>
                  <a:pt x="21600" y="16767"/>
                  <a:pt x="21600" y="10802"/>
                </a:cubicBezTo>
                <a:cubicBezTo>
                  <a:pt x="21600" y="4837"/>
                  <a:pt x="16763" y="0"/>
                  <a:pt x="10798" y="0"/>
                </a:cubicBezTo>
                <a:close/>
              </a:path>
            </a:pathLst>
          </a:custGeom>
          <a:ln w="12700">
            <a:miter lim="400000"/>
          </a:ln>
        </p:spPr>
      </p:pic>
      <p:sp>
        <p:nvSpPr>
          <p:cNvPr id="245" name="Subtitle…"/>
          <p:cNvSpPr txBox="1"/>
          <p:nvPr/>
        </p:nvSpPr>
        <p:spPr>
          <a:xfrm>
            <a:off x="13549495" y="8855361"/>
            <a:ext cx="3937654" cy="31369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solidFill>
                  <a:srgbClr val="26267F"/>
                </a:solidFill>
                <a:latin typeface="Avenir Next Regular"/>
                <a:ea typeface="Avenir Next Regular"/>
                <a:cs typeface="Avenir Next Regular"/>
                <a:sym typeface="Avenir Next Regular"/>
              </a:defRPr>
            </a:pPr>
            <a:r>
              <a:t>Savvy and bold</a:t>
            </a:r>
          </a:p>
          <a:p>
            <a:pPr>
              <a:spcBef>
                <a:spcPts val="3000"/>
              </a:spcBef>
              <a:defRPr sz="2800" spc="-93">
                <a:solidFill>
                  <a:srgbClr val="26267F"/>
                </a:solidFill>
                <a:latin typeface="Avenir Next Demi Bold"/>
                <a:ea typeface="Avenir Next Demi Bold"/>
                <a:cs typeface="Avenir Next Demi Bold"/>
                <a:sym typeface="Avenir Next Demi Bold"/>
              </a:defRPr>
            </a:pPr>
            <a:r>
              <a:t>Smart spenders. </a:t>
            </a:r>
            <a:br/>
            <a:r>
              <a:t>They want the best phone service and don’t want to pay for it.</a:t>
            </a:r>
          </a:p>
        </p:txBody>
      </p:sp>
      <p:pic>
        <p:nvPicPr>
          <p:cNvPr id="246" name="Google Shape;496;p21" descr="Google Shape;496;p21"/>
          <p:cNvPicPr>
            <a:picLocks noChangeAspect="1"/>
          </p:cNvPicPr>
          <p:nvPr/>
        </p:nvPicPr>
        <p:blipFill>
          <a:blip r:embed="rId7"/>
          <a:srcRect t="126" b="134"/>
          <a:stretch>
            <a:fillRect/>
          </a:stretch>
        </p:blipFill>
        <p:spPr>
          <a:xfrm>
            <a:off x="13549495" y="5895765"/>
            <a:ext cx="2542595" cy="2543572"/>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7"/>
                  <a:pt x="0" y="10802"/>
                </a:cubicBezTo>
                <a:cubicBezTo>
                  <a:pt x="0" y="16767"/>
                  <a:pt x="4834" y="21600"/>
                  <a:pt x="10798" y="21600"/>
                </a:cubicBezTo>
                <a:cubicBezTo>
                  <a:pt x="16763" y="21600"/>
                  <a:pt x="21600" y="16767"/>
                  <a:pt x="21600" y="10802"/>
                </a:cubicBezTo>
                <a:cubicBezTo>
                  <a:pt x="21600" y="4837"/>
                  <a:pt x="16763" y="0"/>
                  <a:pt x="10798" y="0"/>
                </a:cubicBezTo>
                <a:close/>
              </a:path>
            </a:pathLst>
          </a:custGeom>
          <a:ln w="12700">
            <a:miter lim="400000"/>
          </a:ln>
        </p:spPr>
      </p:pic>
      <p:sp>
        <p:nvSpPr>
          <p:cNvPr id="247" name="Subtitle…"/>
          <p:cNvSpPr txBox="1"/>
          <p:nvPr/>
        </p:nvSpPr>
        <p:spPr>
          <a:xfrm>
            <a:off x="19800151" y="8855361"/>
            <a:ext cx="3937654" cy="31369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solidFill>
                  <a:srgbClr val="26267F"/>
                </a:solidFill>
                <a:latin typeface="Avenir Next Regular"/>
                <a:ea typeface="Avenir Next Regular"/>
                <a:cs typeface="Avenir Next Regular"/>
                <a:sym typeface="Avenir Next Regular"/>
              </a:defRPr>
            </a:pPr>
            <a:r>
              <a:t>Hyper-engaged</a:t>
            </a:r>
          </a:p>
          <a:p>
            <a:pPr>
              <a:spcBef>
                <a:spcPts val="3000"/>
              </a:spcBef>
              <a:defRPr sz="2800" spc="-93">
                <a:solidFill>
                  <a:srgbClr val="26267F"/>
                </a:solidFill>
                <a:latin typeface="Avenir Next Demi Bold"/>
                <a:ea typeface="Avenir Next Demi Bold"/>
                <a:cs typeface="Avenir Next Demi Bold"/>
                <a:sym typeface="Avenir Next Demi Bold"/>
              </a:defRPr>
            </a:pPr>
            <a:r>
              <a:t>Lean-forward attitude towards advertisers. Spend +23 mins/day </a:t>
            </a:r>
            <a:br/>
            <a:r>
              <a:t>in our app.</a:t>
            </a:r>
          </a:p>
        </p:txBody>
      </p:sp>
      <p:pic>
        <p:nvPicPr>
          <p:cNvPr id="248" name="Google Shape;496;p21" descr="Google Shape;496;p21"/>
          <p:cNvPicPr>
            <a:picLocks noChangeAspect="1"/>
          </p:cNvPicPr>
          <p:nvPr/>
        </p:nvPicPr>
        <p:blipFill>
          <a:blip r:embed="rId8"/>
          <a:srcRect l="65" r="58" b="7"/>
          <a:stretch>
            <a:fillRect/>
          </a:stretch>
        </p:blipFill>
        <p:spPr>
          <a:xfrm>
            <a:off x="19817811" y="5895764"/>
            <a:ext cx="2542779" cy="254357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7"/>
                  <a:pt x="0" y="10802"/>
                </a:cubicBezTo>
                <a:cubicBezTo>
                  <a:pt x="0" y="16767"/>
                  <a:pt x="4834" y="21600"/>
                  <a:pt x="10798" y="21600"/>
                </a:cubicBezTo>
                <a:cubicBezTo>
                  <a:pt x="16763" y="21600"/>
                  <a:pt x="21600" y="16767"/>
                  <a:pt x="21600" y="10802"/>
                </a:cubicBezTo>
                <a:cubicBezTo>
                  <a:pt x="21600" y="4837"/>
                  <a:pt x="16763" y="0"/>
                  <a:pt x="10798" y="0"/>
                </a:cubicBezTo>
                <a:close/>
              </a:path>
            </a:pathLst>
          </a:custGeom>
          <a:ln w="12700">
            <a:miter lim="400000"/>
          </a:ln>
        </p:spPr>
      </p:pic>
      <p:sp>
        <p:nvSpPr>
          <p:cNvPr id="249" name="Rounded Rectangle"/>
          <p:cNvSpPr/>
          <p:nvPr/>
        </p:nvSpPr>
        <p:spPr>
          <a:xfrm>
            <a:off x="659721" y="12746372"/>
            <a:ext cx="6169343" cy="520367"/>
          </a:xfrm>
          <a:prstGeom prst="roundRect">
            <a:avLst>
              <a:gd name="adj" fmla="val 50000"/>
            </a:avLst>
          </a:prstGeom>
          <a:ln w="12700">
            <a:solidFill>
              <a:srgbClr val="000000"/>
            </a:solidFill>
            <a:miter lim="400000"/>
          </a:ln>
        </p:spPr>
        <p:txBody>
          <a:bodyPr lIns="50800" tIns="50800" rIns="50800" bIns="50800" anchor="ctr"/>
          <a:lstStyle/>
          <a:p>
            <a:pPr algn="ctr" defTabSz="825500">
              <a:defRPr>
                <a:latin typeface="+mj-lt"/>
                <a:ea typeface="+mj-ea"/>
                <a:cs typeface="+mj-cs"/>
                <a:sym typeface="Arial"/>
              </a:defRPr>
            </a:pPr>
            <a:endParaRPr/>
          </a:p>
        </p:txBody>
      </p:sp>
      <p:sp>
        <p:nvSpPr>
          <p:cNvPr id="250" name="Freemium Ad-Supported Phone Service, powered by your brand."/>
          <p:cNvSpPr txBox="1"/>
          <p:nvPr/>
        </p:nvSpPr>
        <p:spPr>
          <a:xfrm>
            <a:off x="742276" y="12828927"/>
            <a:ext cx="6004233" cy="355257"/>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nchor="ctr">
            <a:normAutofit/>
          </a:bodyPr>
          <a:lstStyle>
            <a:lvl1pPr algn="ctr" defTabSz="825500">
              <a:defRPr sz="1500">
                <a:latin typeface="Avenir Book"/>
                <a:ea typeface="Avenir Book"/>
                <a:cs typeface="Avenir Book"/>
                <a:sym typeface="Avenir Book"/>
              </a:defRPr>
            </a:lvl1pPr>
          </a:lstStyle>
          <a:p>
            <a:r>
              <a:t>Freemium Ad-Supported Phone Service, powered by your brand.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Page…"/>
          <p:cNvSpPr txBox="1"/>
          <p:nvPr/>
        </p:nvSpPr>
        <p:spPr>
          <a:xfrm>
            <a:off x="534936" y="495094"/>
            <a:ext cx="15390864" cy="11430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lvl1pPr defTabSz="825500">
              <a:defRPr sz="6000" b="1" spc="-150">
                <a:latin typeface="Avenir Next Regular"/>
                <a:ea typeface="Avenir Next Regular"/>
                <a:cs typeface="Avenir Next Regular"/>
                <a:sym typeface="Avenir Next Regular"/>
              </a:defRPr>
            </a:lvl1pPr>
          </a:lstStyle>
          <a:p>
            <a:r>
              <a:t>Young, diverse and highly engaged.</a:t>
            </a:r>
          </a:p>
        </p:txBody>
      </p:sp>
      <p:sp>
        <p:nvSpPr>
          <p:cNvPr id="805" name="Lorem ipsum dolor sit amet, consectetur adipiscing elit, sed do eiusmod tempor incididunt ut labore et dolore magna aliqua. Ut enim ad minim veniam, quis nostrud exercitation ullamco"/>
          <p:cNvSpPr txBox="1"/>
          <p:nvPr/>
        </p:nvSpPr>
        <p:spPr>
          <a:xfrm>
            <a:off x="580656" y="1635510"/>
            <a:ext cx="23021025" cy="78994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45719" rIns="45719">
            <a:spAutoFit/>
          </a:bodyPr>
          <a:lstStyle>
            <a:lvl1pPr>
              <a:lnSpc>
                <a:spcPct val="120000"/>
              </a:lnSpc>
              <a:spcBef>
                <a:spcPts val="4500"/>
              </a:spcBef>
              <a:defRPr sz="4000" b="1" spc="-95">
                <a:latin typeface="Avenir Next Regular"/>
                <a:ea typeface="Avenir Next Regular"/>
                <a:cs typeface="Avenir Next Regular"/>
                <a:sym typeface="Avenir Next Regular"/>
              </a:defRPr>
            </a:lvl1pPr>
          </a:lstStyle>
          <a:p>
            <a:r>
              <a:t>72% Millennial + Gen Z of diverse backgrounds.</a:t>
            </a:r>
          </a:p>
        </p:txBody>
      </p:sp>
      <p:sp>
        <p:nvSpPr>
          <p:cNvPr id="806" name="Subtitle…"/>
          <p:cNvSpPr txBox="1"/>
          <p:nvPr/>
        </p:nvSpPr>
        <p:spPr>
          <a:xfrm>
            <a:off x="19070724" y="6086761"/>
            <a:ext cx="4732447" cy="361696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latin typeface="Avenir Next Regular"/>
                <a:ea typeface="Avenir Next Regular"/>
                <a:cs typeface="Avenir Next Regular"/>
                <a:sym typeface="Avenir Next Regular"/>
              </a:defRPr>
            </a:pPr>
            <a:r>
              <a:t>Young Parents</a:t>
            </a:r>
            <a:endParaRPr spc="-42"/>
          </a:p>
          <a:p>
            <a:pPr>
              <a:lnSpc>
                <a:spcPct val="120000"/>
              </a:lnSpc>
              <a:spcBef>
                <a:spcPts val="4500"/>
              </a:spcBef>
              <a:defRPr sz="2800" spc="-93">
                <a:latin typeface="Avenir Next Regular"/>
                <a:ea typeface="Avenir Next Regular"/>
                <a:cs typeface="Avenir Next Regular"/>
                <a:sym typeface="Avenir Next Regular"/>
              </a:defRPr>
            </a:pPr>
            <a:r>
              <a:t>Young parents who prioritize the health and happiness of their families and convenient and culturally-relevant ways.</a:t>
            </a:r>
          </a:p>
        </p:txBody>
      </p:sp>
      <p:sp>
        <p:nvSpPr>
          <p:cNvPr id="807" name="TextBox 390"/>
          <p:cNvSpPr txBox="1"/>
          <p:nvPr/>
        </p:nvSpPr>
        <p:spPr>
          <a:xfrm>
            <a:off x="19070724" y="10116139"/>
            <a:ext cx="4142400" cy="31115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numCol="2" spcCol="64799" anchor="ctr"/>
          <a:lstStyle/>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r>
              <a:t>Demographics</a:t>
            </a:r>
            <a:br/>
            <a:r>
              <a:rPr b="0"/>
              <a:t>Male &amp; Female</a:t>
            </a:r>
          </a:p>
          <a:p>
            <a:pPr>
              <a:defRPr spc="-100">
                <a:latin typeface="Avenir Next Regular"/>
                <a:ea typeface="Avenir Next Regular"/>
                <a:cs typeface="Avenir Next Regular"/>
                <a:sym typeface="Avenir Next Regular"/>
              </a:defRPr>
            </a:pPr>
            <a:r>
              <a:t>18-44</a:t>
            </a:r>
          </a:p>
          <a:p>
            <a:pPr>
              <a:defRPr spc="-100">
                <a:latin typeface="Avenir Next Regular"/>
                <a:ea typeface="Avenir Next Regular"/>
                <a:cs typeface="Avenir Next Regular"/>
                <a:sym typeface="Avenir Next Regular"/>
              </a:defRPr>
            </a:pPr>
            <a:br/>
            <a:endParaRPr/>
          </a:p>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br/>
            <a:r>
              <a:t>Audience Affinity</a:t>
            </a:r>
          </a:p>
          <a:p>
            <a:pPr>
              <a:defRPr spc="-100">
                <a:latin typeface="Avenir Next Regular"/>
                <a:ea typeface="Avenir Next Regular"/>
                <a:cs typeface="Avenir Next Regular"/>
                <a:sym typeface="Avenir Next Regular"/>
              </a:defRPr>
            </a:pPr>
            <a:r>
              <a:t>Price-Conscious</a:t>
            </a:r>
          </a:p>
          <a:p>
            <a:pPr>
              <a:defRPr spc="-100">
                <a:latin typeface="Avenir Next Regular"/>
                <a:ea typeface="Avenir Next Regular"/>
                <a:cs typeface="Avenir Next Regular"/>
                <a:sym typeface="Avenir Next Regular"/>
              </a:defRPr>
            </a:pPr>
            <a:r>
              <a:t>Digitally Savvy</a:t>
            </a:r>
          </a:p>
          <a:p>
            <a:pPr>
              <a:defRPr spc="-100">
                <a:latin typeface="Avenir Next Regular"/>
                <a:ea typeface="Avenir Next Regular"/>
                <a:cs typeface="Avenir Next Regular"/>
                <a:sym typeface="Avenir Next Regular"/>
              </a:defRPr>
            </a:pPr>
            <a:r>
              <a:t>Online Reviewer</a:t>
            </a:r>
          </a:p>
          <a:p>
            <a:pPr>
              <a:defRPr spc="-100">
                <a:latin typeface="Avenir Next Regular"/>
                <a:ea typeface="Avenir Next Regular"/>
                <a:cs typeface="Avenir Next Regular"/>
                <a:sym typeface="Avenir Next Regular"/>
              </a:defRPr>
            </a:pPr>
            <a:endParaRPr/>
          </a:p>
          <a:p>
            <a:pPr>
              <a:defRPr spc="-100">
                <a:latin typeface="Avenir Next Regular"/>
                <a:ea typeface="Avenir Next Regular"/>
                <a:cs typeface="Avenir Next Regular"/>
                <a:sym typeface="Avenir Next Regular"/>
              </a:defRPr>
            </a:pPr>
            <a:endParaRPr/>
          </a:p>
          <a:p>
            <a:pPr>
              <a:defRPr spc="-100">
                <a:latin typeface="Avenir Next Regular"/>
                <a:ea typeface="Avenir Next Regular"/>
                <a:cs typeface="Avenir Next Regular"/>
                <a:sym typeface="Avenir Next Regular"/>
              </a:defRPr>
            </a:pPr>
            <a:endParaRPr/>
          </a:p>
          <a:p>
            <a:pPr>
              <a:defRPr spc="-100">
                <a:latin typeface="Avenir Next Regular"/>
                <a:ea typeface="Avenir Next Regular"/>
                <a:cs typeface="Avenir Next Regular"/>
                <a:sym typeface="Avenir Next Regular"/>
              </a:defRPr>
            </a:pPr>
            <a:endParaRPr/>
          </a:p>
        </p:txBody>
      </p:sp>
      <p:sp>
        <p:nvSpPr>
          <p:cNvPr id="808" name="Subtitle…"/>
          <p:cNvSpPr txBox="1"/>
          <p:nvPr/>
        </p:nvSpPr>
        <p:spPr>
          <a:xfrm>
            <a:off x="580825" y="6086761"/>
            <a:ext cx="3967697" cy="303784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latin typeface="Avenir Next Regular"/>
                <a:ea typeface="Avenir Next Regular"/>
                <a:cs typeface="Avenir Next Regular"/>
                <a:sym typeface="Avenir Next Regular"/>
              </a:defRPr>
            </a:pPr>
            <a:r>
              <a:t>Urban Lifestyle</a:t>
            </a:r>
            <a:endParaRPr spc="-42"/>
          </a:p>
          <a:p>
            <a:pPr>
              <a:lnSpc>
                <a:spcPct val="120000"/>
              </a:lnSpc>
              <a:spcBef>
                <a:spcPts val="4500"/>
              </a:spcBef>
              <a:defRPr sz="2800" spc="-93">
                <a:latin typeface="Avenir Next Regular"/>
                <a:ea typeface="Avenir Next Regular"/>
                <a:cs typeface="Avenir Next Regular"/>
                <a:sym typeface="Avenir Next Regular"/>
              </a:defRPr>
            </a:pPr>
            <a:r>
              <a:t>35-44: Male, Parent, </a:t>
            </a:r>
            <a:br/>
            <a:r>
              <a:t>Rap &amp; Hip Hop Fans, </a:t>
            </a:r>
            <a:br/>
            <a:r>
              <a:t>Fast Food Cravers.</a:t>
            </a:r>
          </a:p>
        </p:txBody>
      </p:sp>
      <p:sp>
        <p:nvSpPr>
          <p:cNvPr id="809" name="TextBox 58"/>
          <p:cNvSpPr txBox="1"/>
          <p:nvPr/>
        </p:nvSpPr>
        <p:spPr>
          <a:xfrm>
            <a:off x="598487" y="10414582"/>
            <a:ext cx="3572451" cy="2153192"/>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0" tIns="0" rIns="0" bIns="0" numCol="2" spcCol="66729" anchor="ctr"/>
          <a:lstStyle/>
          <a:p>
            <a:pPr>
              <a:defRPr b="1" spc="-100">
                <a:latin typeface="Avenir Next Regular"/>
                <a:ea typeface="Avenir Next Regular"/>
                <a:cs typeface="Avenir Next Regular"/>
                <a:sym typeface="Avenir Next Regular"/>
              </a:defRPr>
            </a:pPr>
            <a:r>
              <a:t>Demographics</a:t>
            </a:r>
            <a:br/>
            <a:r>
              <a:rPr b="0"/>
              <a:t>Male</a:t>
            </a:r>
            <a:br>
              <a:rPr b="0"/>
            </a:br>
            <a:r>
              <a:rPr b="0"/>
              <a:t>Parent</a:t>
            </a:r>
            <a:br>
              <a:rPr b="0"/>
            </a:br>
            <a:r>
              <a:rPr b="0"/>
              <a:t>24-44 </a:t>
            </a:r>
            <a:br>
              <a:rPr b="0"/>
            </a:br>
            <a:endParaRPr b="0"/>
          </a:p>
          <a:p>
            <a:pPr lvl="1">
              <a:defRPr b="1" spc="-100">
                <a:latin typeface="Avenir Next Regular"/>
                <a:ea typeface="Avenir Next Regular"/>
                <a:cs typeface="Avenir Next Regular"/>
                <a:sym typeface="Avenir Next Regular"/>
              </a:defRPr>
            </a:pPr>
            <a:endParaRPr b="0"/>
          </a:p>
          <a:p>
            <a:pPr lvl="1">
              <a:defRPr b="1" spc="-100">
                <a:latin typeface="Avenir Next Regular"/>
                <a:ea typeface="Avenir Next Regular"/>
                <a:cs typeface="Avenir Next Regular"/>
                <a:sym typeface="Avenir Next Regular"/>
              </a:defRPr>
            </a:pPr>
            <a:r>
              <a:t>Audience Affinity</a:t>
            </a:r>
          </a:p>
          <a:p>
            <a:pPr>
              <a:defRPr spc="-100">
                <a:latin typeface="Avenir Next Regular"/>
                <a:ea typeface="Avenir Next Regular"/>
                <a:cs typeface="Avenir Next Regular"/>
                <a:sym typeface="Avenir Next Regular"/>
              </a:defRPr>
            </a:pPr>
            <a:r>
              <a:t>Hip-Hop</a:t>
            </a:r>
            <a:br/>
            <a:r>
              <a:t>Street culture</a:t>
            </a:r>
            <a:br/>
            <a:r>
              <a:t>Trends</a:t>
            </a:r>
            <a:br/>
            <a:r>
              <a:t>Fast Food Craver</a:t>
            </a:r>
          </a:p>
        </p:txBody>
      </p:sp>
      <p:pic>
        <p:nvPicPr>
          <p:cNvPr id="810" name="Google Shape;496;p21" descr="Google Shape;496;p21"/>
          <p:cNvPicPr>
            <a:picLocks noChangeAspect="1"/>
          </p:cNvPicPr>
          <p:nvPr/>
        </p:nvPicPr>
        <p:blipFill>
          <a:blip r:embed="rId2"/>
          <a:srcRect l="24" r="16" b="7"/>
          <a:stretch>
            <a:fillRect/>
          </a:stretch>
        </p:blipFill>
        <p:spPr>
          <a:xfrm>
            <a:off x="599001" y="3127164"/>
            <a:ext cx="2542779" cy="254357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7"/>
                  <a:pt x="0" y="10802"/>
                </a:cubicBezTo>
                <a:cubicBezTo>
                  <a:pt x="0" y="16767"/>
                  <a:pt x="4834" y="21600"/>
                  <a:pt x="10798" y="21600"/>
                </a:cubicBezTo>
                <a:cubicBezTo>
                  <a:pt x="16763" y="21600"/>
                  <a:pt x="21600" y="16767"/>
                  <a:pt x="21600" y="10802"/>
                </a:cubicBezTo>
                <a:cubicBezTo>
                  <a:pt x="21600" y="4837"/>
                  <a:pt x="16763" y="0"/>
                  <a:pt x="10798" y="0"/>
                </a:cubicBezTo>
                <a:close/>
              </a:path>
            </a:pathLst>
          </a:custGeom>
          <a:ln w="12700">
            <a:miter lim="400000"/>
          </a:ln>
        </p:spPr>
      </p:pic>
      <p:sp>
        <p:nvSpPr>
          <p:cNvPr id="811" name="Subtitle…"/>
          <p:cNvSpPr txBox="1"/>
          <p:nvPr/>
        </p:nvSpPr>
        <p:spPr>
          <a:xfrm>
            <a:off x="5033267" y="6137561"/>
            <a:ext cx="4288840" cy="235712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0" tIns="0" rIns="0" bIns="0">
            <a:spAutoFit/>
          </a:bodyPr>
          <a:lstStyle/>
          <a:p>
            <a:pPr defTabSz="825500">
              <a:defRPr sz="4200" b="1" spc="-150">
                <a:latin typeface="Avenir Next Regular"/>
                <a:ea typeface="Avenir Next Regular"/>
                <a:cs typeface="Avenir Next Regular"/>
                <a:sym typeface="Avenir Next Regular"/>
              </a:defRPr>
            </a:pPr>
            <a:r>
              <a:t>Music Enthusiast</a:t>
            </a:r>
            <a:endParaRPr spc="-42"/>
          </a:p>
          <a:p>
            <a:pPr>
              <a:lnSpc>
                <a:spcPct val="120000"/>
              </a:lnSpc>
              <a:spcBef>
                <a:spcPts val="4500"/>
              </a:spcBef>
              <a:defRPr sz="2800" spc="-93">
                <a:latin typeface="Avenir Next Regular"/>
                <a:ea typeface="Avenir Next Regular"/>
                <a:cs typeface="Avenir Next Regular"/>
                <a:sym typeface="Avenir Next Regular"/>
              </a:defRPr>
            </a:pPr>
            <a:r>
              <a:t>Female, Pop Music Fans, Rock Music Fans.</a:t>
            </a:r>
          </a:p>
        </p:txBody>
      </p:sp>
      <p:pic>
        <p:nvPicPr>
          <p:cNvPr id="812" name="Google Shape;496;p21" descr="Google Shape;496;p21"/>
          <p:cNvPicPr>
            <a:picLocks noChangeAspect="1"/>
          </p:cNvPicPr>
          <p:nvPr/>
        </p:nvPicPr>
        <p:blipFill>
          <a:blip r:embed="rId3"/>
          <a:srcRect l="79" r="68" b="7"/>
          <a:stretch>
            <a:fillRect/>
          </a:stretch>
        </p:blipFill>
        <p:spPr>
          <a:xfrm>
            <a:off x="5000130" y="3127164"/>
            <a:ext cx="2542779" cy="254357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7"/>
                  <a:pt x="0" y="10802"/>
                </a:cubicBezTo>
                <a:cubicBezTo>
                  <a:pt x="0" y="16767"/>
                  <a:pt x="4834" y="21600"/>
                  <a:pt x="10798" y="21600"/>
                </a:cubicBezTo>
                <a:cubicBezTo>
                  <a:pt x="16763" y="21600"/>
                  <a:pt x="21600" y="16767"/>
                  <a:pt x="21600" y="10802"/>
                </a:cubicBezTo>
                <a:cubicBezTo>
                  <a:pt x="21600" y="4837"/>
                  <a:pt x="16763" y="0"/>
                  <a:pt x="10798" y="0"/>
                </a:cubicBezTo>
                <a:close/>
              </a:path>
            </a:pathLst>
          </a:custGeom>
          <a:ln w="12700">
            <a:miter lim="400000"/>
          </a:ln>
        </p:spPr>
      </p:pic>
      <p:sp>
        <p:nvSpPr>
          <p:cNvPr id="813" name="Subtitle…"/>
          <p:cNvSpPr txBox="1"/>
          <p:nvPr/>
        </p:nvSpPr>
        <p:spPr>
          <a:xfrm>
            <a:off x="9756051" y="6086761"/>
            <a:ext cx="4353927" cy="361696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latin typeface="Avenir Next Regular"/>
                <a:ea typeface="Avenir Next Regular"/>
                <a:cs typeface="Avenir Next Regular"/>
                <a:sym typeface="Avenir Next Regular"/>
              </a:defRPr>
            </a:pPr>
            <a:r>
              <a:t>Hardcore Gamer</a:t>
            </a:r>
            <a:endParaRPr spc="-42"/>
          </a:p>
          <a:p>
            <a:pPr>
              <a:lnSpc>
                <a:spcPct val="120000"/>
              </a:lnSpc>
              <a:spcBef>
                <a:spcPts val="4500"/>
              </a:spcBef>
              <a:defRPr sz="2800" spc="-93">
                <a:latin typeface="Avenir Next Regular"/>
                <a:ea typeface="Avenir Next Regular"/>
                <a:cs typeface="Avenir Next Regular"/>
                <a:sym typeface="Avenir Next Regular"/>
              </a:defRPr>
            </a:pPr>
            <a:r>
              <a:t>18-24: Male, Single, </a:t>
            </a:r>
            <a:br/>
            <a:r>
              <a:t>Luxury, Personal </a:t>
            </a:r>
            <a:br/>
            <a:r>
              <a:t>Care Enthusiast, </a:t>
            </a:r>
            <a:br/>
            <a:r>
              <a:t>Hardcore Gamers.</a:t>
            </a:r>
          </a:p>
        </p:txBody>
      </p:sp>
      <p:sp>
        <p:nvSpPr>
          <p:cNvPr id="814" name="TextBox 62"/>
          <p:cNvSpPr txBox="1"/>
          <p:nvPr/>
        </p:nvSpPr>
        <p:spPr>
          <a:xfrm>
            <a:off x="9773712" y="10414582"/>
            <a:ext cx="3694237" cy="1834253"/>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0" tIns="0" rIns="0" bIns="0" numCol="2" spcCol="64799" anchor="ctr"/>
          <a:lstStyle/>
          <a:p>
            <a:pPr>
              <a:defRPr b="1" spc="-100">
                <a:latin typeface="Avenir Next Regular"/>
                <a:ea typeface="Avenir Next Regular"/>
                <a:cs typeface="Avenir Next Regular"/>
                <a:sym typeface="Avenir Next Regular"/>
              </a:defRPr>
            </a:pPr>
            <a:r>
              <a:t>Demographics</a:t>
            </a:r>
            <a:br/>
            <a:r>
              <a:rPr b="0"/>
              <a:t>Male</a:t>
            </a:r>
            <a:br>
              <a:rPr b="0"/>
            </a:br>
            <a:r>
              <a:rPr b="0"/>
              <a:t>Single</a:t>
            </a:r>
          </a:p>
          <a:p>
            <a:pPr>
              <a:defRPr spc="-100">
                <a:latin typeface="Avenir Next Regular"/>
                <a:ea typeface="Avenir Next Regular"/>
                <a:cs typeface="Avenir Next Regular"/>
                <a:sym typeface="Avenir Next Regular"/>
              </a:defRPr>
            </a:pPr>
            <a:r>
              <a:t>18-24</a:t>
            </a:r>
          </a:p>
          <a:p>
            <a:pPr>
              <a:defRPr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r>
              <a:t>Audience Affinity</a:t>
            </a:r>
          </a:p>
          <a:p>
            <a:pPr>
              <a:defRPr spc="-100">
                <a:latin typeface="Avenir Next Regular"/>
                <a:ea typeface="Avenir Next Regular"/>
                <a:cs typeface="Avenir Next Regular"/>
                <a:sym typeface="Avenir Next Regular"/>
              </a:defRPr>
            </a:pPr>
            <a:r>
              <a:t>Hardcore Gamer</a:t>
            </a:r>
          </a:p>
          <a:p>
            <a:pPr>
              <a:defRPr spc="-100">
                <a:latin typeface="Avenir Next Regular"/>
                <a:ea typeface="Avenir Next Regular"/>
                <a:cs typeface="Avenir Next Regular"/>
                <a:sym typeface="Avenir Next Regular"/>
              </a:defRPr>
            </a:pPr>
            <a:endParaRPr/>
          </a:p>
          <a:p>
            <a:pPr>
              <a:defRPr spc="-100">
                <a:latin typeface="Avenir Next Regular"/>
                <a:ea typeface="Avenir Next Regular"/>
                <a:cs typeface="Avenir Next Regular"/>
                <a:sym typeface="Avenir Next Regular"/>
              </a:defRPr>
            </a:pPr>
            <a:endParaRPr/>
          </a:p>
        </p:txBody>
      </p:sp>
      <p:pic>
        <p:nvPicPr>
          <p:cNvPr id="815" name="Google Shape;496;p21" descr="Google Shape;496;p21"/>
          <p:cNvPicPr>
            <a:picLocks noChangeAspect="1"/>
          </p:cNvPicPr>
          <p:nvPr/>
        </p:nvPicPr>
        <p:blipFill>
          <a:blip r:embed="rId4"/>
          <a:srcRect t="123" b="129"/>
          <a:stretch>
            <a:fillRect/>
          </a:stretch>
        </p:blipFill>
        <p:spPr>
          <a:xfrm>
            <a:off x="9756051" y="3127165"/>
            <a:ext cx="2542595" cy="2543572"/>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7"/>
                  <a:pt x="0" y="10802"/>
                </a:cubicBezTo>
                <a:cubicBezTo>
                  <a:pt x="0" y="16767"/>
                  <a:pt x="4834" y="21600"/>
                  <a:pt x="10798" y="21600"/>
                </a:cubicBezTo>
                <a:cubicBezTo>
                  <a:pt x="16763" y="21600"/>
                  <a:pt x="21600" y="16767"/>
                  <a:pt x="21600" y="10802"/>
                </a:cubicBezTo>
                <a:cubicBezTo>
                  <a:pt x="21600" y="4837"/>
                  <a:pt x="16763" y="0"/>
                  <a:pt x="10798" y="0"/>
                </a:cubicBezTo>
                <a:close/>
              </a:path>
            </a:pathLst>
          </a:custGeom>
          <a:ln w="12700">
            <a:miter lim="400000"/>
          </a:ln>
        </p:spPr>
      </p:pic>
      <p:sp>
        <p:nvSpPr>
          <p:cNvPr id="816" name="Subtitle…"/>
          <p:cNvSpPr txBox="1"/>
          <p:nvPr/>
        </p:nvSpPr>
        <p:spPr>
          <a:xfrm>
            <a:off x="14526266" y="6086761"/>
            <a:ext cx="4128176" cy="419608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a:spAutoFit/>
          </a:bodyPr>
          <a:lstStyle/>
          <a:p>
            <a:pPr defTabSz="825500">
              <a:defRPr sz="4200" b="1" spc="-150">
                <a:latin typeface="Avenir Next Regular"/>
                <a:ea typeface="Avenir Next Regular"/>
                <a:cs typeface="Avenir Next Regular"/>
                <a:sym typeface="Avenir Next Regular"/>
              </a:defRPr>
            </a:pPr>
            <a:r>
              <a:t>Food is Culture</a:t>
            </a:r>
            <a:endParaRPr spc="-42"/>
          </a:p>
          <a:p>
            <a:pPr>
              <a:lnSpc>
                <a:spcPct val="120000"/>
              </a:lnSpc>
              <a:spcBef>
                <a:spcPts val="4500"/>
              </a:spcBef>
              <a:defRPr sz="2800" spc="-93">
                <a:latin typeface="Avenir Next Regular"/>
                <a:ea typeface="Avenir Next Regular"/>
                <a:cs typeface="Avenir Next Regular"/>
                <a:sym typeface="Avenir Next Regular"/>
              </a:defRPr>
            </a:pPr>
            <a:r>
              <a:t>18-34: They connect </a:t>
            </a:r>
            <a:br/>
            <a:r>
              <a:t>with cultures and</a:t>
            </a:r>
            <a:br/>
            <a:r>
              <a:t>their world through </a:t>
            </a:r>
            <a:br/>
            <a:r>
              <a:t>food and beverage experiences.</a:t>
            </a:r>
          </a:p>
        </p:txBody>
      </p:sp>
      <p:sp>
        <p:nvSpPr>
          <p:cNvPr id="817" name="TextBox 388"/>
          <p:cNvSpPr txBox="1"/>
          <p:nvPr/>
        </p:nvSpPr>
        <p:spPr>
          <a:xfrm>
            <a:off x="14543927" y="10046364"/>
            <a:ext cx="3822701" cy="3835401"/>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50800" tIns="50800" rIns="50800" bIns="50800" numCol="2" spcCol="67053" anchor="ctr"/>
          <a:lstStyle/>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r>
              <a:t>Demographics</a:t>
            </a:r>
            <a:br/>
            <a:r>
              <a:rPr b="0"/>
              <a:t>Parent</a:t>
            </a:r>
          </a:p>
          <a:p>
            <a:pPr>
              <a:defRPr spc="-100">
                <a:latin typeface="Avenir Next Regular"/>
                <a:ea typeface="Avenir Next Regular"/>
                <a:cs typeface="Avenir Next Regular"/>
                <a:sym typeface="Avenir Next Regular"/>
              </a:defRPr>
            </a:pPr>
            <a:r>
              <a:t>25-34</a:t>
            </a:r>
          </a:p>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br/>
            <a:endParaRPr/>
          </a:p>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endParaRPr/>
          </a:p>
          <a:p>
            <a:pPr>
              <a:defRPr b="1" spc="-100">
                <a:latin typeface="Avenir Next Regular"/>
                <a:ea typeface="Avenir Next Regular"/>
                <a:cs typeface="Avenir Next Regular"/>
                <a:sym typeface="Avenir Next Regular"/>
              </a:defRPr>
            </a:pPr>
            <a:br/>
            <a:r>
              <a:t>Audience Affinity</a:t>
            </a:r>
          </a:p>
          <a:p>
            <a:pPr>
              <a:defRPr spc="-100">
                <a:latin typeface="Avenir Next Regular"/>
                <a:ea typeface="Avenir Next Regular"/>
                <a:cs typeface="Avenir Next Regular"/>
                <a:sym typeface="Avenir Next Regular"/>
              </a:defRPr>
            </a:pPr>
            <a:r>
              <a:t>Foodies, </a:t>
            </a:r>
            <a:br/>
            <a:r>
              <a:t>on-the-go consumers, travelers, </a:t>
            </a:r>
            <a:br/>
            <a:r>
              <a:t>adventure seekers</a:t>
            </a:r>
          </a:p>
          <a:p>
            <a:pPr>
              <a:defRPr spc="-100">
                <a:latin typeface="Avenir Next Regular"/>
                <a:ea typeface="Avenir Next Regular"/>
                <a:cs typeface="Avenir Next Regular"/>
                <a:sym typeface="Avenir Next Regular"/>
              </a:defRPr>
            </a:pPr>
            <a:endParaRPr/>
          </a:p>
          <a:p>
            <a:pPr>
              <a:defRPr spc="-100">
                <a:latin typeface="Avenir Next Regular"/>
                <a:ea typeface="Avenir Next Regular"/>
                <a:cs typeface="Avenir Next Regular"/>
                <a:sym typeface="Avenir Next Regular"/>
              </a:defRPr>
            </a:pPr>
            <a:endParaRPr/>
          </a:p>
          <a:p>
            <a:pPr>
              <a:defRPr spc="-100">
                <a:latin typeface="Avenir Next Regular"/>
                <a:ea typeface="Avenir Next Regular"/>
                <a:cs typeface="Avenir Next Regular"/>
                <a:sym typeface="Avenir Next Regular"/>
              </a:defRPr>
            </a:pPr>
            <a:endParaRPr/>
          </a:p>
          <a:p>
            <a:pPr>
              <a:defRPr spc="-100">
                <a:latin typeface="Avenir Next Regular"/>
                <a:ea typeface="Avenir Next Regular"/>
                <a:cs typeface="Avenir Next Regular"/>
                <a:sym typeface="Avenir Next Regular"/>
              </a:defRPr>
            </a:pPr>
            <a:endParaRPr/>
          </a:p>
          <a:p>
            <a:pPr>
              <a:defRPr spc="-100">
                <a:latin typeface="Avenir Next Regular"/>
                <a:ea typeface="Avenir Next Regular"/>
                <a:cs typeface="Avenir Next Regular"/>
                <a:sym typeface="Avenir Next Regular"/>
              </a:defRPr>
            </a:pPr>
            <a:endParaRPr/>
          </a:p>
        </p:txBody>
      </p:sp>
      <p:pic>
        <p:nvPicPr>
          <p:cNvPr id="818" name="Google Shape;496;p21" descr="Google Shape;496;p21"/>
          <p:cNvPicPr>
            <a:picLocks noChangeAspect="1"/>
          </p:cNvPicPr>
          <p:nvPr/>
        </p:nvPicPr>
        <p:blipFill>
          <a:blip r:embed="rId5"/>
          <a:srcRect t="150" b="156"/>
          <a:stretch>
            <a:fillRect/>
          </a:stretch>
        </p:blipFill>
        <p:spPr>
          <a:xfrm>
            <a:off x="14543927" y="3127165"/>
            <a:ext cx="2542595" cy="2543572"/>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7"/>
                  <a:pt x="0" y="10802"/>
                </a:cubicBezTo>
                <a:cubicBezTo>
                  <a:pt x="0" y="16767"/>
                  <a:pt x="4834" y="21600"/>
                  <a:pt x="10798" y="21600"/>
                </a:cubicBezTo>
                <a:cubicBezTo>
                  <a:pt x="16763" y="21600"/>
                  <a:pt x="21600" y="16767"/>
                  <a:pt x="21600" y="10802"/>
                </a:cubicBezTo>
                <a:cubicBezTo>
                  <a:pt x="21600" y="4837"/>
                  <a:pt x="16763" y="0"/>
                  <a:pt x="10798" y="0"/>
                </a:cubicBezTo>
                <a:close/>
              </a:path>
            </a:pathLst>
          </a:custGeom>
          <a:ln w="12700">
            <a:miter lim="400000"/>
          </a:ln>
        </p:spPr>
      </p:pic>
      <p:pic>
        <p:nvPicPr>
          <p:cNvPr id="819" name="Google Shape;496;p21" descr="Google Shape;496;p21"/>
          <p:cNvPicPr>
            <a:picLocks noChangeAspect="1"/>
          </p:cNvPicPr>
          <p:nvPr/>
        </p:nvPicPr>
        <p:blipFill>
          <a:blip r:embed="rId6"/>
          <a:srcRect l="24" r="16" b="7"/>
          <a:stretch>
            <a:fillRect/>
          </a:stretch>
        </p:blipFill>
        <p:spPr>
          <a:xfrm>
            <a:off x="19070724" y="3127164"/>
            <a:ext cx="2542780" cy="2543573"/>
          </a:xfrm>
          <a:custGeom>
            <a:avLst/>
            <a:gdLst/>
            <a:ahLst/>
            <a:cxnLst>
              <a:cxn ang="0">
                <a:pos x="wd2" y="hd2"/>
              </a:cxn>
              <a:cxn ang="5400000">
                <a:pos x="wd2" y="hd2"/>
              </a:cxn>
              <a:cxn ang="10800000">
                <a:pos x="wd2" y="hd2"/>
              </a:cxn>
              <a:cxn ang="16200000">
                <a:pos x="wd2" y="hd2"/>
              </a:cxn>
            </a:cxnLst>
            <a:rect l="0" t="0" r="r" b="b"/>
            <a:pathLst>
              <a:path w="21600" h="21600" extrusionOk="0">
                <a:moveTo>
                  <a:pt x="10798" y="0"/>
                </a:moveTo>
                <a:cubicBezTo>
                  <a:pt x="4834" y="0"/>
                  <a:pt x="0" y="4837"/>
                  <a:pt x="0" y="10802"/>
                </a:cubicBezTo>
                <a:cubicBezTo>
                  <a:pt x="0" y="16767"/>
                  <a:pt x="4834" y="21600"/>
                  <a:pt x="10798" y="21600"/>
                </a:cubicBezTo>
                <a:cubicBezTo>
                  <a:pt x="16763" y="21600"/>
                  <a:pt x="21600" y="16767"/>
                  <a:pt x="21600" y="10802"/>
                </a:cubicBezTo>
                <a:cubicBezTo>
                  <a:pt x="21600" y="4837"/>
                  <a:pt x="16763" y="0"/>
                  <a:pt x="10798" y="0"/>
                </a:cubicBezTo>
                <a:close/>
              </a:path>
            </a:pathLst>
          </a:custGeom>
          <a:ln w="12700">
            <a:miter lim="400000"/>
          </a:ln>
        </p:spPr>
      </p:pic>
      <p:sp>
        <p:nvSpPr>
          <p:cNvPr id="820" name="Straight Connector 2"/>
          <p:cNvSpPr/>
          <p:nvPr/>
        </p:nvSpPr>
        <p:spPr>
          <a:xfrm flipH="1">
            <a:off x="4566187" y="3461656"/>
            <a:ext cx="1" cy="8599715"/>
          </a:xfrm>
          <a:prstGeom prst="line">
            <a:avLst/>
          </a:prstGeom>
          <a:ln w="3175">
            <a:solidFill>
              <a:srgbClr val="000000"/>
            </a:solidFill>
            <a:miter lim="400000"/>
          </a:ln>
        </p:spPr>
        <p:txBody>
          <a:bodyPr lIns="45718" tIns="45718" rIns="45718" bIns="45718"/>
          <a:lstStyle/>
          <a:p>
            <a:endParaRPr/>
          </a:p>
        </p:txBody>
      </p:sp>
      <p:sp>
        <p:nvSpPr>
          <p:cNvPr id="821" name="Straight Connector 3"/>
          <p:cNvSpPr/>
          <p:nvPr/>
        </p:nvSpPr>
        <p:spPr>
          <a:xfrm flipH="1">
            <a:off x="9339770" y="3461656"/>
            <a:ext cx="1" cy="8599715"/>
          </a:xfrm>
          <a:prstGeom prst="line">
            <a:avLst/>
          </a:prstGeom>
          <a:ln w="3175">
            <a:solidFill>
              <a:srgbClr val="000000"/>
            </a:solidFill>
            <a:miter lim="400000"/>
          </a:ln>
        </p:spPr>
        <p:txBody>
          <a:bodyPr lIns="45718" tIns="45718" rIns="45718" bIns="45718"/>
          <a:lstStyle/>
          <a:p>
            <a:endParaRPr/>
          </a:p>
        </p:txBody>
      </p:sp>
      <p:sp>
        <p:nvSpPr>
          <p:cNvPr id="822" name="Straight Connector 4"/>
          <p:cNvSpPr/>
          <p:nvPr/>
        </p:nvSpPr>
        <p:spPr>
          <a:xfrm flipH="1">
            <a:off x="14109985" y="3461656"/>
            <a:ext cx="1" cy="8599715"/>
          </a:xfrm>
          <a:prstGeom prst="line">
            <a:avLst/>
          </a:prstGeom>
          <a:ln w="3175">
            <a:solidFill>
              <a:srgbClr val="000000"/>
            </a:solidFill>
            <a:miter lim="400000"/>
          </a:ln>
        </p:spPr>
        <p:txBody>
          <a:bodyPr lIns="45718" tIns="45718" rIns="45718" bIns="45718"/>
          <a:lstStyle/>
          <a:p>
            <a:endParaRPr/>
          </a:p>
        </p:txBody>
      </p:sp>
      <p:sp>
        <p:nvSpPr>
          <p:cNvPr id="823" name="Straight Connector 6"/>
          <p:cNvSpPr/>
          <p:nvPr/>
        </p:nvSpPr>
        <p:spPr>
          <a:xfrm flipH="1">
            <a:off x="18654444" y="3461656"/>
            <a:ext cx="1" cy="8599715"/>
          </a:xfrm>
          <a:prstGeom prst="line">
            <a:avLst/>
          </a:prstGeom>
          <a:ln w="3175">
            <a:solidFill>
              <a:srgbClr val="000000"/>
            </a:solidFill>
            <a:miter lim="400000"/>
          </a:ln>
        </p:spPr>
        <p:txBody>
          <a:bodyPr lIns="45718" tIns="45718" rIns="45718" bIns="45718"/>
          <a:lstStyle/>
          <a:p>
            <a:endParaRPr/>
          </a:p>
        </p:txBody>
      </p:sp>
      <p:sp>
        <p:nvSpPr>
          <p:cNvPr id="824"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7</a:t>
            </a:fld>
            <a:endParaRPr/>
          </a:p>
        </p:txBody>
      </p:sp>
      <p:sp>
        <p:nvSpPr>
          <p:cNvPr id="825" name="TextBox 58"/>
          <p:cNvSpPr txBox="1"/>
          <p:nvPr/>
        </p:nvSpPr>
        <p:spPr>
          <a:xfrm>
            <a:off x="5029200" y="10414000"/>
            <a:ext cx="3670300" cy="1834252"/>
          </a:xfrm>
          <a:prstGeom prst="rect">
            <a:avLst/>
          </a:prstGeom>
          <a:ln w="12700">
            <a:miter lim="400000"/>
          </a:ln>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lIns="0" tIns="0" rIns="0" bIns="0" numCol="2" spcCol="68557" anchor="ctr"/>
          <a:lstStyle/>
          <a:p>
            <a:pPr>
              <a:defRPr b="1" spc="-100">
                <a:latin typeface="Avenir Next Regular"/>
                <a:ea typeface="Avenir Next Regular"/>
                <a:cs typeface="Avenir Next Regular"/>
                <a:sym typeface="Avenir Next Regular"/>
              </a:defRPr>
            </a:pPr>
            <a:r>
              <a:t>Demographics</a:t>
            </a:r>
            <a:br/>
            <a:r>
              <a:rPr b="0"/>
              <a:t>Female</a:t>
            </a:r>
            <a:br>
              <a:rPr b="0"/>
            </a:br>
            <a:endParaRPr b="0"/>
          </a:p>
          <a:p>
            <a:pPr>
              <a:defRPr b="1" spc="-100">
                <a:latin typeface="Avenir Next Regular"/>
                <a:ea typeface="Avenir Next Regular"/>
                <a:cs typeface="Avenir Next Regular"/>
                <a:sym typeface="Avenir Next Regular"/>
              </a:defRPr>
            </a:pPr>
            <a:br>
              <a:rPr b="0"/>
            </a:br>
            <a:endParaRPr b="0"/>
          </a:p>
          <a:p>
            <a:pPr>
              <a:defRPr b="1" spc="-100">
                <a:latin typeface="Avenir Next Regular"/>
                <a:ea typeface="Avenir Next Regular"/>
                <a:cs typeface="Avenir Next Regular"/>
                <a:sym typeface="Avenir Next Regular"/>
              </a:defRPr>
            </a:pPr>
            <a:r>
              <a:t>Audience Affinity</a:t>
            </a:r>
          </a:p>
          <a:p>
            <a:pPr>
              <a:defRPr spc="-100">
                <a:latin typeface="Avenir Next Regular"/>
                <a:ea typeface="Avenir Next Regular"/>
                <a:cs typeface="Avenir Next Regular"/>
                <a:sym typeface="Avenir Next Regular"/>
              </a:defRPr>
            </a:pPr>
            <a:r>
              <a:t>Pop Music Fan</a:t>
            </a:r>
          </a:p>
          <a:p>
            <a:pPr>
              <a:defRPr spc="-100">
                <a:latin typeface="Avenir Next Regular"/>
                <a:ea typeface="Avenir Next Regular"/>
                <a:cs typeface="Avenir Next Regular"/>
                <a:sym typeface="Avenir Next Regular"/>
              </a:defRPr>
            </a:pPr>
            <a:r>
              <a:t>Rock Music Fan</a:t>
            </a:r>
          </a:p>
          <a:p>
            <a:pPr>
              <a:defRPr spc="-100">
                <a:latin typeface="Avenir Next Regular"/>
                <a:ea typeface="Avenir Next Regular"/>
                <a:cs typeface="Avenir Next Regular"/>
                <a:sym typeface="Avenir Next Regular"/>
              </a:defRPr>
            </a:pPr>
            <a:endParaRPr/>
          </a:p>
        </p:txBody>
      </p:sp>
      <p:grpSp>
        <p:nvGrpSpPr>
          <p:cNvPr id="828" name="Presentation Title"/>
          <p:cNvGrpSpPr/>
          <p:nvPr/>
        </p:nvGrpSpPr>
        <p:grpSpPr>
          <a:xfrm>
            <a:off x="659721" y="12746372"/>
            <a:ext cx="6169343" cy="520367"/>
            <a:chOff x="0" y="0"/>
            <a:chExt cx="6169342" cy="520366"/>
          </a:xfrm>
        </p:grpSpPr>
        <p:sp>
          <p:nvSpPr>
            <p:cNvPr id="826" name="Rounded Rectangle"/>
            <p:cNvSpPr/>
            <p:nvPr/>
          </p:nvSpPr>
          <p:spPr>
            <a:xfrm>
              <a:off x="0" y="0"/>
              <a:ext cx="6169343" cy="520367"/>
            </a:xfrm>
            <a:prstGeom prst="roundRect">
              <a:avLst>
                <a:gd name="adj" fmla="val 50000"/>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5500" b="1" spc="-150">
                  <a:latin typeface="+mj-lt"/>
                  <a:ea typeface="+mj-ea"/>
                  <a:cs typeface="+mj-cs"/>
                  <a:sym typeface="Arial"/>
                </a:defRPr>
              </a:pPr>
              <a:endParaRPr/>
            </a:p>
          </p:txBody>
        </p:sp>
        <p:sp>
          <p:nvSpPr>
            <p:cNvPr id="827" name="Freemium Ad-Supported Phone Service, powered by your brand."/>
            <p:cNvSpPr txBox="1"/>
            <p:nvPr/>
          </p:nvSpPr>
          <p:spPr>
            <a:xfrm>
              <a:off x="340999" y="145883"/>
              <a:ext cx="5487344" cy="228601"/>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 xmlns:ma14="http://schemas.microsoft.com/office/mac/drawingml/2011/main" val="1"/>
              </a:ext>
            </a:extLst>
          </p:spPr>
          <p:txBody>
            <a:bodyPr wrap="none" lIns="0" tIns="0" rIns="0" bIns="0" numCol="1" anchor="ctr">
              <a:spAutoFit/>
            </a:bodyPr>
            <a:lstStyle>
              <a:lvl1pPr algn="ctr" defTabSz="825500">
                <a:defRPr sz="1500">
                  <a:latin typeface="Avenir Next LT Pro"/>
                  <a:ea typeface="Avenir Next LT Pro"/>
                  <a:cs typeface="Avenir Next LT Pro"/>
                  <a:sym typeface="Avenir Next LT Pro"/>
                </a:defRPr>
              </a:lvl1pPr>
            </a:lstStyle>
            <a:p>
              <a:r>
                <a:t>Freemium Ad-Supported Phone Service, powered by your brand.</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Text Placeholder 1"/>
          <p:cNvSpPr txBox="1">
            <a:spLocks noGrp="1"/>
          </p:cNvSpPr>
          <p:nvPr>
            <p:ph type="body" sz="quarter" idx="1"/>
          </p:nvPr>
        </p:nvSpPr>
        <p:spPr>
          <a:xfrm>
            <a:off x="580824" y="468755"/>
            <a:ext cx="18527790" cy="2491858"/>
          </a:xfrm>
          <a:prstGeom prst="rect">
            <a:avLst/>
          </a:prstGeom>
        </p:spPr>
        <p:txBody>
          <a:bodyPr/>
          <a:lstStyle/>
          <a:p>
            <a:pPr>
              <a:lnSpc>
                <a:spcPct val="90000"/>
              </a:lnSpc>
              <a:defRPr b="1" spc="-200">
                <a:latin typeface="Avenir Next Regular"/>
                <a:ea typeface="Avenir Next Regular"/>
                <a:cs typeface="Avenir Next Regular"/>
                <a:sym typeface="Avenir Next Regular"/>
              </a:defRPr>
            </a:pPr>
            <a:r>
              <a:t>Our audience is as diverse as America is today </a:t>
            </a:r>
            <a:br/>
            <a:r>
              <a:t>(or more, depending on the age group!).</a:t>
            </a:r>
          </a:p>
        </p:txBody>
      </p:sp>
      <p:sp>
        <p:nvSpPr>
          <p:cNvPr id="780" name="Text Placeholder 9"/>
          <p:cNvSpPr txBox="1">
            <a:spLocks noGrp="1"/>
          </p:cNvSpPr>
          <p:nvPr>
            <p:ph type="body" idx="25"/>
          </p:nvPr>
        </p:nvSpPr>
        <p:spPr>
          <a:xfrm>
            <a:off x="587946" y="3436522"/>
            <a:ext cx="10223501" cy="2794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buSzTx/>
              <a:buNone/>
              <a:defRPr sz="4200" b="1" spc="-200">
                <a:latin typeface="Avenir Next Regular"/>
                <a:ea typeface="Avenir Next Regular"/>
                <a:cs typeface="Avenir Next Regular"/>
                <a:sym typeface="Avenir Next Regular"/>
              </a:defRPr>
            </a:pPr>
            <a:r>
              <a:t>Ethnicity</a:t>
            </a:r>
            <a:br/>
            <a:endParaRPr/>
          </a:p>
        </p:txBody>
      </p:sp>
      <p:sp>
        <p:nvSpPr>
          <p:cNvPr id="781" name="Line"/>
          <p:cNvSpPr/>
          <p:nvPr/>
        </p:nvSpPr>
        <p:spPr>
          <a:xfrm flipH="1">
            <a:off x="26692135" y="468755"/>
            <a:ext cx="44658" cy="11828693"/>
          </a:xfrm>
          <a:prstGeom prst="line">
            <a:avLst/>
          </a:prstGeom>
          <a:ln w="25400">
            <a:solidFill>
              <a:srgbClr val="000000"/>
            </a:solidFill>
            <a:miter lim="400000"/>
          </a:ln>
        </p:spPr>
        <p:txBody>
          <a:bodyPr lIns="45718" tIns="45718" rIns="45718" bIns="45718"/>
          <a:lstStyle/>
          <a:p>
            <a:endParaRPr/>
          </a:p>
        </p:txBody>
      </p:sp>
      <p:sp>
        <p:nvSpPr>
          <p:cNvPr id="782" name="Text Placeholder 9"/>
          <p:cNvSpPr txBox="1"/>
          <p:nvPr/>
        </p:nvSpPr>
        <p:spPr>
          <a:xfrm>
            <a:off x="13833408" y="3436522"/>
            <a:ext cx="10847626" cy="130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4200" b="1" spc="-150">
                <a:latin typeface="Avenir Next Regular"/>
                <a:ea typeface="Avenir Next Regular"/>
                <a:cs typeface="Avenir Next Regular"/>
                <a:sym typeface="Avenir Next Regular"/>
              </a:defRPr>
            </a:lvl1pPr>
          </a:lstStyle>
          <a:p>
            <a:r>
              <a:t>Age</a:t>
            </a:r>
            <a:endParaRPr sz="2800" spc="-100"/>
          </a:p>
        </p:txBody>
      </p:sp>
      <p:sp>
        <p:nvSpPr>
          <p:cNvPr id="783" name="Text Placeholder 9"/>
          <p:cNvSpPr txBox="1"/>
          <p:nvPr/>
        </p:nvSpPr>
        <p:spPr>
          <a:xfrm>
            <a:off x="587946" y="9426727"/>
            <a:ext cx="9551136" cy="82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4200" b="1" spc="-150">
                <a:latin typeface="Avenir Next Regular"/>
                <a:ea typeface="Avenir Next Regular"/>
                <a:cs typeface="Avenir Next Regular"/>
                <a:sym typeface="Avenir Next Regular"/>
              </a:defRPr>
            </a:lvl1pPr>
          </a:lstStyle>
          <a:p>
            <a:r>
              <a:t>Gender</a:t>
            </a:r>
          </a:p>
        </p:txBody>
      </p:sp>
      <p:sp>
        <p:nvSpPr>
          <p:cNvPr id="784" name="Google Shape;751;p23"/>
          <p:cNvSpPr txBox="1"/>
          <p:nvPr/>
        </p:nvSpPr>
        <p:spPr>
          <a:xfrm>
            <a:off x="603031" y="11465342"/>
            <a:ext cx="3670801" cy="70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00" tIns="137100" rIns="137100" bIns="137100">
            <a:spAutoFit/>
          </a:bodyPr>
          <a:lstStyle>
            <a:lvl1pPr>
              <a:defRPr sz="2500" spc="-89">
                <a:latin typeface="Avenir Next Regular"/>
                <a:ea typeface="Avenir Next Regular"/>
                <a:cs typeface="Avenir Next Regular"/>
                <a:sym typeface="Avenir Next Regular"/>
              </a:defRPr>
            </a:lvl1pPr>
          </a:lstStyle>
          <a:p>
            <a:r>
              <a:t>Female</a:t>
            </a:r>
          </a:p>
        </p:txBody>
      </p:sp>
      <p:sp>
        <p:nvSpPr>
          <p:cNvPr id="785" name="Google Shape;753;p23"/>
          <p:cNvSpPr txBox="1"/>
          <p:nvPr/>
        </p:nvSpPr>
        <p:spPr>
          <a:xfrm>
            <a:off x="4016814" y="11452842"/>
            <a:ext cx="2356803" cy="70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00" tIns="137100" rIns="137100" bIns="137100">
            <a:spAutoFit/>
          </a:bodyPr>
          <a:lstStyle>
            <a:lvl1pPr>
              <a:defRPr sz="2500" spc="-89">
                <a:latin typeface="Avenir Next Regular"/>
                <a:ea typeface="Avenir Next Regular"/>
                <a:cs typeface="Avenir Next Regular"/>
                <a:sym typeface="Avenir Next Regular"/>
              </a:defRPr>
            </a:lvl1pPr>
          </a:lstStyle>
          <a:p>
            <a:r>
              <a:t>Male</a:t>
            </a:r>
          </a:p>
        </p:txBody>
      </p:sp>
      <p:sp>
        <p:nvSpPr>
          <p:cNvPr id="786" name="Google Shape;755;p23"/>
          <p:cNvSpPr txBox="1"/>
          <p:nvPr/>
        </p:nvSpPr>
        <p:spPr>
          <a:xfrm>
            <a:off x="7319473" y="11433319"/>
            <a:ext cx="3378775" cy="70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00" tIns="137100" rIns="137100" bIns="137100">
            <a:spAutoFit/>
          </a:bodyPr>
          <a:lstStyle>
            <a:lvl1pPr>
              <a:defRPr sz="2500" spc="-89">
                <a:latin typeface="Avenir Next Regular"/>
                <a:ea typeface="Avenir Next Regular"/>
                <a:cs typeface="Avenir Next Regular"/>
                <a:sym typeface="Avenir Next Regular"/>
              </a:defRPr>
            </a:lvl1pPr>
          </a:lstStyle>
          <a:p>
            <a:r>
              <a:t>Non-Binary</a:t>
            </a:r>
          </a:p>
        </p:txBody>
      </p:sp>
      <p:sp>
        <p:nvSpPr>
          <p:cNvPr id="787" name="Text Placeholder 1"/>
          <p:cNvSpPr txBox="1"/>
          <p:nvPr/>
        </p:nvSpPr>
        <p:spPr>
          <a:xfrm>
            <a:off x="603031" y="10263767"/>
            <a:ext cx="3361515"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8600" b="1" spc="-286">
                <a:solidFill>
                  <a:schemeClr val="accent1"/>
                </a:solidFill>
                <a:latin typeface="Avenir Next Regular"/>
                <a:ea typeface="Avenir Next Regular"/>
                <a:cs typeface="Avenir Next Regular"/>
                <a:sym typeface="Avenir Next Regular"/>
              </a:defRPr>
            </a:lvl1pPr>
          </a:lstStyle>
          <a:p>
            <a:r>
              <a:t>45%</a:t>
            </a:r>
          </a:p>
        </p:txBody>
      </p:sp>
      <p:sp>
        <p:nvSpPr>
          <p:cNvPr id="788" name="Text Placeholder 1"/>
          <p:cNvSpPr txBox="1"/>
          <p:nvPr/>
        </p:nvSpPr>
        <p:spPr>
          <a:xfrm>
            <a:off x="4016814" y="10263767"/>
            <a:ext cx="3361514"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8600" b="1" spc="-286">
                <a:solidFill>
                  <a:schemeClr val="accent1"/>
                </a:solidFill>
                <a:latin typeface="Avenir Next Regular"/>
                <a:ea typeface="Avenir Next Regular"/>
                <a:cs typeface="Avenir Next Regular"/>
                <a:sym typeface="Avenir Next Regular"/>
              </a:defRPr>
            </a:lvl1pPr>
          </a:lstStyle>
          <a:p>
            <a:r>
              <a:t>52%</a:t>
            </a:r>
          </a:p>
        </p:txBody>
      </p:sp>
      <p:sp>
        <p:nvSpPr>
          <p:cNvPr id="789" name="Text Placeholder 1"/>
          <p:cNvSpPr txBox="1"/>
          <p:nvPr/>
        </p:nvSpPr>
        <p:spPr>
          <a:xfrm>
            <a:off x="7319473" y="10263767"/>
            <a:ext cx="3361514"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8600" b="1" spc="-286">
                <a:solidFill>
                  <a:schemeClr val="accent1"/>
                </a:solidFill>
                <a:latin typeface="Avenir Next Regular"/>
                <a:ea typeface="Avenir Next Regular"/>
                <a:cs typeface="Avenir Next Regular"/>
                <a:sym typeface="Avenir Next Regular"/>
              </a:defRPr>
            </a:lvl1pPr>
          </a:lstStyle>
          <a:p>
            <a:r>
              <a:t>3%</a:t>
            </a:r>
          </a:p>
        </p:txBody>
      </p:sp>
      <p:sp>
        <p:nvSpPr>
          <p:cNvPr id="790" name="Line"/>
          <p:cNvSpPr/>
          <p:nvPr/>
        </p:nvSpPr>
        <p:spPr>
          <a:xfrm flipH="1">
            <a:off x="12175050" y="3288539"/>
            <a:ext cx="33902" cy="8979546"/>
          </a:xfrm>
          <a:prstGeom prst="line">
            <a:avLst/>
          </a:prstGeom>
          <a:ln w="25400">
            <a:solidFill>
              <a:srgbClr val="000000"/>
            </a:solidFill>
            <a:miter lim="400000"/>
          </a:ln>
        </p:spPr>
        <p:txBody>
          <a:bodyPr lIns="45718" tIns="45718" rIns="45718" bIns="45718"/>
          <a:lstStyle/>
          <a:p>
            <a:endParaRPr/>
          </a:p>
        </p:txBody>
      </p:sp>
      <p:graphicFrame>
        <p:nvGraphicFramePr>
          <p:cNvPr id="791" name="Chart 26"/>
          <p:cNvGraphicFramePr/>
          <p:nvPr/>
        </p:nvGraphicFramePr>
        <p:xfrm>
          <a:off x="2639799" y="2564527"/>
          <a:ext cx="8139466" cy="8139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92" name="Chart 27"/>
          <p:cNvGraphicFramePr/>
          <p:nvPr/>
        </p:nvGraphicFramePr>
        <p:xfrm>
          <a:off x="14649451" y="1077649"/>
          <a:ext cx="9613901" cy="9613901"/>
        </p:xfrm>
        <a:graphic>
          <a:graphicData uri="http://schemas.openxmlformats.org/drawingml/2006/chart">
            <c:chart xmlns:c="http://schemas.openxmlformats.org/drawingml/2006/chart" xmlns:r="http://schemas.openxmlformats.org/officeDocument/2006/relationships" r:id="rId3"/>
          </a:graphicData>
        </a:graphic>
      </p:graphicFrame>
      <p:sp>
        <p:nvSpPr>
          <p:cNvPr id="793" name="Google Shape;751;p23"/>
          <p:cNvSpPr txBox="1"/>
          <p:nvPr/>
        </p:nvSpPr>
        <p:spPr>
          <a:xfrm>
            <a:off x="13833408" y="11465342"/>
            <a:ext cx="3670801" cy="113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00" tIns="137100" rIns="137100" bIns="137100">
            <a:spAutoFit/>
          </a:bodyPr>
          <a:lstStyle/>
          <a:p>
            <a:pPr>
              <a:defRPr sz="2500" spc="-89">
                <a:latin typeface="Avenir Next Regular"/>
                <a:ea typeface="Avenir Next Regular"/>
                <a:cs typeface="Avenir Next Regular"/>
                <a:sym typeface="Avenir Next Regular"/>
              </a:defRPr>
            </a:pPr>
            <a:r>
              <a:t>GEN Z</a:t>
            </a:r>
            <a:endParaRPr>
              <a:solidFill>
                <a:srgbClr val="FFFFFF"/>
              </a:solidFill>
            </a:endParaRPr>
          </a:p>
          <a:p>
            <a:pPr>
              <a:defRPr sz="2500" spc="-89">
                <a:latin typeface="Avenir Next Regular"/>
                <a:ea typeface="Avenir Next Regular"/>
                <a:cs typeface="Avenir Next Regular"/>
                <a:sym typeface="Avenir Next Regular"/>
              </a:defRPr>
            </a:pPr>
            <a:r>
              <a:t>(Ages 13-24)</a:t>
            </a:r>
          </a:p>
        </p:txBody>
      </p:sp>
      <p:sp>
        <p:nvSpPr>
          <p:cNvPr id="794" name="Google Shape;753;p23"/>
          <p:cNvSpPr txBox="1"/>
          <p:nvPr/>
        </p:nvSpPr>
        <p:spPr>
          <a:xfrm>
            <a:off x="19915579" y="11452842"/>
            <a:ext cx="2926940" cy="113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00" tIns="137100" rIns="137100" bIns="137100">
            <a:spAutoFit/>
          </a:bodyPr>
          <a:lstStyle/>
          <a:p>
            <a:pPr>
              <a:defRPr sz="2500" spc="-89">
                <a:latin typeface="Avenir Next Regular"/>
                <a:ea typeface="Avenir Next Regular"/>
                <a:cs typeface="Avenir Next Regular"/>
                <a:sym typeface="Avenir Next Regular"/>
              </a:defRPr>
            </a:pPr>
            <a:r>
              <a:t>GEN X</a:t>
            </a:r>
            <a:endParaRPr>
              <a:solidFill>
                <a:srgbClr val="FFFFFF"/>
              </a:solidFill>
            </a:endParaRPr>
          </a:p>
          <a:p>
            <a:pPr>
              <a:defRPr sz="2500" spc="-89">
                <a:latin typeface="Avenir Next Regular"/>
                <a:ea typeface="Avenir Next Regular"/>
                <a:cs typeface="Avenir Next Regular"/>
                <a:sym typeface="Avenir Next Regular"/>
              </a:defRPr>
            </a:pPr>
            <a:r>
              <a:t>(Ages 41-56)</a:t>
            </a:r>
          </a:p>
        </p:txBody>
      </p:sp>
      <p:sp>
        <p:nvSpPr>
          <p:cNvPr id="795" name="Text Placeholder 1"/>
          <p:cNvSpPr txBox="1"/>
          <p:nvPr/>
        </p:nvSpPr>
        <p:spPr>
          <a:xfrm>
            <a:off x="13912730" y="10263767"/>
            <a:ext cx="3361514"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8600" b="1" spc="-286">
                <a:solidFill>
                  <a:schemeClr val="accent1"/>
                </a:solidFill>
                <a:latin typeface="Avenir Next Regular"/>
                <a:ea typeface="Avenir Next Regular"/>
                <a:cs typeface="Avenir Next Regular"/>
                <a:sym typeface="Avenir Next Regular"/>
              </a:defRPr>
            </a:lvl1pPr>
          </a:lstStyle>
          <a:p>
            <a:r>
              <a:t>+72%</a:t>
            </a:r>
          </a:p>
        </p:txBody>
      </p:sp>
      <p:sp>
        <p:nvSpPr>
          <p:cNvPr id="796" name="Text Placeholder 1"/>
          <p:cNvSpPr txBox="1"/>
          <p:nvPr/>
        </p:nvSpPr>
        <p:spPr>
          <a:xfrm>
            <a:off x="19952561" y="10263767"/>
            <a:ext cx="3361514" cy="1587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defTabSz="825500">
              <a:defRPr sz="8600" b="1" spc="-286">
                <a:solidFill>
                  <a:schemeClr val="accent1"/>
                </a:solidFill>
                <a:latin typeface="Avenir Next Regular"/>
                <a:ea typeface="Avenir Next Regular"/>
                <a:cs typeface="Avenir Next Regular"/>
                <a:sym typeface="Avenir Next Regular"/>
              </a:defRPr>
            </a:lvl1pPr>
          </a:lstStyle>
          <a:p>
            <a:r>
              <a:t>28%</a:t>
            </a:r>
          </a:p>
        </p:txBody>
      </p:sp>
      <p:sp>
        <p:nvSpPr>
          <p:cNvPr id="797" name="Google Shape;751;p23"/>
          <p:cNvSpPr txBox="1"/>
          <p:nvPr/>
        </p:nvSpPr>
        <p:spPr>
          <a:xfrm>
            <a:off x="16220609" y="11465342"/>
            <a:ext cx="3670801" cy="113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00" tIns="137100" rIns="137100" bIns="137100">
            <a:spAutoFit/>
          </a:bodyPr>
          <a:lstStyle/>
          <a:p>
            <a:pPr>
              <a:defRPr sz="2500" spc="-89">
                <a:latin typeface="Avenir Next Regular"/>
                <a:ea typeface="Avenir Next Regular"/>
                <a:cs typeface="Avenir Next Regular"/>
                <a:sym typeface="Avenir Next Regular"/>
              </a:defRPr>
            </a:pPr>
            <a:r>
              <a:t>Millennial</a:t>
            </a:r>
            <a:endParaRPr>
              <a:solidFill>
                <a:srgbClr val="FFFFFF"/>
              </a:solidFill>
            </a:endParaRPr>
          </a:p>
          <a:p>
            <a:pPr>
              <a:defRPr sz="2500" spc="-89">
                <a:latin typeface="Avenir Next Regular"/>
                <a:ea typeface="Avenir Next Regular"/>
                <a:cs typeface="Avenir Next Regular"/>
                <a:sym typeface="Avenir Next Regular"/>
              </a:defRPr>
            </a:pPr>
            <a:r>
              <a:t>(Ages 25-40)</a:t>
            </a:r>
          </a:p>
        </p:txBody>
      </p:sp>
      <p:pic>
        <p:nvPicPr>
          <p:cNvPr id="798" name="Wordmark.png" descr="Wordmark.png"/>
          <p:cNvPicPr>
            <a:picLocks noChangeAspect="1"/>
          </p:cNvPicPr>
          <p:nvPr/>
        </p:nvPicPr>
        <p:blipFill>
          <a:blip r:embed="rId4"/>
          <a:stretch>
            <a:fillRect/>
          </a:stretch>
        </p:blipFill>
        <p:spPr>
          <a:xfrm>
            <a:off x="22433509" y="12800716"/>
            <a:ext cx="1335987" cy="359503"/>
          </a:xfrm>
          <a:prstGeom prst="rect">
            <a:avLst/>
          </a:prstGeom>
          <a:ln w="12700">
            <a:miter lim="400000"/>
          </a:ln>
        </p:spPr>
      </p:pic>
      <p:sp>
        <p:nvSpPr>
          <p:cNvPr id="799"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8</a:t>
            </a:fld>
            <a:endParaRPr/>
          </a:p>
        </p:txBody>
      </p:sp>
      <p:grpSp>
        <p:nvGrpSpPr>
          <p:cNvPr id="802" name="Presentation Title"/>
          <p:cNvGrpSpPr/>
          <p:nvPr/>
        </p:nvGrpSpPr>
        <p:grpSpPr>
          <a:xfrm>
            <a:off x="659721" y="12746372"/>
            <a:ext cx="6169343" cy="520367"/>
            <a:chOff x="0" y="0"/>
            <a:chExt cx="6169342" cy="520366"/>
          </a:xfrm>
        </p:grpSpPr>
        <p:sp>
          <p:nvSpPr>
            <p:cNvPr id="800" name="Rounded Rectangle"/>
            <p:cNvSpPr/>
            <p:nvPr/>
          </p:nvSpPr>
          <p:spPr>
            <a:xfrm>
              <a:off x="0" y="0"/>
              <a:ext cx="6169343" cy="520367"/>
            </a:xfrm>
            <a:prstGeom prst="roundRect">
              <a:avLst>
                <a:gd name="adj" fmla="val 50000"/>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5500" b="1" spc="-150">
                  <a:latin typeface="+mj-lt"/>
                  <a:ea typeface="+mj-ea"/>
                  <a:cs typeface="+mj-cs"/>
                  <a:sym typeface="Arial"/>
                </a:defRPr>
              </a:pPr>
              <a:endParaRPr/>
            </a:p>
          </p:txBody>
        </p:sp>
        <p:sp>
          <p:nvSpPr>
            <p:cNvPr id="801" name="Freemium Ad-Supported Phone Service, powered by your brand."/>
            <p:cNvSpPr txBox="1"/>
            <p:nvPr/>
          </p:nvSpPr>
          <p:spPr>
            <a:xfrm>
              <a:off x="340999" y="145883"/>
              <a:ext cx="5487344"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defTabSz="825500">
                <a:defRPr sz="1500">
                  <a:latin typeface="Avenir Next LT Pro"/>
                  <a:ea typeface="Avenir Next LT Pro"/>
                  <a:cs typeface="Avenir Next LT Pro"/>
                  <a:sym typeface="Avenir Next LT Pro"/>
                </a:defRPr>
              </a:lvl1pPr>
            </a:lstStyle>
            <a:p>
              <a:r>
                <a:t>Freemium Ad-Supported Phone Service, powered by your brand.</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Text Placeholder 1"/>
          <p:cNvSpPr txBox="1">
            <a:spLocks noGrp="1"/>
          </p:cNvSpPr>
          <p:nvPr>
            <p:ph type="body" sz="quarter" idx="1"/>
          </p:nvPr>
        </p:nvSpPr>
        <p:spPr>
          <a:xfrm>
            <a:off x="580824" y="468755"/>
            <a:ext cx="12188119" cy="2491858"/>
          </a:xfrm>
          <a:prstGeom prst="rect">
            <a:avLst/>
          </a:prstGeom>
        </p:spPr>
        <p:txBody>
          <a:bodyPr/>
          <a:lstStyle>
            <a:lvl1pPr>
              <a:lnSpc>
                <a:spcPct val="90000"/>
              </a:lnSpc>
              <a:defRPr b="1" spc="-200">
                <a:latin typeface="Avenir Next Regular"/>
                <a:ea typeface="Avenir Next Regular"/>
                <a:cs typeface="Avenir Next Regular"/>
                <a:sym typeface="Avenir Next Regular"/>
              </a:defRPr>
            </a:lvl1pPr>
          </a:lstStyle>
          <a:p>
            <a:r>
              <a:t>A financially savvy community with meaningful spending power.</a:t>
            </a:r>
          </a:p>
        </p:txBody>
      </p:sp>
      <p:sp>
        <p:nvSpPr>
          <p:cNvPr id="831" name="Text Placeholder 9"/>
          <p:cNvSpPr txBox="1">
            <a:spLocks noGrp="1"/>
          </p:cNvSpPr>
          <p:nvPr>
            <p:ph type="body" idx="25"/>
          </p:nvPr>
        </p:nvSpPr>
        <p:spPr>
          <a:xfrm>
            <a:off x="587946" y="2827972"/>
            <a:ext cx="13835880" cy="13589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buSzTx/>
              <a:buNone/>
              <a:defRPr sz="4200" b="1" spc="0">
                <a:latin typeface="Avenir Next Regular"/>
                <a:ea typeface="Avenir Next Regular"/>
                <a:cs typeface="Avenir Next Regular"/>
                <a:sym typeface="Avenir Next Regular"/>
              </a:defRPr>
            </a:lvl1pPr>
          </a:lstStyle>
          <a:p>
            <a:r>
              <a:t>Over 62% of our users have a HHI above $50K.</a:t>
            </a:r>
          </a:p>
        </p:txBody>
      </p:sp>
      <p:graphicFrame>
        <p:nvGraphicFramePr>
          <p:cNvPr id="832" name="Table 4"/>
          <p:cNvGraphicFramePr/>
          <p:nvPr/>
        </p:nvGraphicFramePr>
        <p:xfrm>
          <a:off x="215004" y="6032473"/>
          <a:ext cx="13912286" cy="5838085"/>
        </p:xfrm>
        <a:graphic>
          <a:graphicData uri="http://schemas.openxmlformats.org/drawingml/2006/table">
            <a:tbl>
              <a:tblPr firstRow="1">
                <a:tableStyleId>{4C3C2611-4C71-4FC5-86AE-919BDF0F9419}</a:tableStyleId>
              </a:tblPr>
              <a:tblGrid>
                <a:gridCol w="3625286">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gridCol w="5143500">
                  <a:extLst>
                    <a:ext uri="{9D8B030D-6E8A-4147-A177-3AD203B41FA5}">
                      <a16:colId xmlns:a16="http://schemas.microsoft.com/office/drawing/2014/main" val="20002"/>
                    </a:ext>
                  </a:extLst>
                </a:gridCol>
              </a:tblGrid>
              <a:tr h="1167617">
                <a:tc>
                  <a:txBody>
                    <a:bodyPr/>
                    <a:lstStyle/>
                    <a:p>
                      <a:pPr algn="l" defTabSz="2438337">
                        <a:defRPr b="0"/>
                      </a:pPr>
                      <a:r>
                        <a:rPr b="1">
                          <a:solidFill>
                            <a:srgbClr val="FFFFFF"/>
                          </a:solidFill>
                          <a:latin typeface="Avenir Next LT Pro Demi"/>
                          <a:ea typeface="Avenir Next LT Pro Demi"/>
                          <a:cs typeface="Avenir Next LT Pro Demi"/>
                          <a:sym typeface="Avenir Next LT Pro Demi"/>
                        </a:rPr>
                        <a:t>Revenue ($m's)</a:t>
                      </a:r>
                    </a:p>
                  </a:txBody>
                  <a:tcPr marL="16374" marR="16374" marT="16374" marB="16374" anchor="ctr" horzOverflow="overflow">
                    <a:lnL>
                      <a:solidFill>
                        <a:srgbClr val="FFFFFF"/>
                      </a:solidFill>
                      <a:miter lim="400000"/>
                    </a:lnL>
                    <a:lnR>
                      <a:solidFill>
                        <a:srgbClr val="FFFFFF"/>
                      </a:solidFill>
                      <a:miter lim="400000"/>
                    </a:lnR>
                    <a:lnT w="12700">
                      <a:miter lim="400000"/>
                    </a:lnT>
                    <a:lnB w="12700">
                      <a:solidFill>
                        <a:srgbClr val="FFFFFF"/>
                      </a:solidFill>
                    </a:lnB>
                  </a:tcPr>
                </a:tc>
                <a:tc>
                  <a:txBody>
                    <a:bodyPr/>
                    <a:lstStyle/>
                    <a:p>
                      <a:pPr defTabSz="2438337">
                        <a:defRPr b="0"/>
                      </a:pPr>
                      <a:r>
                        <a:rPr sz="3200" b="1">
                          <a:latin typeface="Avenir Next Regular"/>
                          <a:ea typeface="Avenir Next Regular"/>
                          <a:cs typeface="Avenir Next Regular"/>
                          <a:sym typeface="Avenir Next Regular"/>
                        </a:rPr>
                        <a:t>11%</a:t>
                      </a:r>
                    </a:p>
                  </a:txBody>
                  <a:tcPr marL="16374" marR="16374" marT="16374" marB="16374" anchor="ctr" horzOverflow="overflow">
                    <a:lnL>
                      <a:solidFill>
                        <a:srgbClr val="FFFFFF"/>
                      </a:solidFill>
                      <a:miter lim="400000"/>
                    </a:lnL>
                    <a:lnR w="12700">
                      <a:solidFill>
                        <a:srgbClr val="929292"/>
                      </a:solidFill>
                    </a:lnR>
                    <a:lnT w="12700">
                      <a:solidFill>
                        <a:srgbClr val="929292"/>
                      </a:solidFill>
                    </a:lnT>
                    <a:lnB w="12700">
                      <a:solidFill>
                        <a:srgbClr val="929292"/>
                      </a:solidFill>
                    </a:lnB>
                  </a:tcPr>
                </a:tc>
                <a:tc>
                  <a:txBody>
                    <a:bodyPr/>
                    <a:lstStyle/>
                    <a:p>
                      <a:pPr defTabSz="2438337">
                        <a:defRPr b="0"/>
                      </a:pPr>
                      <a:r>
                        <a:rPr sz="3200" b="1">
                          <a:latin typeface="Avenir Next Regular"/>
                          <a:ea typeface="Avenir Next Regular"/>
                          <a:cs typeface="Avenir Next Regular"/>
                          <a:sym typeface="Avenir Next Regular"/>
                        </a:rPr>
                        <a:t>1.1M</a:t>
                      </a:r>
                    </a:p>
                  </a:txBody>
                  <a:tcPr marL="16374" marR="16374" marT="16374" marB="16374" anchor="ctr" horzOverflow="overflow">
                    <a:lnL w="12700">
                      <a:solidFill>
                        <a:srgbClr val="929292"/>
                      </a:solidFill>
                    </a:lnL>
                    <a:lnR w="12700">
                      <a:solidFill>
                        <a:srgbClr val="929292"/>
                      </a:solidFill>
                    </a:lnR>
                    <a:lnT w="12700">
                      <a:solidFill>
                        <a:srgbClr val="929292"/>
                      </a:solidFill>
                    </a:lnT>
                    <a:lnB w="12700">
                      <a:solidFill>
                        <a:srgbClr val="929292"/>
                      </a:solidFill>
                    </a:lnB>
                  </a:tcPr>
                </a:tc>
                <a:extLst>
                  <a:ext uri="{0D108BD9-81ED-4DB2-BD59-A6C34878D82A}">
                    <a16:rowId xmlns:a16="http://schemas.microsoft.com/office/drawing/2014/main" val="10000"/>
                  </a:ext>
                </a:extLst>
              </a:tr>
              <a:tr h="1167617">
                <a:tc>
                  <a:txBody>
                    <a:bodyPr/>
                    <a:lstStyle/>
                    <a:p>
                      <a:pPr algn="l" defTabSz="2438337"/>
                      <a:r>
                        <a:rPr b="1">
                          <a:solidFill>
                            <a:srgbClr val="FFFFFF"/>
                          </a:solidFill>
                          <a:latin typeface="Avenir Next LT Pro Demi"/>
                          <a:ea typeface="Avenir Next LT Pro Demi"/>
                          <a:cs typeface="Avenir Next LT Pro Demi"/>
                          <a:sym typeface="Avenir Next LT Pro Demi"/>
                        </a:rPr>
                        <a:t>GM (%)</a:t>
                      </a:r>
                    </a:p>
                  </a:txBody>
                  <a:tcPr marL="16374" marR="16374" marT="16374" marB="16374" anchor="ctr" horzOverflow="overflow">
                    <a:lnL>
                      <a:solidFill>
                        <a:srgbClr val="FFFFFF"/>
                      </a:solidFill>
                      <a:miter lim="400000"/>
                    </a:lnL>
                    <a:lnR>
                      <a:solidFill>
                        <a:srgbClr val="FFFFFF"/>
                      </a:solidFill>
                      <a:miter lim="400000"/>
                    </a:lnR>
                    <a:lnT w="12700">
                      <a:solidFill>
                        <a:srgbClr val="FFFFFF"/>
                      </a:solidFill>
                    </a:lnT>
                    <a:lnB w="12700">
                      <a:solidFill>
                        <a:srgbClr val="FFFFFF"/>
                      </a:solidFill>
                    </a:lnB>
                  </a:tcPr>
                </a:tc>
                <a:tc>
                  <a:txBody>
                    <a:bodyPr/>
                    <a:lstStyle/>
                    <a:p>
                      <a:pPr defTabSz="2438337"/>
                      <a:r>
                        <a:rPr sz="3200" b="1">
                          <a:latin typeface="Avenir Next Regular"/>
                          <a:ea typeface="Avenir Next Regular"/>
                          <a:cs typeface="Avenir Next Regular"/>
                          <a:sym typeface="Avenir Next Regular"/>
                        </a:rPr>
                        <a:t>27%</a:t>
                      </a:r>
                    </a:p>
                  </a:txBody>
                  <a:tcPr marL="16374" marR="16374" marT="16374" marB="16374" anchor="ctr" horzOverflow="overflow">
                    <a:lnL>
                      <a:solidFill>
                        <a:srgbClr val="FFFFFF"/>
                      </a:solidFill>
                      <a:miter lim="400000"/>
                    </a:lnL>
                    <a:lnR w="12700">
                      <a:solidFill>
                        <a:srgbClr val="929292"/>
                      </a:solidFill>
                    </a:lnR>
                    <a:lnT w="12700">
                      <a:solidFill>
                        <a:srgbClr val="929292"/>
                      </a:solidFill>
                    </a:lnT>
                    <a:lnB w="12700">
                      <a:solidFill>
                        <a:srgbClr val="929292"/>
                      </a:solidFill>
                    </a:lnB>
                  </a:tcPr>
                </a:tc>
                <a:tc>
                  <a:txBody>
                    <a:bodyPr/>
                    <a:lstStyle/>
                    <a:p>
                      <a:pPr defTabSz="2438337"/>
                      <a:r>
                        <a:rPr sz="3200" b="1">
                          <a:latin typeface="Avenir Next Regular"/>
                          <a:ea typeface="Avenir Next Regular"/>
                          <a:cs typeface="Avenir Next Regular"/>
                          <a:sym typeface="Avenir Next Regular"/>
                        </a:rPr>
                        <a:t>2.7M</a:t>
                      </a:r>
                    </a:p>
                  </a:txBody>
                  <a:tcPr marL="16374" marR="16374" marT="16374" marB="16374" anchor="ctr" horzOverflow="overflow">
                    <a:lnL w="12700">
                      <a:solidFill>
                        <a:srgbClr val="929292"/>
                      </a:solidFill>
                    </a:lnL>
                    <a:lnR w="12700">
                      <a:solidFill>
                        <a:srgbClr val="929292"/>
                      </a:solidFill>
                    </a:lnR>
                    <a:lnT w="12700">
                      <a:solidFill>
                        <a:srgbClr val="929292"/>
                      </a:solidFill>
                    </a:lnT>
                    <a:lnB w="12700">
                      <a:solidFill>
                        <a:srgbClr val="929292"/>
                      </a:solidFill>
                    </a:lnB>
                  </a:tcPr>
                </a:tc>
                <a:extLst>
                  <a:ext uri="{0D108BD9-81ED-4DB2-BD59-A6C34878D82A}">
                    <a16:rowId xmlns:a16="http://schemas.microsoft.com/office/drawing/2014/main" val="10001"/>
                  </a:ext>
                </a:extLst>
              </a:tr>
              <a:tr h="1167617">
                <a:tc>
                  <a:txBody>
                    <a:bodyPr/>
                    <a:lstStyle/>
                    <a:p>
                      <a:pPr algn="l" defTabSz="2438337"/>
                      <a:r>
                        <a:rPr b="1">
                          <a:solidFill>
                            <a:srgbClr val="FFFFFF"/>
                          </a:solidFill>
                          <a:latin typeface="Avenir Next LT Pro Demi"/>
                          <a:ea typeface="Avenir Next LT Pro Demi"/>
                          <a:cs typeface="Avenir Next LT Pro Demi"/>
                          <a:sym typeface="Avenir Next LT Pro Demi"/>
                        </a:rPr>
                        <a:t>Expenses ($m's)</a:t>
                      </a:r>
                    </a:p>
                  </a:txBody>
                  <a:tcPr marL="16374" marR="16374" marT="16374" marB="16374" anchor="ctr" horzOverflow="overflow">
                    <a:lnL>
                      <a:solidFill>
                        <a:srgbClr val="FFFFFF"/>
                      </a:solidFill>
                      <a:miter lim="400000"/>
                    </a:lnL>
                    <a:lnR>
                      <a:solidFill>
                        <a:srgbClr val="FFFFFF"/>
                      </a:solidFill>
                      <a:miter lim="400000"/>
                    </a:lnR>
                    <a:lnT w="12700">
                      <a:solidFill>
                        <a:srgbClr val="FFFFFF"/>
                      </a:solidFill>
                    </a:lnT>
                    <a:lnB w="12700">
                      <a:solidFill>
                        <a:srgbClr val="FFFFFF"/>
                      </a:solidFill>
                    </a:lnB>
                  </a:tcPr>
                </a:tc>
                <a:tc>
                  <a:txBody>
                    <a:bodyPr/>
                    <a:lstStyle/>
                    <a:p>
                      <a:pPr defTabSz="2438337"/>
                      <a:r>
                        <a:rPr sz="3200" b="1">
                          <a:latin typeface="Avenir Next Regular"/>
                          <a:ea typeface="Avenir Next Regular"/>
                          <a:cs typeface="Avenir Next Regular"/>
                          <a:sym typeface="Avenir Next Regular"/>
                        </a:rPr>
                        <a:t>22%</a:t>
                      </a:r>
                    </a:p>
                  </a:txBody>
                  <a:tcPr marL="16374" marR="16374" marT="16374" marB="16374" anchor="ctr" horzOverflow="overflow">
                    <a:lnL>
                      <a:solidFill>
                        <a:srgbClr val="FFFFFF"/>
                      </a:solidFill>
                      <a:miter lim="400000"/>
                    </a:lnL>
                    <a:lnR w="12700">
                      <a:solidFill>
                        <a:srgbClr val="929292"/>
                      </a:solidFill>
                    </a:lnR>
                    <a:lnT w="12700">
                      <a:solidFill>
                        <a:srgbClr val="929292"/>
                      </a:solidFill>
                    </a:lnT>
                    <a:lnB w="12700">
                      <a:solidFill>
                        <a:srgbClr val="929292"/>
                      </a:solidFill>
                    </a:lnB>
                  </a:tcPr>
                </a:tc>
                <a:tc>
                  <a:txBody>
                    <a:bodyPr/>
                    <a:lstStyle/>
                    <a:p>
                      <a:pPr defTabSz="2438337"/>
                      <a:r>
                        <a:rPr sz="3200" b="1">
                          <a:latin typeface="Avenir Next Regular"/>
                          <a:ea typeface="Avenir Next Regular"/>
                          <a:cs typeface="Avenir Next Regular"/>
                          <a:sym typeface="Avenir Next Regular"/>
                        </a:rPr>
                        <a:t>2.2M</a:t>
                      </a:r>
                    </a:p>
                  </a:txBody>
                  <a:tcPr marL="16374" marR="16374" marT="16374" marB="16374" anchor="ctr" horzOverflow="overflow">
                    <a:lnL w="12700">
                      <a:solidFill>
                        <a:srgbClr val="929292"/>
                      </a:solidFill>
                    </a:lnL>
                    <a:lnR w="12700">
                      <a:solidFill>
                        <a:srgbClr val="929292"/>
                      </a:solidFill>
                    </a:lnR>
                    <a:lnT w="12700">
                      <a:solidFill>
                        <a:srgbClr val="929292"/>
                      </a:solidFill>
                    </a:lnT>
                    <a:lnB w="12700">
                      <a:solidFill>
                        <a:srgbClr val="929292"/>
                      </a:solidFill>
                    </a:lnB>
                  </a:tcPr>
                </a:tc>
                <a:extLst>
                  <a:ext uri="{0D108BD9-81ED-4DB2-BD59-A6C34878D82A}">
                    <a16:rowId xmlns:a16="http://schemas.microsoft.com/office/drawing/2014/main" val="10002"/>
                  </a:ext>
                </a:extLst>
              </a:tr>
              <a:tr h="1167617">
                <a:tc>
                  <a:txBody>
                    <a:bodyPr/>
                    <a:lstStyle/>
                    <a:p>
                      <a:pPr algn="l" defTabSz="2438337"/>
                      <a:r>
                        <a:rPr b="1">
                          <a:solidFill>
                            <a:srgbClr val="FFFFFF"/>
                          </a:solidFill>
                          <a:latin typeface="Avenir Next LT Pro Demi"/>
                          <a:ea typeface="Avenir Next LT Pro Demi"/>
                          <a:cs typeface="Avenir Next LT Pro Demi"/>
                          <a:sym typeface="Avenir Next LT Pro Demi"/>
                        </a:rPr>
                        <a:t>EBITDA ($m's)</a:t>
                      </a:r>
                    </a:p>
                  </a:txBody>
                  <a:tcPr marL="16374" marR="16374" marT="16374" marB="16374" anchor="ctr" horzOverflow="overflow">
                    <a:lnL>
                      <a:solidFill>
                        <a:srgbClr val="FFFFFF"/>
                      </a:solidFill>
                      <a:miter lim="400000"/>
                    </a:lnL>
                    <a:lnR>
                      <a:solidFill>
                        <a:srgbClr val="FFFFFF"/>
                      </a:solidFill>
                      <a:miter lim="400000"/>
                    </a:lnR>
                    <a:lnT w="12700">
                      <a:solidFill>
                        <a:srgbClr val="FFFFFF"/>
                      </a:solidFill>
                    </a:lnT>
                    <a:lnB w="12700">
                      <a:solidFill>
                        <a:srgbClr val="FFFFFF"/>
                      </a:solidFill>
                    </a:lnB>
                  </a:tcPr>
                </a:tc>
                <a:tc>
                  <a:txBody>
                    <a:bodyPr/>
                    <a:lstStyle/>
                    <a:p>
                      <a:pPr defTabSz="2438337"/>
                      <a:r>
                        <a:rPr sz="3200" b="1">
                          <a:latin typeface="Avenir Next Regular"/>
                          <a:ea typeface="Avenir Next Regular"/>
                          <a:cs typeface="Avenir Next Regular"/>
                          <a:sym typeface="Avenir Next Regular"/>
                        </a:rPr>
                        <a:t>19%</a:t>
                      </a:r>
                    </a:p>
                  </a:txBody>
                  <a:tcPr marL="16374" marR="16374" marT="16374" marB="16374" anchor="ctr" horzOverflow="overflow">
                    <a:lnL>
                      <a:solidFill>
                        <a:srgbClr val="FFFFFF"/>
                      </a:solidFill>
                      <a:miter lim="400000"/>
                    </a:lnL>
                    <a:lnR w="12700">
                      <a:solidFill>
                        <a:srgbClr val="929292"/>
                      </a:solidFill>
                    </a:lnR>
                    <a:lnT w="12700">
                      <a:solidFill>
                        <a:srgbClr val="929292"/>
                      </a:solidFill>
                    </a:lnT>
                    <a:lnB w="12700">
                      <a:solidFill>
                        <a:srgbClr val="929292"/>
                      </a:solidFill>
                    </a:lnB>
                  </a:tcPr>
                </a:tc>
                <a:tc>
                  <a:txBody>
                    <a:bodyPr/>
                    <a:lstStyle/>
                    <a:p>
                      <a:pPr defTabSz="2438337"/>
                      <a:r>
                        <a:rPr sz="3200" b="1">
                          <a:latin typeface="Avenir Next Regular"/>
                          <a:ea typeface="Avenir Next Regular"/>
                          <a:cs typeface="Avenir Next Regular"/>
                          <a:sym typeface="Avenir Next Regular"/>
                        </a:rPr>
                        <a:t>1.9M</a:t>
                      </a:r>
                    </a:p>
                  </a:txBody>
                  <a:tcPr marL="16374" marR="16374" marT="16374" marB="16374" anchor="ctr" horzOverflow="overflow">
                    <a:lnL w="12700">
                      <a:solidFill>
                        <a:srgbClr val="929292"/>
                      </a:solidFill>
                    </a:lnL>
                    <a:lnR w="12700">
                      <a:solidFill>
                        <a:srgbClr val="929292"/>
                      </a:solidFill>
                    </a:lnR>
                    <a:lnT w="12700">
                      <a:solidFill>
                        <a:srgbClr val="929292"/>
                      </a:solidFill>
                    </a:lnT>
                    <a:lnB w="12700">
                      <a:solidFill>
                        <a:srgbClr val="929292"/>
                      </a:solidFill>
                    </a:lnB>
                  </a:tcPr>
                </a:tc>
                <a:extLst>
                  <a:ext uri="{0D108BD9-81ED-4DB2-BD59-A6C34878D82A}">
                    <a16:rowId xmlns:a16="http://schemas.microsoft.com/office/drawing/2014/main" val="10003"/>
                  </a:ext>
                </a:extLst>
              </a:tr>
              <a:tr h="1167617">
                <a:tc>
                  <a:txBody>
                    <a:bodyPr/>
                    <a:lstStyle/>
                    <a:p>
                      <a:pPr algn="l" defTabSz="2438337"/>
                      <a:r>
                        <a:rPr b="1">
                          <a:solidFill>
                            <a:srgbClr val="FFFFFF"/>
                          </a:solidFill>
                          <a:latin typeface="Avenir Next LT Pro Demi"/>
                          <a:ea typeface="Avenir Next LT Pro Demi"/>
                          <a:cs typeface="Avenir Next LT Pro Demi"/>
                          <a:sym typeface="Avenir Next LT Pro Demi"/>
                        </a:rPr>
                        <a:t>Cash ($m's)</a:t>
                      </a:r>
                    </a:p>
                  </a:txBody>
                  <a:tcPr marL="16374" marR="16374" marT="16374" marB="16374" anchor="ctr" horzOverflow="overflow">
                    <a:lnL>
                      <a:solidFill>
                        <a:srgbClr val="FFFFFF"/>
                      </a:solidFill>
                      <a:miter lim="400000"/>
                    </a:lnL>
                    <a:lnR>
                      <a:solidFill>
                        <a:srgbClr val="FFFFFF"/>
                      </a:solidFill>
                      <a:miter lim="400000"/>
                    </a:lnR>
                    <a:lnT w="12700">
                      <a:solidFill>
                        <a:srgbClr val="FFFFFF"/>
                      </a:solidFill>
                    </a:lnT>
                    <a:lnB w="12700">
                      <a:solidFill>
                        <a:srgbClr val="FFFFFF"/>
                      </a:solidFill>
                    </a:lnB>
                  </a:tcPr>
                </a:tc>
                <a:tc>
                  <a:txBody>
                    <a:bodyPr/>
                    <a:lstStyle/>
                    <a:p>
                      <a:pPr defTabSz="2438337"/>
                      <a:r>
                        <a:rPr sz="3200" b="1">
                          <a:latin typeface="Avenir Next Regular"/>
                          <a:ea typeface="Avenir Next Regular"/>
                          <a:cs typeface="Avenir Next Regular"/>
                          <a:sym typeface="Avenir Next Regular"/>
                        </a:rPr>
                        <a:t>21%</a:t>
                      </a:r>
                    </a:p>
                  </a:txBody>
                  <a:tcPr marL="16374" marR="16374" marT="16374" marB="16374" anchor="ctr" horzOverflow="overflow">
                    <a:lnL>
                      <a:solidFill>
                        <a:srgbClr val="FFFFFF"/>
                      </a:solidFill>
                      <a:miter lim="400000"/>
                    </a:lnL>
                    <a:lnR w="12700">
                      <a:solidFill>
                        <a:srgbClr val="929292"/>
                      </a:solidFill>
                    </a:lnR>
                    <a:lnT w="12700">
                      <a:solidFill>
                        <a:srgbClr val="929292"/>
                      </a:solidFill>
                    </a:lnT>
                    <a:lnB w="12700">
                      <a:solidFill>
                        <a:srgbClr val="929292"/>
                      </a:solidFill>
                    </a:lnB>
                  </a:tcPr>
                </a:tc>
                <a:tc>
                  <a:txBody>
                    <a:bodyPr/>
                    <a:lstStyle/>
                    <a:p>
                      <a:pPr defTabSz="2438337"/>
                      <a:r>
                        <a:rPr sz="3200" b="1">
                          <a:latin typeface="Avenir Next Regular"/>
                          <a:ea typeface="Avenir Next Regular"/>
                          <a:cs typeface="Avenir Next Regular"/>
                          <a:sym typeface="Avenir Next Regular"/>
                        </a:rPr>
                        <a:t>2.1M</a:t>
                      </a:r>
                    </a:p>
                  </a:txBody>
                  <a:tcPr marL="16374" marR="16374" marT="16374" marB="16374" anchor="ctr" horzOverflow="overflow">
                    <a:lnL w="12700">
                      <a:solidFill>
                        <a:srgbClr val="929292"/>
                      </a:solidFill>
                    </a:lnL>
                    <a:lnR w="12700">
                      <a:solidFill>
                        <a:srgbClr val="929292"/>
                      </a:solidFill>
                    </a:lnR>
                    <a:lnT w="12700">
                      <a:solidFill>
                        <a:srgbClr val="929292"/>
                      </a:solidFill>
                    </a:lnT>
                    <a:lnB w="12700">
                      <a:solidFill>
                        <a:srgbClr val="929292"/>
                      </a:solidFill>
                    </a:lnB>
                  </a:tcPr>
                </a:tc>
                <a:extLst>
                  <a:ext uri="{0D108BD9-81ED-4DB2-BD59-A6C34878D82A}">
                    <a16:rowId xmlns:a16="http://schemas.microsoft.com/office/drawing/2014/main" val="10004"/>
                  </a:ext>
                </a:extLst>
              </a:tr>
            </a:tbl>
          </a:graphicData>
        </a:graphic>
      </p:graphicFrame>
      <p:sp>
        <p:nvSpPr>
          <p:cNvPr id="833" name="Rounded Rectangle"/>
          <p:cNvSpPr/>
          <p:nvPr/>
        </p:nvSpPr>
        <p:spPr>
          <a:xfrm rot="16200000">
            <a:off x="6026076" y="2828392"/>
            <a:ext cx="687597" cy="4272254"/>
          </a:xfrm>
          <a:prstGeom prst="roundRect">
            <a:avLst>
              <a:gd name="adj" fmla="val 50000"/>
            </a:avLst>
          </a:prstGeom>
          <a:solidFill>
            <a:schemeClr val="accent1"/>
          </a:solidFill>
          <a:ln w="12700">
            <a:miter lim="400000"/>
          </a:ln>
        </p:spPr>
        <p:txBody>
          <a:bodyPr lIns="50800" tIns="50800" rIns="50800" bIns="50800" anchor="ctr"/>
          <a:lstStyle/>
          <a:p>
            <a:pPr algn="ctr"/>
            <a:endParaRPr/>
          </a:p>
        </p:txBody>
      </p:sp>
      <p:sp>
        <p:nvSpPr>
          <p:cNvPr id="834" name="% of TextNow users"/>
          <p:cNvSpPr txBox="1"/>
          <p:nvPr/>
        </p:nvSpPr>
        <p:spPr>
          <a:xfrm>
            <a:off x="4334443" y="4659718"/>
            <a:ext cx="4070864"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2900" b="1" spc="-135">
                <a:latin typeface="Avenir Next Regular"/>
                <a:ea typeface="Avenir Next Regular"/>
                <a:cs typeface="Avenir Next Regular"/>
                <a:sym typeface="Avenir Next Regular"/>
              </a:defRPr>
            </a:lvl1pPr>
          </a:lstStyle>
          <a:p>
            <a:r>
              <a:t>% of TextNow users</a:t>
            </a:r>
          </a:p>
        </p:txBody>
      </p:sp>
      <p:sp>
        <p:nvSpPr>
          <p:cNvPr id="835" name="Rounded Rectangle"/>
          <p:cNvSpPr/>
          <p:nvPr/>
        </p:nvSpPr>
        <p:spPr>
          <a:xfrm rot="16200000">
            <a:off x="11123857" y="2828392"/>
            <a:ext cx="687597" cy="4272254"/>
          </a:xfrm>
          <a:prstGeom prst="roundRect">
            <a:avLst>
              <a:gd name="adj" fmla="val 50000"/>
            </a:avLst>
          </a:prstGeom>
          <a:solidFill>
            <a:schemeClr val="accent1"/>
          </a:solidFill>
          <a:ln w="12700">
            <a:miter lim="400000"/>
          </a:ln>
        </p:spPr>
        <p:txBody>
          <a:bodyPr lIns="50800" tIns="50800" rIns="50800" bIns="50800" anchor="ctr"/>
          <a:lstStyle/>
          <a:p>
            <a:pPr algn="ctr"/>
            <a:endParaRPr/>
          </a:p>
        </p:txBody>
      </p:sp>
      <p:sp>
        <p:nvSpPr>
          <p:cNvPr id="836" name="# of TextNow users"/>
          <p:cNvSpPr txBox="1"/>
          <p:nvPr/>
        </p:nvSpPr>
        <p:spPr>
          <a:xfrm>
            <a:off x="9432224" y="4659718"/>
            <a:ext cx="4070864"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a:defRPr sz="2900" b="1" spc="-135">
                <a:latin typeface="Avenir Next Regular"/>
                <a:ea typeface="Avenir Next Regular"/>
                <a:cs typeface="Avenir Next Regular"/>
                <a:sym typeface="Avenir Next Regular"/>
              </a:defRPr>
            </a:lvl1pPr>
          </a:lstStyle>
          <a:p>
            <a:r>
              <a:t># of TextNow users</a:t>
            </a:r>
          </a:p>
        </p:txBody>
      </p:sp>
      <p:sp>
        <p:nvSpPr>
          <p:cNvPr id="837" name="Rounded Rectangle"/>
          <p:cNvSpPr/>
          <p:nvPr/>
        </p:nvSpPr>
        <p:spPr>
          <a:xfrm rot="16200000">
            <a:off x="2922819" y="5824723"/>
            <a:ext cx="685197" cy="1574087"/>
          </a:xfrm>
          <a:prstGeom prst="roundRect">
            <a:avLst>
              <a:gd name="adj" fmla="val 50000"/>
            </a:avLst>
          </a:prstGeom>
          <a:solidFill>
            <a:schemeClr val="accent1"/>
          </a:solidFill>
          <a:ln w="12700">
            <a:miter lim="400000"/>
          </a:ln>
        </p:spPr>
        <p:txBody>
          <a:bodyPr lIns="50800" tIns="50800" rIns="50800" bIns="50800" anchor="ctr"/>
          <a:lstStyle/>
          <a:p>
            <a:pPr algn="ctr">
              <a:defRPr>
                <a:latin typeface="Avenir Next Regular"/>
                <a:ea typeface="Avenir Next Regular"/>
                <a:cs typeface="Avenir Next Regular"/>
                <a:sym typeface="Avenir Next Regular"/>
              </a:defRPr>
            </a:pPr>
            <a:endParaRPr/>
          </a:p>
        </p:txBody>
      </p:sp>
      <p:sp>
        <p:nvSpPr>
          <p:cNvPr id="838" name="&lt; 25K"/>
          <p:cNvSpPr txBox="1"/>
          <p:nvPr/>
        </p:nvSpPr>
        <p:spPr>
          <a:xfrm>
            <a:off x="2578718" y="6357766"/>
            <a:ext cx="1373399"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2900" b="1" spc="-135">
                <a:latin typeface="Avenir Next Regular"/>
                <a:ea typeface="Avenir Next Regular"/>
                <a:cs typeface="Avenir Next Regular"/>
                <a:sym typeface="Avenir Next Regular"/>
              </a:defRPr>
            </a:lvl1pPr>
          </a:lstStyle>
          <a:p>
            <a:r>
              <a:t>&lt; 25K</a:t>
            </a:r>
          </a:p>
        </p:txBody>
      </p:sp>
      <p:sp>
        <p:nvSpPr>
          <p:cNvPr id="839" name="Rounded Rectangle"/>
          <p:cNvSpPr/>
          <p:nvPr/>
        </p:nvSpPr>
        <p:spPr>
          <a:xfrm rot="16200000">
            <a:off x="2493943" y="6586293"/>
            <a:ext cx="685197" cy="2431838"/>
          </a:xfrm>
          <a:prstGeom prst="roundRect">
            <a:avLst>
              <a:gd name="adj" fmla="val 50000"/>
            </a:avLst>
          </a:prstGeom>
          <a:solidFill>
            <a:schemeClr val="accent1"/>
          </a:solidFill>
          <a:ln w="12700">
            <a:miter lim="400000"/>
          </a:ln>
        </p:spPr>
        <p:txBody>
          <a:bodyPr lIns="50800" tIns="50800" rIns="50800" bIns="50800" anchor="ctr"/>
          <a:lstStyle/>
          <a:p>
            <a:pPr algn="ctr"/>
            <a:endParaRPr/>
          </a:p>
        </p:txBody>
      </p:sp>
      <p:sp>
        <p:nvSpPr>
          <p:cNvPr id="840" name="$25K-$50K"/>
          <p:cNvSpPr txBox="1"/>
          <p:nvPr/>
        </p:nvSpPr>
        <p:spPr>
          <a:xfrm>
            <a:off x="1720967" y="7548211"/>
            <a:ext cx="2231150"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2900" b="1" spc="-135">
                <a:latin typeface="Avenir Next Regular"/>
                <a:ea typeface="Avenir Next Regular"/>
                <a:cs typeface="Avenir Next Regular"/>
                <a:sym typeface="Avenir Next Regular"/>
              </a:defRPr>
            </a:lvl1pPr>
          </a:lstStyle>
          <a:p>
            <a:r>
              <a:t>$25K-$50K</a:t>
            </a:r>
          </a:p>
        </p:txBody>
      </p:sp>
      <p:sp>
        <p:nvSpPr>
          <p:cNvPr id="841" name="Rounded Rectangle"/>
          <p:cNvSpPr/>
          <p:nvPr/>
        </p:nvSpPr>
        <p:spPr>
          <a:xfrm rot="16200000">
            <a:off x="2493943" y="7776739"/>
            <a:ext cx="685197" cy="2431838"/>
          </a:xfrm>
          <a:prstGeom prst="roundRect">
            <a:avLst>
              <a:gd name="adj" fmla="val 50000"/>
            </a:avLst>
          </a:prstGeom>
          <a:solidFill>
            <a:schemeClr val="accent1"/>
          </a:solidFill>
          <a:ln w="12700">
            <a:miter lim="400000"/>
          </a:ln>
        </p:spPr>
        <p:txBody>
          <a:bodyPr lIns="50800" tIns="50800" rIns="50800" bIns="50800" anchor="ctr"/>
          <a:lstStyle/>
          <a:p>
            <a:pPr algn="ctr"/>
            <a:endParaRPr/>
          </a:p>
        </p:txBody>
      </p:sp>
      <p:sp>
        <p:nvSpPr>
          <p:cNvPr id="842" name="$50K-$75K"/>
          <p:cNvSpPr txBox="1"/>
          <p:nvPr/>
        </p:nvSpPr>
        <p:spPr>
          <a:xfrm>
            <a:off x="1720967" y="8738657"/>
            <a:ext cx="2231150"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2900" b="1" spc="-135">
                <a:latin typeface="Avenir Next Regular"/>
                <a:ea typeface="Avenir Next Regular"/>
                <a:cs typeface="Avenir Next Regular"/>
                <a:sym typeface="Avenir Next Regular"/>
              </a:defRPr>
            </a:lvl1pPr>
          </a:lstStyle>
          <a:p>
            <a:r>
              <a:t>$50K-$75K</a:t>
            </a:r>
          </a:p>
        </p:txBody>
      </p:sp>
      <p:sp>
        <p:nvSpPr>
          <p:cNvPr id="843" name="Rounded Rectangle"/>
          <p:cNvSpPr/>
          <p:nvPr/>
        </p:nvSpPr>
        <p:spPr>
          <a:xfrm rot="16200000">
            <a:off x="2342178" y="8815420"/>
            <a:ext cx="685197" cy="2735368"/>
          </a:xfrm>
          <a:prstGeom prst="roundRect">
            <a:avLst>
              <a:gd name="adj" fmla="val 50000"/>
            </a:avLst>
          </a:prstGeom>
          <a:solidFill>
            <a:schemeClr val="accent1"/>
          </a:solidFill>
          <a:ln w="12700">
            <a:miter lim="400000"/>
          </a:ln>
        </p:spPr>
        <p:txBody>
          <a:bodyPr lIns="50800" tIns="50800" rIns="50800" bIns="50800" anchor="ctr"/>
          <a:lstStyle/>
          <a:p>
            <a:pPr algn="ctr"/>
            <a:endParaRPr/>
          </a:p>
        </p:txBody>
      </p:sp>
      <p:sp>
        <p:nvSpPr>
          <p:cNvPr id="844" name="$75K-$100K"/>
          <p:cNvSpPr txBox="1"/>
          <p:nvPr/>
        </p:nvSpPr>
        <p:spPr>
          <a:xfrm>
            <a:off x="1417437" y="9929104"/>
            <a:ext cx="2534680"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2900" b="1" spc="-135">
                <a:latin typeface="Avenir Next Regular"/>
                <a:ea typeface="Avenir Next Regular"/>
                <a:cs typeface="Avenir Next Regular"/>
                <a:sym typeface="Avenir Next Regular"/>
              </a:defRPr>
            </a:lvl1pPr>
          </a:lstStyle>
          <a:p>
            <a:r>
              <a:t>$75K-$100K</a:t>
            </a:r>
          </a:p>
        </p:txBody>
      </p:sp>
      <p:sp>
        <p:nvSpPr>
          <p:cNvPr id="845" name="Rounded Rectangle"/>
          <p:cNvSpPr/>
          <p:nvPr/>
        </p:nvSpPr>
        <p:spPr>
          <a:xfrm rot="16200000">
            <a:off x="2280375" y="9944061"/>
            <a:ext cx="685197" cy="2858974"/>
          </a:xfrm>
          <a:prstGeom prst="roundRect">
            <a:avLst>
              <a:gd name="adj" fmla="val 50000"/>
            </a:avLst>
          </a:prstGeom>
          <a:solidFill>
            <a:schemeClr val="accent1"/>
          </a:solidFill>
          <a:ln w="12700">
            <a:miter lim="400000"/>
          </a:ln>
        </p:spPr>
        <p:txBody>
          <a:bodyPr lIns="50800" tIns="50800" rIns="50800" bIns="50800" anchor="ctr"/>
          <a:lstStyle/>
          <a:p>
            <a:pPr algn="ctr"/>
            <a:endParaRPr/>
          </a:p>
        </p:txBody>
      </p:sp>
      <p:sp>
        <p:nvSpPr>
          <p:cNvPr id="846" name="$100K-$150K"/>
          <p:cNvSpPr txBox="1"/>
          <p:nvPr/>
        </p:nvSpPr>
        <p:spPr>
          <a:xfrm>
            <a:off x="1293831" y="11106847"/>
            <a:ext cx="2658286"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2900" b="1" spc="-135">
                <a:latin typeface="Avenir Next Regular"/>
                <a:ea typeface="Avenir Next Regular"/>
                <a:cs typeface="Avenir Next Regular"/>
                <a:sym typeface="Avenir Next Regular"/>
              </a:defRPr>
            </a:lvl1pPr>
          </a:lstStyle>
          <a:p>
            <a:r>
              <a:t>$100K-$150K</a:t>
            </a:r>
          </a:p>
        </p:txBody>
      </p:sp>
      <p:pic>
        <p:nvPicPr>
          <p:cNvPr id="847" name="Picture 7" descr="Picture 7"/>
          <p:cNvPicPr>
            <a:picLocks noChangeAspect="1"/>
          </p:cNvPicPr>
          <p:nvPr/>
        </p:nvPicPr>
        <p:blipFill>
          <a:blip r:embed="rId2"/>
          <a:stretch>
            <a:fillRect/>
          </a:stretch>
        </p:blipFill>
        <p:spPr>
          <a:xfrm>
            <a:off x="17006577" y="2039229"/>
            <a:ext cx="6860098" cy="10278278"/>
          </a:xfrm>
          <a:prstGeom prst="rect">
            <a:avLst/>
          </a:prstGeom>
          <a:ln w="12700">
            <a:miter lim="400000"/>
          </a:ln>
        </p:spPr>
      </p:pic>
      <p:pic>
        <p:nvPicPr>
          <p:cNvPr id="848" name="Google Shape;496;p21" descr="Google Shape;496;p21"/>
          <p:cNvPicPr>
            <a:picLocks noChangeAspect="1"/>
          </p:cNvPicPr>
          <p:nvPr/>
        </p:nvPicPr>
        <p:blipFill>
          <a:blip r:embed="rId3"/>
          <a:stretch>
            <a:fillRect/>
          </a:stretch>
        </p:blipFill>
        <p:spPr>
          <a:xfrm>
            <a:off x="15390795" y="1121258"/>
            <a:ext cx="3669809" cy="2841142"/>
          </a:xfrm>
          <a:prstGeom prst="rect">
            <a:avLst/>
          </a:prstGeom>
          <a:ln w="12700">
            <a:miter lim="400000"/>
          </a:ln>
        </p:spPr>
      </p:pic>
      <p:sp>
        <p:nvSpPr>
          <p:cNvPr id="849" name="Slide Number"/>
          <p:cNvSpPr txBox="1">
            <a:spLocks noGrp="1"/>
          </p:cNvSpPr>
          <p:nvPr>
            <p:ph type="sldNum" sz="quarter" idx="4294967295"/>
          </p:nvPr>
        </p:nvSpPr>
        <p:spPr>
          <a:xfrm>
            <a:off x="12001465" y="12807898"/>
            <a:ext cx="368573" cy="381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Avenir Next LT Pro"/>
                <a:ea typeface="Avenir Next LT Pro"/>
                <a:cs typeface="Avenir Next LT Pro"/>
                <a:sym typeface="Avenir Next LT Pro"/>
              </a:defRPr>
            </a:lvl1pPr>
          </a:lstStyle>
          <a:p>
            <a:fld id="{86CB4B4D-7CA3-9044-876B-883B54F8677D}" type="slidenum">
              <a:t>9</a:t>
            </a:fld>
            <a:endParaRPr/>
          </a:p>
        </p:txBody>
      </p:sp>
      <p:grpSp>
        <p:nvGrpSpPr>
          <p:cNvPr id="852" name="Presentation Title"/>
          <p:cNvGrpSpPr/>
          <p:nvPr/>
        </p:nvGrpSpPr>
        <p:grpSpPr>
          <a:xfrm>
            <a:off x="659721" y="12746372"/>
            <a:ext cx="6169343" cy="520367"/>
            <a:chOff x="0" y="0"/>
            <a:chExt cx="6169342" cy="520366"/>
          </a:xfrm>
        </p:grpSpPr>
        <p:sp>
          <p:nvSpPr>
            <p:cNvPr id="850" name="Rounded Rectangle"/>
            <p:cNvSpPr/>
            <p:nvPr/>
          </p:nvSpPr>
          <p:spPr>
            <a:xfrm>
              <a:off x="0" y="0"/>
              <a:ext cx="6169343" cy="520367"/>
            </a:xfrm>
            <a:prstGeom prst="roundRect">
              <a:avLst>
                <a:gd name="adj" fmla="val 50000"/>
              </a:avLst>
            </a:prstGeom>
            <a:noFill/>
            <a:ln w="12700" cap="flat">
              <a:solidFill>
                <a:srgbClr val="000000"/>
              </a:solidFill>
              <a:prstDash val="solid"/>
              <a:miter lim="400000"/>
            </a:ln>
            <a:effectLst/>
          </p:spPr>
          <p:txBody>
            <a:bodyPr wrap="square" lIns="50800" tIns="50800" rIns="50800" bIns="50800" numCol="1" anchor="ctr">
              <a:noAutofit/>
            </a:bodyPr>
            <a:lstStyle/>
            <a:p>
              <a:pPr algn="ctr" defTabSz="825500">
                <a:defRPr sz="5500" b="1" spc="-150">
                  <a:latin typeface="+mj-lt"/>
                  <a:ea typeface="+mj-ea"/>
                  <a:cs typeface="+mj-cs"/>
                  <a:sym typeface="Arial"/>
                </a:defRPr>
              </a:pPr>
              <a:endParaRPr/>
            </a:p>
          </p:txBody>
        </p:sp>
        <p:sp>
          <p:nvSpPr>
            <p:cNvPr id="851" name="Freemium Ad-Supported Phone Service, powered by your brand."/>
            <p:cNvSpPr txBox="1"/>
            <p:nvPr/>
          </p:nvSpPr>
          <p:spPr>
            <a:xfrm>
              <a:off x="340999" y="145883"/>
              <a:ext cx="5487344" cy="228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defTabSz="825500">
                <a:defRPr sz="1500">
                  <a:latin typeface="Avenir Next LT Pro"/>
                  <a:ea typeface="Avenir Next LT Pro"/>
                  <a:cs typeface="Avenir Next LT Pro"/>
                  <a:sym typeface="Avenir Next LT Pro"/>
                </a:defRPr>
              </a:lvl1pPr>
            </a:lstStyle>
            <a:p>
              <a:r>
                <a:t>Freemium Ad-Supported Phone Service, powered by your brand.</a:t>
              </a:r>
            </a:p>
          </p:txBody>
        </p:sp>
      </p:gr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6D5C"/>
      </a:lt1>
      <a:dk2>
        <a:srgbClr val="A7A7A7"/>
      </a:dk2>
      <a:lt2>
        <a:srgbClr val="535353"/>
      </a:lt2>
      <a:accent1>
        <a:srgbClr val="C0A9F7"/>
      </a:accent1>
      <a:accent2>
        <a:srgbClr val="FF6D5C"/>
      </a:accent2>
      <a:accent3>
        <a:srgbClr val="FF9FFC"/>
      </a:accent3>
      <a:accent4>
        <a:srgbClr val="A6BBED"/>
      </a:accent4>
      <a:accent5>
        <a:srgbClr val="FBDE74"/>
      </a:accent5>
      <a:accent6>
        <a:srgbClr val="ABDD4B"/>
      </a:accent6>
      <a:hlink>
        <a:srgbClr val="0000FF"/>
      </a:hlink>
      <a:folHlink>
        <a:srgbClr val="FF00FF"/>
      </a:folHlink>
    </a:clrScheme>
    <a:fontScheme name="21_BasicWhite">
      <a:majorFont>
        <a:latin typeface="Arial"/>
        <a:ea typeface="Arial"/>
        <a:cs typeface="Arial"/>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C0A9F7"/>
      </a:accent1>
      <a:accent2>
        <a:srgbClr val="FF6D5C"/>
      </a:accent2>
      <a:accent3>
        <a:srgbClr val="FF9FFC"/>
      </a:accent3>
      <a:accent4>
        <a:srgbClr val="A6BBED"/>
      </a:accent4>
      <a:accent5>
        <a:srgbClr val="FBDE74"/>
      </a:accent5>
      <a:accent6>
        <a:srgbClr val="ABDD4B"/>
      </a:accent6>
      <a:hlink>
        <a:srgbClr val="0000FF"/>
      </a:hlink>
      <a:folHlink>
        <a:srgbClr val="FF00FF"/>
      </a:folHlink>
    </a:clrScheme>
    <a:fontScheme name="21_BasicWhite">
      <a:majorFont>
        <a:latin typeface="Arial"/>
        <a:ea typeface="Arial"/>
        <a:cs typeface="Arial"/>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tratos-Regular"/>
            <a:ea typeface="Stratos-Regular"/>
            <a:cs typeface="Stratos-Regular"/>
            <a:sym typeface="Stratos-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12474</TotalTime>
  <Words>1780</Words>
  <Application>Microsoft Macintosh PowerPoint</Application>
  <PresentationFormat>Custom</PresentationFormat>
  <Paragraphs>267</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Avenir Book</vt:lpstr>
      <vt:lpstr>Avenir Next Demi Bold</vt:lpstr>
      <vt:lpstr>Avenir Next LT Pro</vt:lpstr>
      <vt:lpstr>Avenir Next LT Pro Demi</vt:lpstr>
      <vt:lpstr>Avenir Next Regular</vt:lpstr>
      <vt:lpstr>Stratos Medium</vt:lpstr>
      <vt:lpstr>Stratos SemiBold</vt:lpstr>
      <vt:lpstr>Stratos-Regular</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Josh Lustgarten</cp:lastModifiedBy>
  <cp:revision>5</cp:revision>
  <dcterms:modified xsi:type="dcterms:W3CDTF">2023-10-18T12:42:54Z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5149455</vt:lpwstr>
  </property>
  <property fmtid="{D5CDD505-2E9C-101B-9397-08002B2CF9AE}" pid="3" name="NXPowerLiteSettings">
    <vt:lpwstr>F7000400038000</vt:lpwstr>
  </property>
  <property fmtid="{D5CDD505-2E9C-101B-9397-08002B2CF9AE}" pid="4" name="NXPowerLiteVersion">
    <vt:lpwstr>S10.0.0</vt:lpwstr>
  </property>
</Properties>
</file>