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899" r:id="rId5"/>
    <p:sldId id="897" r:id="rId6"/>
    <p:sldId id="831" r:id="rId7"/>
    <p:sldId id="784" r:id="rId8"/>
    <p:sldId id="834" r:id="rId9"/>
    <p:sldId id="900" r:id="rId10"/>
    <p:sldId id="826" r:id="rId11"/>
    <p:sldId id="827" r:id="rId12"/>
    <p:sldId id="828" r:id="rId13"/>
    <p:sldId id="832" r:id="rId14"/>
    <p:sldId id="898" r:id="rId15"/>
    <p:sldId id="783"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1pPr>
    <a:lvl2pPr marL="0" marR="0" indent="4572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2pPr>
    <a:lvl3pPr marL="0" marR="0" indent="9144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3pPr>
    <a:lvl4pPr marL="0" marR="0" indent="13716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4pPr>
    <a:lvl5pPr marL="0" marR="0" indent="18288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5pPr>
    <a:lvl6pPr marL="0" marR="0" indent="22860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6pPr>
    <a:lvl7pPr marL="0" marR="0" indent="27432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7pPr>
    <a:lvl8pPr marL="0" marR="0" indent="32004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8pPr>
    <a:lvl9pPr marL="0" marR="0" indent="365760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BDB"/>
    <a:srgbClr val="FFFFFF"/>
    <a:srgbClr val="178AB1"/>
    <a:srgbClr val="FF5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p:restoredTop sz="95666"/>
  </p:normalViewPr>
  <p:slideViewPr>
    <p:cSldViewPr snapToGrid="0">
      <p:cViewPr varScale="1">
        <p:scale>
          <a:sx n="53" d="100"/>
          <a:sy n="53" d="100"/>
        </p:scale>
        <p:origin x="528" y="208"/>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Amanda" userId="32760437-c2d9-4f0f-8ffd-5cec05d880f0" providerId="ADAL" clId="{C3027C9B-77BA-4440-9102-8ECFB4DD22F0}"/>
    <pc:docChg chg="sldOrd">
      <pc:chgData name="Crystal, Amanda" userId="32760437-c2d9-4f0f-8ffd-5cec05d880f0" providerId="ADAL" clId="{C3027C9B-77BA-4440-9102-8ECFB4DD22F0}" dt="2025-02-27T00:09:34.570" v="0" actId="20578"/>
      <pc:docMkLst>
        <pc:docMk/>
      </pc:docMkLst>
      <pc:sldChg chg="ord">
        <pc:chgData name="Crystal, Amanda" userId="32760437-c2d9-4f0f-8ffd-5cec05d880f0" providerId="ADAL" clId="{C3027C9B-77BA-4440-9102-8ECFB4DD22F0}" dt="2025-02-27T00:09:34.570" v="0" actId="20578"/>
        <pc:sldMkLst>
          <pc:docMk/>
          <pc:sldMk cId="1753208600" sldId="7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694506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fld id="{81D63B74-FD99-0E42-AFB4-05F04CA25975}" type="slidenum">
              <a:rPr kumimoji="0" lang="en-US" sz="28300" b="1" i="0" u="none" strike="noStrike" kern="0" cap="none" spc="0" normalizeH="0" baseline="0" noProof="0" smtClean="0">
                <a:ln>
                  <a:noFill/>
                </a:ln>
                <a:solidFill>
                  <a:srgbClr val="5B5B5B"/>
                </a:solidFill>
                <a:effectLst/>
                <a:uLnTx/>
                <a:uFillTx/>
                <a:latin typeface="Helvetica"/>
                <a:sym typeface="Helvetica"/>
              </a:rPr>
              <a:pPr marL="0" marR="0" lvl="0" indent="0" algn="ctr" defTabSz="914400" rtl="0" eaLnBrk="1" fontAlgn="auto" latinLnBrk="0" hangingPunct="0">
                <a:lnSpc>
                  <a:spcPct val="100000"/>
                </a:lnSpc>
                <a:spcBef>
                  <a:spcPts val="0"/>
                </a:spcBef>
                <a:spcAft>
                  <a:spcPts val="0"/>
                </a:spcAft>
                <a:buClrTx/>
                <a:buSzTx/>
                <a:buFontTx/>
                <a:buNone/>
                <a:tabLst/>
                <a:defRPr/>
              </a:pPr>
              <a:t>1</a:t>
            </a:fld>
            <a:endParaRPr kumimoji="0" lang="en-US" sz="28300" b="1" i="0" u="none" strike="noStrike" kern="0" cap="none" spc="0" normalizeH="0" baseline="0" noProof="0">
              <a:ln>
                <a:noFill/>
              </a:ln>
              <a:solidFill>
                <a:srgbClr val="5B5B5B"/>
              </a:solidFill>
              <a:effectLst/>
              <a:uLnTx/>
              <a:uFillTx/>
              <a:latin typeface="Helvetica"/>
              <a:sym typeface="Helvetica"/>
            </a:endParaRPr>
          </a:p>
        </p:txBody>
      </p:sp>
    </p:spTree>
    <p:extLst>
      <p:ext uri="{BB962C8B-B14F-4D97-AF65-F5344CB8AC3E}">
        <p14:creationId xmlns:p14="http://schemas.microsoft.com/office/powerpoint/2010/main" val="6974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3DE94-2979-21A8-291D-9672CE96D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DE84D-7A01-4687-2063-07090AED7A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44926A-ADC6-2DD6-FB2B-EA6767D18AA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690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BC45E-28F7-8592-663C-6B589DDCF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9FD03-42E8-83BB-89CE-916D0187BAA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7B332C-BE84-D49C-EBAC-F5D2C49C9B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244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379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2084-A9DF-5286-5424-2C2FD8C09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261D1-2FE1-3970-FD56-DF193DD2D2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83B0F6B-E9C3-91E5-EFDF-07EF18773292}"/>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94410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4F650-8437-AB3D-55B7-A0C2B4276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FB449-C5D5-2613-657F-8AF4758859C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45CF25B-4F08-0EEE-52A1-8BEAF8B77459}"/>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8894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820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8FDD-4FB8-9751-818E-E9C81CD76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385D5-6B22-C171-180D-720EF608557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64CFF2-CA7E-05FD-DAE1-C07E38F1CA24}"/>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05842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BD2EE-6154-8ED5-6E43-89D4F3B14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68104-8541-0363-3B19-4DBF31D8D0A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33194E-C4CA-BEB6-3138-7EAA52C2ADBA}"/>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84220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255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70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CF6F0-7A39-3161-4DEE-E5423E4A3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D8852-B825-D6EB-02B1-A67E45DCD6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492C6B-7CCE-1DA8-60A0-3B7D68381BE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28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65 Medium"/>
                <a:ea typeface="Helvetica 65 Medium"/>
                <a:cs typeface="Helvetica 65 Medium"/>
                <a:sym typeface="Helvetica Neue Medium"/>
              </a:defRPr>
            </a:lvl1pPr>
            <a:lvl2pPr marL="638923" indent="-12700">
              <a:spcBef>
                <a:spcPts val="0"/>
              </a:spcBef>
              <a:buSzTx/>
              <a:buNone/>
              <a:defRPr sz="8500" spc="-170">
                <a:latin typeface="Helvetica 65 Medium"/>
                <a:ea typeface="Helvetica 65 Medium"/>
                <a:cs typeface="Helvetica 65 Medium"/>
                <a:sym typeface="Helvetica Neue Medium"/>
              </a:defRPr>
            </a:lvl2pPr>
            <a:lvl3pPr marL="638923" indent="444500">
              <a:spcBef>
                <a:spcPts val="0"/>
              </a:spcBef>
              <a:buSzTx/>
              <a:buNone/>
              <a:defRPr sz="8500" spc="-170">
                <a:latin typeface="Helvetica 65 Medium"/>
                <a:ea typeface="Helvetica 65 Medium"/>
                <a:cs typeface="Helvetica 65 Medium"/>
                <a:sym typeface="Helvetica Neue Medium"/>
              </a:defRPr>
            </a:lvl3pPr>
            <a:lvl4pPr marL="638923" indent="901700">
              <a:spcBef>
                <a:spcPts val="0"/>
              </a:spcBef>
              <a:buSzTx/>
              <a:buNone/>
              <a:defRPr sz="8500" spc="-170">
                <a:latin typeface="Helvetica 65 Medium"/>
                <a:ea typeface="Helvetica 65 Medium"/>
                <a:cs typeface="Helvetica 65 Medium"/>
                <a:sym typeface="Helvetica Neue Medium"/>
              </a:defRPr>
            </a:lvl4pPr>
            <a:lvl5pPr marL="638923" indent="1358900">
              <a:spcBef>
                <a:spcPts val="0"/>
              </a:spcBef>
              <a:buSzTx/>
              <a:buNone/>
              <a:defRPr sz="8500" spc="-170">
                <a:latin typeface="Helvetica 65 Medium"/>
                <a:ea typeface="Helvetica 65 Medium"/>
                <a:cs typeface="Helvetica 65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350-869A-2297-E8C9-0C5362F6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A5ACF-8D19-1EA3-7C48-7CDC1A80FEA8}"/>
              </a:ext>
            </a:extLst>
          </p:cNvPr>
          <p:cNvSpPr>
            <a:spLocks noGrp="1"/>
          </p:cNvSpPr>
          <p:nvPr>
            <p:ph type="dt" sz="half" idx="10"/>
          </p:nvPr>
        </p:nvSpPr>
        <p:spPr/>
        <p:txBody>
          <a:bodyPr/>
          <a:lstStyle/>
          <a:p>
            <a:fld id="{01F36506-DBFB-314D-B804-BAA1449C23E2}" type="datetimeFigureOut">
              <a:rPr lang="en-US" smtClean="0"/>
              <a:t>2/26/25</a:t>
            </a:fld>
            <a:endParaRPr lang="en-US"/>
          </a:p>
        </p:txBody>
      </p:sp>
      <p:sp>
        <p:nvSpPr>
          <p:cNvPr id="4" name="Footer Placeholder 3">
            <a:extLst>
              <a:ext uri="{FF2B5EF4-FFF2-40B4-BE49-F238E27FC236}">
                <a16:creationId xmlns:a16="http://schemas.microsoft.com/office/drawing/2014/main" id="{02F9AFDE-CC8C-523D-9602-DCD23157E4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8A5397-D42D-861B-1E08-99FC8CD840E1}"/>
              </a:ext>
            </a:extLst>
          </p:cNvPr>
          <p:cNvSpPr>
            <a:spLocks noGrp="1"/>
          </p:cNvSpPr>
          <p:nvPr>
            <p:ph type="sldNum" sz="quarter" idx="12"/>
          </p:nvPr>
        </p:nvSpPr>
        <p:spPr>
          <a:xfrm>
            <a:off x="12011024" y="13076008"/>
            <a:ext cx="349455" cy="379591"/>
          </a:xfrm>
        </p:spPr>
        <p:txBody>
          <a:bodyPr/>
          <a:lstStyle/>
          <a:p>
            <a:fld id="{4C924AF1-B967-7A42-8E18-1E903CF46A37}" type="slidenum">
              <a:rPr lang="en-US" smtClean="0"/>
              <a:t>‹#›</a:t>
            </a:fld>
            <a:endParaRPr lang="en-US"/>
          </a:p>
        </p:txBody>
      </p:sp>
    </p:spTree>
    <p:extLst>
      <p:ext uri="{BB962C8B-B14F-4D97-AF65-F5344CB8AC3E}">
        <p14:creationId xmlns:p14="http://schemas.microsoft.com/office/powerpoint/2010/main" val="346942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65 Medium"/>
                <a:ea typeface="Helvetica 65 Medium"/>
                <a:cs typeface="Helvetica 65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65 Medium"/>
                <a:ea typeface="Helvetica 65 Medium"/>
                <a:cs typeface="Helvetica 65 Medium"/>
                <a:sym typeface="Helvetica Neue Medium"/>
              </a:defRPr>
            </a:lvl1pPr>
            <a:lvl2pPr marL="0" indent="457200" algn="ctr">
              <a:lnSpc>
                <a:spcPct val="80000"/>
              </a:lnSpc>
              <a:spcBef>
                <a:spcPts val="0"/>
              </a:spcBef>
              <a:buSzTx/>
              <a:buNone/>
              <a:defRPr sz="11600" spc="-232">
                <a:latin typeface="Helvetica 65 Medium"/>
                <a:ea typeface="Helvetica 65 Medium"/>
                <a:cs typeface="Helvetica 65 Medium"/>
                <a:sym typeface="Helvetica Neue Medium"/>
              </a:defRPr>
            </a:lvl2pPr>
            <a:lvl3pPr marL="0" indent="914400" algn="ctr">
              <a:lnSpc>
                <a:spcPct val="80000"/>
              </a:lnSpc>
              <a:spcBef>
                <a:spcPts val="0"/>
              </a:spcBef>
              <a:buSzTx/>
              <a:buNone/>
              <a:defRPr sz="11600" spc="-232">
                <a:latin typeface="Helvetica 65 Medium"/>
                <a:ea typeface="Helvetica 65 Medium"/>
                <a:cs typeface="Helvetica 65 Medium"/>
                <a:sym typeface="Helvetica Neue Medium"/>
              </a:defRPr>
            </a:lvl3pPr>
            <a:lvl4pPr marL="0" indent="1371600" algn="ctr">
              <a:lnSpc>
                <a:spcPct val="80000"/>
              </a:lnSpc>
              <a:spcBef>
                <a:spcPts val="0"/>
              </a:spcBef>
              <a:buSzTx/>
              <a:buNone/>
              <a:defRPr sz="11600" spc="-232">
                <a:latin typeface="Helvetica 65 Medium"/>
                <a:ea typeface="Helvetica 65 Medium"/>
                <a:cs typeface="Helvetica 65 Medium"/>
                <a:sym typeface="Helvetica Neue Medium"/>
              </a:defRPr>
            </a:lvl4pPr>
            <a:lvl5pPr marL="0" indent="1828800" algn="ctr">
              <a:lnSpc>
                <a:spcPct val="80000"/>
              </a:lnSpc>
              <a:spcBef>
                <a:spcPts val="0"/>
              </a:spcBef>
              <a:buSzTx/>
              <a:buNone/>
              <a:defRPr sz="11600" spc="-232">
                <a:latin typeface="Helvetica 65 Medium"/>
                <a:ea typeface="Helvetica 65 Medium"/>
                <a:cs typeface="Helvetica 65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b="0">
                <a:solidFill>
                  <a:srgbClr val="000000"/>
                </a:solidFill>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tiktok.com/@fusetv?lang=en" TargetMode="External"/><Relationship Id="rId18" Type="http://schemas.openxmlformats.org/officeDocument/2006/relationships/hyperlink" Target="http://www.fusemedia.com/" TargetMode="External"/><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hyperlink" Target="https://www.instagram.com/fusetv/" TargetMode="External"/><Relationship Id="rId17" Type="http://schemas.openxmlformats.org/officeDocument/2006/relationships/hyperlink" Target="https://www.youtube.com/@Fuse" TargetMode="External"/><Relationship Id="rId2" Type="http://schemas.openxmlformats.org/officeDocument/2006/relationships/notesSlide" Target="../notesSlides/notesSlide12.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hyperlink" Target="https://twitter.com/fusetv" TargetMode="External"/><Relationship Id="rId5" Type="http://schemas.openxmlformats.org/officeDocument/2006/relationships/image" Target="../media/image31.png"/><Relationship Id="rId15" Type="http://schemas.openxmlformats.org/officeDocument/2006/relationships/hyperlink" Target="https://www.fuse.tv/" TargetMode="External"/><Relationship Id="rId10" Type="http://schemas.openxmlformats.org/officeDocument/2006/relationships/hyperlink" Target="https://www.facebook.com/Fuse" TargetMode="External"/><Relationship Id="rId19" Type="http://schemas.openxmlformats.org/officeDocument/2006/relationships/hyperlink" Target="https://www.fusemedia.com/" TargetMode="External"/><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hyperlink" Target="https://www.linkedin.com/company/fuse-t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2" name="UF_Deck_FM_BG-04_v1.png" descr="UF_Deck_FM_BG-04_v1.png">
            <a:extLst>
              <a:ext uri="{FF2B5EF4-FFF2-40B4-BE49-F238E27FC236}">
                <a16:creationId xmlns:a16="http://schemas.microsoft.com/office/drawing/2014/main" id="{5A3DA2CB-44F0-55F4-F839-6FA4A3B3534E}"/>
              </a:ext>
            </a:extLst>
          </p:cNvPr>
          <p:cNvPicPr>
            <a:picLocks noChangeAspect="1"/>
          </p:cNvPicPr>
          <p:nvPr/>
        </p:nvPicPr>
        <p:blipFill rotWithShape="1">
          <a:blip r:embed="rId3">
            <a:alphaModFix amt="8000"/>
            <a:extLst>
              <a:ext uri="{BEBA8EAE-BF5A-486C-A8C5-ECC9F3942E4B}">
                <a14:imgProps xmlns:a14="http://schemas.microsoft.com/office/drawing/2010/main">
                  <a14:imgLayer r:embed="rId4">
                    <a14:imgEffect>
                      <a14:colorTemperature colorTemp="4389"/>
                    </a14:imgEffect>
                    <a14:imgEffect>
                      <a14:saturation sat="0"/>
                    </a14:imgEffect>
                    <a14:imgEffect>
                      <a14:brightnessContrast bright="31000" contrast="28000"/>
                    </a14:imgEffect>
                  </a14:imgLayer>
                </a14:imgProps>
              </a:ext>
            </a:extLst>
          </a:blip>
          <a:srcRect l="22153" t="3164" r="7890" b="36698"/>
          <a:stretch/>
        </p:blipFill>
        <p:spPr>
          <a:xfrm>
            <a:off x="1191491" y="0"/>
            <a:ext cx="23192509" cy="13665242"/>
          </a:xfrm>
          <a:prstGeom prst="rect">
            <a:avLst/>
          </a:prstGeom>
          <a:ln w="12700">
            <a:miter lim="400000"/>
          </a:ln>
        </p:spPr>
      </p:pic>
      <p:pic>
        <p:nvPicPr>
          <p:cNvPr id="4" name="Picture 3">
            <a:extLst>
              <a:ext uri="{FF2B5EF4-FFF2-40B4-BE49-F238E27FC236}">
                <a16:creationId xmlns:a16="http://schemas.microsoft.com/office/drawing/2014/main" id="{B45ACD90-6E73-BD7D-41EF-B27BAB2F28EE}"/>
              </a:ext>
            </a:extLst>
          </p:cNvPr>
          <p:cNvPicPr>
            <a:picLocks noChangeAspect="1"/>
          </p:cNvPicPr>
          <p:nvPr/>
        </p:nvPicPr>
        <p:blipFill>
          <a:blip r:embed="rId5"/>
          <a:stretch>
            <a:fillRect/>
          </a:stretch>
        </p:blipFill>
        <p:spPr>
          <a:xfrm>
            <a:off x="5250872" y="4640946"/>
            <a:ext cx="13882255" cy="3470568"/>
          </a:xfrm>
          <a:prstGeom prst="rect">
            <a:avLst/>
          </a:prstGeom>
        </p:spPr>
      </p:pic>
      <p:sp>
        <p:nvSpPr>
          <p:cNvPr id="5" name="TextBox 4">
            <a:extLst>
              <a:ext uri="{FF2B5EF4-FFF2-40B4-BE49-F238E27FC236}">
                <a16:creationId xmlns:a16="http://schemas.microsoft.com/office/drawing/2014/main" id="{A99817C2-BB84-9FEA-E4C7-0172727D1481}"/>
              </a:ext>
            </a:extLst>
          </p:cNvPr>
          <p:cNvSpPr txBox="1"/>
          <p:nvPr/>
        </p:nvSpPr>
        <p:spPr>
          <a:xfrm>
            <a:off x="8089115" y="8111514"/>
            <a:ext cx="8205773"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800" b="1" i="0" u="none" strike="noStrike" kern="0" cap="none" spc="0" normalizeH="0" baseline="0" noProof="0" dirty="0">
                <a:ln>
                  <a:noFill/>
                </a:ln>
                <a:solidFill>
                  <a:srgbClr val="FFFFFF"/>
                </a:solidFill>
                <a:effectLst/>
                <a:uLnTx/>
                <a:uFillTx/>
                <a:latin typeface="COOPERHEWITT-SEMIBOLD" pitchFamily="2" charset="77"/>
                <a:ea typeface="COOPERHEWITT-SEMIBOLD" pitchFamily="2" charset="77"/>
                <a:sym typeface="Helvetica"/>
              </a:rPr>
              <a:t>2025 MEDIA KIT</a:t>
            </a:r>
          </a:p>
        </p:txBody>
      </p:sp>
    </p:spTree>
    <p:extLst>
      <p:ext uri="{BB962C8B-B14F-4D97-AF65-F5344CB8AC3E}">
        <p14:creationId xmlns:p14="http://schemas.microsoft.com/office/powerpoint/2010/main" val="125197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C13EE-63D0-9D8B-47AF-7B49C27C3798}"/>
            </a:ext>
          </a:extLst>
        </p:cNvPr>
        <p:cNvGrpSpPr/>
        <p:nvPr/>
      </p:nvGrpSpPr>
      <p:grpSpPr>
        <a:xfrm>
          <a:off x="0" y="0"/>
          <a:ext cx="0" cy="0"/>
          <a:chOff x="0" y="0"/>
          <a:chExt cx="0" cy="0"/>
        </a:xfrm>
      </p:grpSpPr>
      <p:graphicFrame>
        <p:nvGraphicFramePr>
          <p:cNvPr id="29" name="Table 29">
            <a:extLst>
              <a:ext uri="{FF2B5EF4-FFF2-40B4-BE49-F238E27FC236}">
                <a16:creationId xmlns:a16="http://schemas.microsoft.com/office/drawing/2014/main" id="{811A98EE-47BE-2450-2DE6-5CC234C584F0}"/>
              </a:ext>
            </a:extLst>
          </p:cNvPr>
          <p:cNvGraphicFramePr>
            <a:graphicFrameLocks noGrp="1"/>
          </p:cNvGraphicFramePr>
          <p:nvPr>
            <p:extLst>
              <p:ext uri="{D42A27DB-BD31-4B8C-83A1-F6EECF244321}">
                <p14:modId xmlns:p14="http://schemas.microsoft.com/office/powerpoint/2010/main" val="2149203967"/>
              </p:ext>
            </p:extLst>
          </p:nvPr>
        </p:nvGraphicFramePr>
        <p:xfrm>
          <a:off x="1004140" y="3914268"/>
          <a:ext cx="22173360" cy="8430131"/>
        </p:xfrm>
        <a:graphic>
          <a:graphicData uri="http://schemas.openxmlformats.org/drawingml/2006/table">
            <a:tbl>
              <a:tblPr firstRow="1" bandRow="1">
                <a:tableStyleId>{5940675A-B579-460E-94D1-54222C63F5DA}</a:tableStyleId>
              </a:tblPr>
              <a:tblGrid>
                <a:gridCol w="4167935">
                  <a:extLst>
                    <a:ext uri="{9D8B030D-6E8A-4147-A177-3AD203B41FA5}">
                      <a16:colId xmlns:a16="http://schemas.microsoft.com/office/drawing/2014/main" val="1963276742"/>
                    </a:ext>
                  </a:extLst>
                </a:gridCol>
                <a:gridCol w="6372225">
                  <a:extLst>
                    <a:ext uri="{9D8B030D-6E8A-4147-A177-3AD203B41FA5}">
                      <a16:colId xmlns:a16="http://schemas.microsoft.com/office/drawing/2014/main" val="3554221312"/>
                    </a:ext>
                  </a:extLst>
                </a:gridCol>
                <a:gridCol w="5057775">
                  <a:extLst>
                    <a:ext uri="{9D8B030D-6E8A-4147-A177-3AD203B41FA5}">
                      <a16:colId xmlns:a16="http://schemas.microsoft.com/office/drawing/2014/main" val="2239849137"/>
                    </a:ext>
                  </a:extLst>
                </a:gridCol>
                <a:gridCol w="6575425">
                  <a:extLst>
                    <a:ext uri="{9D8B030D-6E8A-4147-A177-3AD203B41FA5}">
                      <a16:colId xmlns:a16="http://schemas.microsoft.com/office/drawing/2014/main" val="1304705093"/>
                    </a:ext>
                  </a:extLst>
                </a:gridCol>
              </a:tblGrid>
              <a:tr h="4189542">
                <a:tc>
                  <a:txBody>
                    <a:bodyPr/>
                    <a:lstStyle/>
                    <a:p>
                      <a:endParaRPr lang="en-US" b="0" i="0" dirty="0">
                        <a:latin typeface="Aptos" panose="020B00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200" b="0" i="0" dirty="0">
                          <a:solidFill>
                            <a:sysClr val="windowText" lastClr="000000"/>
                          </a:solidFill>
                          <a:latin typeface="Aptos" panose="020B0004020202020204" pitchFamily="34" charset="0"/>
                          <a:ea typeface="COOPERHEWITT-MEDIUM" pitchFamily="2" charset="77"/>
                        </a:rPr>
                        <a:t>We are committed to empowering our audience everywhere they consume content through multiplatform initiatives that authentically reflect our blended America, while serving as a champion of diversity, equity and inclusion.  </a:t>
                      </a:r>
                    </a:p>
                    <a:p>
                      <a:pPr algn="l"/>
                      <a:endParaRPr lang="en-US" sz="2200" b="0" i="0" dirty="0">
                        <a:solidFill>
                          <a:sysClr val="windowText" lastClr="000000"/>
                        </a:solidFill>
                        <a:latin typeface="Aptos" panose="020B0004020202020204" pitchFamily="34" charset="0"/>
                        <a:ea typeface="COOPERHEWITT-MEDIUM" pitchFamily="2" charset="77"/>
                      </a:endParaRPr>
                    </a:p>
                    <a:p>
                      <a:pPr algn="l"/>
                      <a:r>
                        <a:rPr lang="en-US" sz="2200" b="0" i="0" dirty="0">
                          <a:solidFill>
                            <a:sysClr val="windowText" lastClr="000000"/>
                          </a:solidFill>
                          <a:latin typeface="Aptos" panose="020B0004020202020204" pitchFamily="34" charset="0"/>
                          <a:ea typeface="COOPERHEWITT-MEDIUM" pitchFamily="2" charset="77"/>
                        </a:rPr>
                        <a:t>In partnership with Pharrell’s Black Ambition, ‘Buy Small’ is our award-winning Social Responsibility platform that elevates, celebrates and supports diverse-owned businesses.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0" i="0">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200" b="0" i="0" dirty="0">
                          <a:solidFill>
                            <a:schemeClr val="bg2">
                              <a:lumMod val="10000"/>
                            </a:schemeClr>
                          </a:solidFill>
                          <a:latin typeface="Aptos" panose="020B0004020202020204" pitchFamily="34" charset="0"/>
                          <a:ea typeface="COOPERHEWITT-MEDIUM" pitchFamily="2" charset="77"/>
                        </a:rPr>
                        <a:t>Fuse is all-in with the community of unity and proud to celebrate the full spectrum of vibrant cultural identities year round. We believe the best way to celebrate our communities is to hand them the mic, and let them share their stories from their unique perspective. In going All In on cultural recognition holidays we discover fresh voices, artists, filmmakers, documentarians, and motivating stories. </a:t>
                      </a:r>
                    </a:p>
                    <a:p>
                      <a:pPr algn="l"/>
                      <a:endParaRPr lang="en-US" sz="2200" b="0" i="0" dirty="0">
                        <a:solidFill>
                          <a:schemeClr val="bg2">
                            <a:lumMod val="10000"/>
                          </a:schemeClr>
                        </a:solidFill>
                        <a:latin typeface="Aptos" panose="020B0004020202020204" pitchFamily="34" charset="0"/>
                        <a:ea typeface="COOPERHEWITT-MEDIUM"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2188826"/>
                  </a:ext>
                </a:extLst>
              </a:tr>
              <a:tr h="4240589">
                <a:tc>
                  <a:txBody>
                    <a:bodyPr/>
                    <a:lstStyle/>
                    <a:p>
                      <a:endParaRPr lang="en-US" b="0" i="0">
                        <a:latin typeface="Aptos" panose="020B00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200" b="0" i="0" dirty="0">
                          <a:solidFill>
                            <a:schemeClr val="bg2">
                              <a:lumMod val="10000"/>
                            </a:schemeClr>
                          </a:solidFill>
                          <a:latin typeface="Aptos" panose="020B0004020202020204" pitchFamily="34" charset="0"/>
                          <a:ea typeface="COOPERHEWITT-MEDIUM" pitchFamily="2" charset="77"/>
                        </a:rPr>
                        <a:t>Be Change is a reminder to stay motivated about improving ourselves and our world. Positive change can happen on an everyday level (use a refillable coffee cup, take a moment to meditate), and it can happen on the biggest scales when we focus on key issues.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0" i="0" dirty="0">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200" b="0" i="0" dirty="0">
                          <a:solidFill>
                            <a:schemeClr val="bg2">
                              <a:lumMod val="10000"/>
                            </a:schemeClr>
                          </a:solidFill>
                          <a:latin typeface="Aptos" panose="020B0004020202020204" pitchFamily="34" charset="0"/>
                          <a:ea typeface="COOPERHEWITT-MEDIUM" pitchFamily="2" charset="77"/>
                        </a:rPr>
                        <a:t>This Anthem Award winning franchise has been predicting the future since 2016. Future History recognizes fast-rising artists and change makers currently using their voice to drive positive change and whose impact will be talked about for generations to come. </a:t>
                      </a:r>
                      <a:r>
                        <a:rPr lang="en-US" sz="2200" b="0" i="0">
                          <a:solidFill>
                            <a:schemeClr val="bg2">
                              <a:lumMod val="10000"/>
                            </a:schemeClr>
                          </a:solidFill>
                          <a:latin typeface="Aptos" panose="020B0004020202020204" pitchFamily="34" charset="0"/>
                          <a:ea typeface="COOPERHEWITT-MEDIUM" pitchFamily="2" charset="77"/>
                        </a:rPr>
                        <a:t>From actors to athletes, and singers to CEOs, these superstars of tomorrow are already making waves on a national level. </a:t>
                      </a:r>
                    </a:p>
                    <a:p>
                      <a:endParaRPr lang="en-US" sz="2200" b="0" i="0" dirty="0">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9519210"/>
                  </a:ext>
                </a:extLst>
              </a:tr>
            </a:tbl>
          </a:graphicData>
        </a:graphic>
      </p:graphicFrame>
      <p:sp>
        <p:nvSpPr>
          <p:cNvPr id="7" name="Rectangle">
            <a:extLst>
              <a:ext uri="{FF2B5EF4-FFF2-40B4-BE49-F238E27FC236}">
                <a16:creationId xmlns:a16="http://schemas.microsoft.com/office/drawing/2014/main" id="{A9A072C5-9E4A-2227-8675-929EB3A201F6}"/>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A954DEEE-D09E-735B-BBB8-74AD1E04A4C3}"/>
              </a:ext>
            </a:extLst>
          </p:cNvPr>
          <p:cNvSpPr txBox="1">
            <a:spLocks noGrp="1"/>
          </p:cNvSpPr>
          <p:nvPr>
            <p:ph type="title"/>
          </p:nvPr>
        </p:nvSpPr>
        <p:spPr>
          <a:xfrm>
            <a:off x="1206500" y="1079500"/>
            <a:ext cx="21971000" cy="1433163"/>
          </a:xfrm>
          <a:prstGeom prst="rect">
            <a:avLst/>
          </a:prstGeom>
        </p:spPr>
        <p:txBody>
          <a:bodyPr anchor="b">
            <a:normAutofit/>
          </a:bodyPr>
          <a:lstStyle>
            <a:lvl1pPr defTabSz="914400">
              <a:lnSpc>
                <a:spcPct val="100000"/>
              </a:lnSpc>
              <a:defRPr sz="8600" b="0" spc="0">
                <a:solidFill>
                  <a:srgbClr val="FFFFFF"/>
                </a:solidFill>
                <a:latin typeface="Helvetica"/>
                <a:ea typeface="Helvetica"/>
                <a:cs typeface="Helvetica"/>
                <a:sym typeface="Helvetica"/>
              </a:defRPr>
            </a:lvl1pPr>
          </a:lstStyle>
          <a:p>
            <a:r>
              <a:rPr lang="en-US" sz="7200" b="1" dirty="0">
                <a:latin typeface="COOPERHEWITT-SEMIBOLD" pitchFamily="2" charset="77"/>
                <a:ea typeface="COOPERHEWITT-SEMIBOLD" pitchFamily="2" charset="77"/>
              </a:rPr>
              <a:t>CULTURE-FORWARD FRANCHISES</a:t>
            </a:r>
            <a:endParaRPr sz="7200"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7029C10B-4523-A486-D32C-ECAE8E64853B}"/>
              </a:ext>
            </a:extLst>
          </p:cNvPr>
          <p:cNvPicPr>
            <a:picLocks noChangeAspect="1"/>
          </p:cNvPicPr>
          <p:nvPr/>
        </p:nvPicPr>
        <p:blipFill>
          <a:blip r:embed="rId3"/>
          <a:stretch>
            <a:fillRect/>
          </a:stretch>
        </p:blipFill>
        <p:spPr>
          <a:xfrm>
            <a:off x="21000846" y="12667315"/>
            <a:ext cx="2901336" cy="732661"/>
          </a:xfrm>
          <a:prstGeom prst="rect">
            <a:avLst/>
          </a:prstGeom>
        </p:spPr>
      </p:pic>
      <p:pic>
        <p:nvPicPr>
          <p:cNvPr id="24" name="Picture 23">
            <a:extLst>
              <a:ext uri="{FF2B5EF4-FFF2-40B4-BE49-F238E27FC236}">
                <a16:creationId xmlns:a16="http://schemas.microsoft.com/office/drawing/2014/main" id="{5A4A67C3-4567-C8CE-6547-4A532023CF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2642" y="5096609"/>
            <a:ext cx="3634580" cy="1620753"/>
          </a:xfrm>
          <a:prstGeom prst="rect">
            <a:avLst/>
          </a:prstGeom>
        </p:spPr>
      </p:pic>
      <p:pic>
        <p:nvPicPr>
          <p:cNvPr id="25" name="Picture 24">
            <a:extLst>
              <a:ext uri="{FF2B5EF4-FFF2-40B4-BE49-F238E27FC236}">
                <a16:creationId xmlns:a16="http://schemas.microsoft.com/office/drawing/2014/main" id="{8BAE23AD-BE19-48FD-8F15-365B31794F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426" r="13558"/>
          <a:stretch/>
        </p:blipFill>
        <p:spPr>
          <a:xfrm>
            <a:off x="13071486" y="4671645"/>
            <a:ext cx="2943575" cy="2470683"/>
          </a:xfrm>
          <a:prstGeom prst="rect">
            <a:avLst/>
          </a:prstGeom>
        </p:spPr>
      </p:pic>
      <p:pic>
        <p:nvPicPr>
          <p:cNvPr id="26" name="Picture 25">
            <a:extLst>
              <a:ext uri="{FF2B5EF4-FFF2-40B4-BE49-F238E27FC236}">
                <a16:creationId xmlns:a16="http://schemas.microsoft.com/office/drawing/2014/main" id="{1190FA6A-86F0-CED8-776F-D81510068147}"/>
              </a:ext>
            </a:extLst>
          </p:cNvPr>
          <p:cNvPicPr>
            <a:picLocks noChangeAspect="1"/>
          </p:cNvPicPr>
          <p:nvPr/>
        </p:nvPicPr>
        <p:blipFill>
          <a:blip r:embed="rId6" cstate="email">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2644868" y="8885223"/>
            <a:ext cx="3796809" cy="2314032"/>
          </a:xfrm>
          <a:prstGeom prst="rect">
            <a:avLst/>
          </a:prstGeom>
        </p:spPr>
      </p:pic>
      <p:pic>
        <p:nvPicPr>
          <p:cNvPr id="27" name="Picture 26">
            <a:extLst>
              <a:ext uri="{FF2B5EF4-FFF2-40B4-BE49-F238E27FC236}">
                <a16:creationId xmlns:a16="http://schemas.microsoft.com/office/drawing/2014/main" id="{F2553B5C-A80D-9B5B-B812-5090FAEEDC6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64251" y="9766396"/>
            <a:ext cx="3881305" cy="796735"/>
          </a:xfrm>
          <a:prstGeom prst="rect">
            <a:avLst/>
          </a:prstGeom>
        </p:spPr>
      </p:pic>
    </p:spTree>
    <p:extLst>
      <p:ext uri="{BB962C8B-B14F-4D97-AF65-F5344CB8AC3E}">
        <p14:creationId xmlns:p14="http://schemas.microsoft.com/office/powerpoint/2010/main" val="29446331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321A1-160D-A99F-7E8C-905ADEEB4D2E}"/>
            </a:ext>
          </a:extLst>
        </p:cNvPr>
        <p:cNvGrpSpPr/>
        <p:nvPr/>
      </p:nvGrpSpPr>
      <p:grpSpPr>
        <a:xfrm>
          <a:off x="0" y="0"/>
          <a:ext cx="0" cy="0"/>
          <a:chOff x="0" y="0"/>
          <a:chExt cx="0" cy="0"/>
        </a:xfrm>
      </p:grpSpPr>
      <p:graphicFrame>
        <p:nvGraphicFramePr>
          <p:cNvPr id="29" name="Table 29">
            <a:extLst>
              <a:ext uri="{FF2B5EF4-FFF2-40B4-BE49-F238E27FC236}">
                <a16:creationId xmlns:a16="http://schemas.microsoft.com/office/drawing/2014/main" id="{ACBF451C-19D3-2977-F180-A295CB76E2A8}"/>
              </a:ext>
            </a:extLst>
          </p:cNvPr>
          <p:cNvGraphicFramePr>
            <a:graphicFrameLocks noGrp="1"/>
          </p:cNvGraphicFramePr>
          <p:nvPr>
            <p:extLst>
              <p:ext uri="{D42A27DB-BD31-4B8C-83A1-F6EECF244321}">
                <p14:modId xmlns:p14="http://schemas.microsoft.com/office/powerpoint/2010/main" val="3858959615"/>
              </p:ext>
            </p:extLst>
          </p:nvPr>
        </p:nvGraphicFramePr>
        <p:xfrm>
          <a:off x="1004140" y="3914268"/>
          <a:ext cx="18350660" cy="8430131"/>
        </p:xfrm>
        <a:graphic>
          <a:graphicData uri="http://schemas.openxmlformats.org/drawingml/2006/table">
            <a:tbl>
              <a:tblPr firstRow="1" bandRow="1">
                <a:tableStyleId>{5940675A-B579-460E-94D1-54222C63F5DA}</a:tableStyleId>
              </a:tblPr>
              <a:tblGrid>
                <a:gridCol w="7256470">
                  <a:extLst>
                    <a:ext uri="{9D8B030D-6E8A-4147-A177-3AD203B41FA5}">
                      <a16:colId xmlns:a16="http://schemas.microsoft.com/office/drawing/2014/main" val="1963276742"/>
                    </a:ext>
                  </a:extLst>
                </a:gridCol>
                <a:gridCol w="11094190">
                  <a:extLst>
                    <a:ext uri="{9D8B030D-6E8A-4147-A177-3AD203B41FA5}">
                      <a16:colId xmlns:a16="http://schemas.microsoft.com/office/drawing/2014/main" val="3554221312"/>
                    </a:ext>
                  </a:extLst>
                </a:gridCol>
              </a:tblGrid>
              <a:tr h="4189542">
                <a:tc>
                  <a:txBody>
                    <a:bodyPr/>
                    <a:lstStyle/>
                    <a:p>
                      <a:endParaRPr lang="en-US" b="0" i="0" dirty="0">
                        <a:latin typeface="Aptos" panose="020B00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0" i="0" dirty="0">
                          <a:solidFill>
                            <a:schemeClr val="bg2">
                              <a:lumMod val="10000"/>
                            </a:schemeClr>
                          </a:solidFill>
                          <a:latin typeface="Aptos" panose="020B0004020202020204" pitchFamily="34" charset="0"/>
                          <a:ea typeface="COOPERHEWITT-MEDIUM" pitchFamily="2" charset="77"/>
                        </a:rPr>
                        <a:t>Introducing New Black Voices and New Latino Voices, a new film series on Shades of Black and Latino Vibes highlighting emerging multicultural filmmakers... </a:t>
                      </a:r>
                      <a:r>
                        <a:rPr lang="en-US" sz="2400" b="0" i="0" kern="1200" dirty="0">
                          <a:solidFill>
                            <a:schemeClr val="bg2">
                              <a:lumMod val="10000"/>
                            </a:schemeClr>
                          </a:solidFill>
                          <a:latin typeface="Aptos" panose="020B0004020202020204" pitchFamily="34" charset="0"/>
                          <a:ea typeface="COOPERHEWITT-MEDIUM" pitchFamily="2" charset="77"/>
                          <a:cs typeface="+mn-cs"/>
                        </a:rPr>
                        <a:t>Spotlights the work of young and minority directors, filmmakers, and talent from around the world. </a:t>
                      </a:r>
                      <a:endParaRPr lang="en-US" sz="2400" b="0" i="0" kern="1200" spc="200" dirty="0">
                        <a:solidFill>
                          <a:schemeClr val="bg2">
                            <a:lumMod val="10000"/>
                          </a:schemeClr>
                        </a:solidFill>
                        <a:latin typeface="Aptos" panose="020B0004020202020204" pitchFamily="34" charset="0"/>
                        <a:ea typeface="COOPERHEWITT-MEDIUM" pitchFamily="2" charset="77"/>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2188826"/>
                  </a:ext>
                </a:extLst>
              </a:tr>
              <a:tr h="4240589">
                <a:tc>
                  <a:txBody>
                    <a:bodyPr/>
                    <a:lstStyle/>
                    <a:p>
                      <a:endParaRPr lang="en-US" b="0" i="0" dirty="0">
                        <a:latin typeface="Aptos" panose="020B00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b="0" i="0" dirty="0">
                          <a:solidFill>
                            <a:schemeClr val="bg2">
                              <a:lumMod val="10000"/>
                            </a:schemeClr>
                          </a:solidFill>
                          <a:effectLst/>
                          <a:latin typeface="Aptos" panose="020B0004020202020204" pitchFamily="34" charset="0"/>
                          <a:ea typeface="COOPERHEWITT-MEDIUM" pitchFamily="2" charset="77"/>
                        </a:rPr>
                        <a:t>These groundbreaking, badass women, turn the phrase “Like A Girl” on its head. We dive in deep with icons and superstars that have often been left out of the spotlight, until now! </a:t>
                      </a:r>
                    </a:p>
                    <a:p>
                      <a:pPr algn="l"/>
                      <a:endParaRPr lang="en-US" sz="2400" b="0" i="0" dirty="0">
                        <a:solidFill>
                          <a:schemeClr val="bg2">
                            <a:lumMod val="10000"/>
                          </a:schemeClr>
                        </a:solidFill>
                        <a:effectLst/>
                        <a:latin typeface="Aptos" panose="020B0004020202020204" pitchFamily="34" charset="0"/>
                        <a:ea typeface="COOPERHEWITT-MEDIUM" pitchFamily="2" charset="77"/>
                      </a:endParaRPr>
                    </a:p>
                    <a:p>
                      <a:pPr algn="l"/>
                      <a:r>
                        <a:rPr lang="en-US" sz="2400" b="0" i="0" dirty="0">
                          <a:solidFill>
                            <a:schemeClr val="bg2">
                              <a:lumMod val="10000"/>
                            </a:schemeClr>
                          </a:solidFill>
                          <a:effectLst/>
                          <a:latin typeface="Aptos" panose="020B0004020202020204" pitchFamily="34" charset="0"/>
                          <a:ea typeface="COOPERHEWITT-MEDIUM" pitchFamily="2" charset="77"/>
                        </a:rPr>
                        <a:t>We’re turning on the bright lights and sharing their intimate, personal perspective on the issues they face. </a:t>
                      </a:r>
                    </a:p>
                    <a:p>
                      <a:pPr algn="l"/>
                      <a:endParaRPr lang="en-US" sz="2400" b="0" i="0" dirty="0">
                        <a:solidFill>
                          <a:schemeClr val="bg2">
                            <a:lumMod val="10000"/>
                          </a:schemeClr>
                        </a:solidFill>
                        <a:effectLst/>
                        <a:latin typeface="Aptos" panose="020B0004020202020204" pitchFamily="34" charset="0"/>
                        <a:ea typeface="COOPERHEWITT-MEDIUM" pitchFamily="2" charset="77"/>
                      </a:endParaRPr>
                    </a:p>
                    <a:p>
                      <a:pPr algn="l"/>
                      <a:r>
                        <a:rPr lang="en-US" sz="2400" b="0" i="0" dirty="0">
                          <a:solidFill>
                            <a:schemeClr val="bg2">
                              <a:lumMod val="10000"/>
                            </a:schemeClr>
                          </a:solidFill>
                          <a:effectLst/>
                          <a:latin typeface="Aptos" panose="020B0004020202020204" pitchFamily="34" charset="0"/>
                          <a:ea typeface="COOPERHEWITT-MEDIUM" pitchFamily="2" charset="77"/>
                        </a:rPr>
                        <a:t>Mental health, social stigmas, body image, reproductive issues, gender and race inequality -- it’s all fair 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9519210"/>
                  </a:ext>
                </a:extLst>
              </a:tr>
            </a:tbl>
          </a:graphicData>
        </a:graphic>
      </p:graphicFrame>
      <p:sp>
        <p:nvSpPr>
          <p:cNvPr id="7" name="Rectangle">
            <a:extLst>
              <a:ext uri="{FF2B5EF4-FFF2-40B4-BE49-F238E27FC236}">
                <a16:creationId xmlns:a16="http://schemas.microsoft.com/office/drawing/2014/main" id="{C7F5F686-6802-5EE2-062F-DD1BE2BCC0B1}"/>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26122F78-50D6-5C2E-C42A-6EE1085CA2A2}"/>
              </a:ext>
            </a:extLst>
          </p:cNvPr>
          <p:cNvSpPr txBox="1">
            <a:spLocks noGrp="1"/>
          </p:cNvSpPr>
          <p:nvPr>
            <p:ph type="title"/>
          </p:nvPr>
        </p:nvSpPr>
        <p:spPr>
          <a:xfrm>
            <a:off x="1206500" y="1079500"/>
            <a:ext cx="21971000" cy="1433163"/>
          </a:xfrm>
          <a:prstGeom prst="rect">
            <a:avLst/>
          </a:prstGeom>
        </p:spPr>
        <p:txBody>
          <a:bodyPr anchor="b">
            <a:normAutofit/>
          </a:bodyPr>
          <a:lstStyle>
            <a:lvl1pPr defTabSz="914400">
              <a:lnSpc>
                <a:spcPct val="100000"/>
              </a:lnSpc>
              <a:defRPr sz="8600" b="0" spc="0">
                <a:solidFill>
                  <a:srgbClr val="FFFFFF"/>
                </a:solidFill>
                <a:latin typeface="Helvetica"/>
                <a:ea typeface="Helvetica"/>
                <a:cs typeface="Helvetica"/>
                <a:sym typeface="Helvetica"/>
              </a:defRPr>
            </a:lvl1pPr>
          </a:lstStyle>
          <a:p>
            <a:r>
              <a:rPr lang="en-US" sz="7200" b="1" dirty="0">
                <a:latin typeface="COOPERHEWITT-SEMIBOLD" pitchFamily="2" charset="77"/>
                <a:ea typeface="COOPERHEWITT-SEMIBOLD" pitchFamily="2" charset="77"/>
              </a:rPr>
              <a:t>CULTURE-FORWARD FRANCHISES</a:t>
            </a:r>
            <a:endParaRPr sz="7200"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36C85507-C9CF-A8A9-E4F2-C13DCE603239}"/>
              </a:ext>
            </a:extLst>
          </p:cNvPr>
          <p:cNvPicPr>
            <a:picLocks noChangeAspect="1"/>
          </p:cNvPicPr>
          <p:nvPr/>
        </p:nvPicPr>
        <p:blipFill>
          <a:blip r:embed="rId3"/>
          <a:stretch>
            <a:fillRect/>
          </a:stretch>
        </p:blipFill>
        <p:spPr>
          <a:xfrm>
            <a:off x="21000846" y="12667315"/>
            <a:ext cx="2901336" cy="732661"/>
          </a:xfrm>
          <a:prstGeom prst="rect">
            <a:avLst/>
          </a:prstGeom>
        </p:spPr>
      </p:pic>
      <p:pic>
        <p:nvPicPr>
          <p:cNvPr id="4" name="Picture 3">
            <a:extLst>
              <a:ext uri="{FF2B5EF4-FFF2-40B4-BE49-F238E27FC236}">
                <a16:creationId xmlns:a16="http://schemas.microsoft.com/office/drawing/2014/main" id="{ECDB0351-E745-FC75-5362-E85129F38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940" y="4025079"/>
            <a:ext cx="4041416" cy="1936512"/>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329D4FD6-224E-B97F-3450-4BB54D723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540" y="9588500"/>
            <a:ext cx="3993082" cy="1088211"/>
          </a:xfrm>
          <a:prstGeom prst="rect">
            <a:avLst/>
          </a:prstGeom>
        </p:spPr>
      </p:pic>
      <p:grpSp>
        <p:nvGrpSpPr>
          <p:cNvPr id="12" name="Group 11">
            <a:extLst>
              <a:ext uri="{FF2B5EF4-FFF2-40B4-BE49-F238E27FC236}">
                <a16:creationId xmlns:a16="http://schemas.microsoft.com/office/drawing/2014/main" id="{5D40AD0F-537F-6D4F-685C-CDB961BC5467}"/>
              </a:ext>
            </a:extLst>
          </p:cNvPr>
          <p:cNvGrpSpPr/>
          <p:nvPr/>
        </p:nvGrpSpPr>
        <p:grpSpPr>
          <a:xfrm>
            <a:off x="2070940" y="6100149"/>
            <a:ext cx="4041416" cy="1936512"/>
            <a:chOff x="2070940" y="6250383"/>
            <a:chExt cx="4041416" cy="1936512"/>
          </a:xfrm>
        </p:grpSpPr>
        <p:grpSp>
          <p:nvGrpSpPr>
            <p:cNvPr id="10" name="Group 9">
              <a:extLst>
                <a:ext uri="{FF2B5EF4-FFF2-40B4-BE49-F238E27FC236}">
                  <a16:creationId xmlns:a16="http://schemas.microsoft.com/office/drawing/2014/main" id="{7141087D-88D8-5AD7-EEAD-763E0D1C5BA0}"/>
                </a:ext>
              </a:extLst>
            </p:cNvPr>
            <p:cNvGrpSpPr/>
            <p:nvPr/>
          </p:nvGrpSpPr>
          <p:grpSpPr>
            <a:xfrm>
              <a:off x="2070940" y="6250383"/>
              <a:ext cx="4041416" cy="1936512"/>
              <a:chOff x="2070940" y="6250383"/>
              <a:chExt cx="4041416" cy="1936512"/>
            </a:xfrm>
          </p:grpSpPr>
          <p:pic>
            <p:nvPicPr>
              <p:cNvPr id="3" name="Picture 2">
                <a:extLst>
                  <a:ext uri="{FF2B5EF4-FFF2-40B4-BE49-F238E27FC236}">
                    <a16:creationId xmlns:a16="http://schemas.microsoft.com/office/drawing/2014/main" id="{2365836B-0D10-3A23-3980-EC7A6947B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940" y="6250383"/>
                <a:ext cx="4041416" cy="1936512"/>
              </a:xfrm>
              <a:prstGeom prst="rect">
                <a:avLst/>
              </a:prstGeom>
            </p:spPr>
          </p:pic>
          <p:sp>
            <p:nvSpPr>
              <p:cNvPr id="5" name="Triangle 4">
                <a:extLst>
                  <a:ext uri="{FF2B5EF4-FFF2-40B4-BE49-F238E27FC236}">
                    <a16:creationId xmlns:a16="http://schemas.microsoft.com/office/drawing/2014/main" id="{4332DEA7-846E-6B9B-846A-63A6C6D9A3AD}"/>
                  </a:ext>
                </a:extLst>
              </p:cNvPr>
              <p:cNvSpPr/>
              <p:nvPr/>
            </p:nvSpPr>
            <p:spPr>
              <a:xfrm>
                <a:off x="3857897" y="6435635"/>
                <a:ext cx="478972" cy="548640"/>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endParaRPr>
              </a:p>
            </p:txBody>
          </p:sp>
          <p:sp>
            <p:nvSpPr>
              <p:cNvPr id="9" name="Rectangle 8">
                <a:extLst>
                  <a:ext uri="{FF2B5EF4-FFF2-40B4-BE49-F238E27FC236}">
                    <a16:creationId xmlns:a16="http://schemas.microsoft.com/office/drawing/2014/main" id="{C245A204-6F35-F77E-7ABC-7C3FC8A3DFE6}"/>
                  </a:ext>
                </a:extLst>
              </p:cNvPr>
              <p:cNvSpPr/>
              <p:nvPr/>
            </p:nvSpPr>
            <p:spPr>
              <a:xfrm>
                <a:off x="4084321" y="6453053"/>
                <a:ext cx="1584960" cy="42236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endParaRPr>
              </a:p>
            </p:txBody>
          </p:sp>
        </p:grpSp>
        <p:sp>
          <p:nvSpPr>
            <p:cNvPr id="11" name="TextBox 10">
              <a:extLst>
                <a:ext uri="{FF2B5EF4-FFF2-40B4-BE49-F238E27FC236}">
                  <a16:creationId xmlns:a16="http://schemas.microsoft.com/office/drawing/2014/main" id="{23E7B241-DEB5-3BFD-AEE6-393DFE3196F9}"/>
                </a:ext>
              </a:extLst>
            </p:cNvPr>
            <p:cNvSpPr txBox="1"/>
            <p:nvPr/>
          </p:nvSpPr>
          <p:spPr>
            <a:xfrm>
              <a:off x="4010738" y="6371203"/>
              <a:ext cx="178254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u="none" strike="noStrike" cap="none" spc="0" normalizeH="0" baseline="0" dirty="0">
                  <a:ln>
                    <a:noFill/>
                  </a:ln>
                  <a:solidFill>
                    <a:schemeClr val="bg1"/>
                  </a:solidFill>
                  <a:effectLst/>
                  <a:uFillTx/>
                  <a:latin typeface="DIN 2014 Extra Bold" panose="020B0504020202020204" pitchFamily="34" charset="77"/>
                  <a:ea typeface="DIN 2014 Extra Bold" panose="020B0504020202020204" pitchFamily="34" charset="77"/>
                  <a:sym typeface="Helvetica"/>
                </a:rPr>
                <a:t>LATINO</a:t>
              </a:r>
            </a:p>
          </p:txBody>
        </p:sp>
      </p:grpSp>
    </p:spTree>
    <p:extLst>
      <p:ext uri="{BB962C8B-B14F-4D97-AF65-F5344CB8AC3E}">
        <p14:creationId xmlns:p14="http://schemas.microsoft.com/office/powerpoint/2010/main" val="27547552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43B32223-A0DE-0096-3906-22DBC0B0C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570" y="4011146"/>
            <a:ext cx="1295495" cy="1295495"/>
          </a:xfrm>
          <a:prstGeom prst="rect">
            <a:avLst/>
          </a:prstGeom>
        </p:spPr>
      </p:pic>
      <p:sp>
        <p:nvSpPr>
          <p:cNvPr id="7" name="Rectangle">
            <a:extLst>
              <a:ext uri="{FF2B5EF4-FFF2-40B4-BE49-F238E27FC236}">
                <a16:creationId xmlns:a16="http://schemas.microsoft.com/office/drawing/2014/main" id="{31478808-88EB-4427-548E-A3B1B0C8A31B}"/>
              </a:ext>
            </a:extLst>
          </p:cNvPr>
          <p:cNvSpPr/>
          <p:nvPr/>
        </p:nvSpPr>
        <p:spPr>
          <a:xfrm>
            <a:off x="0" y="0"/>
            <a:ext cx="10498667" cy="13716000"/>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5B0197D4-9431-2E5B-3DD5-046035907CD3}"/>
              </a:ext>
            </a:extLst>
          </p:cNvPr>
          <p:cNvSpPr txBox="1">
            <a:spLocks noGrp="1"/>
          </p:cNvSpPr>
          <p:nvPr>
            <p:ph type="title"/>
          </p:nvPr>
        </p:nvSpPr>
        <p:spPr>
          <a:xfrm>
            <a:off x="860248" y="-890952"/>
            <a:ext cx="9292167" cy="10223691"/>
          </a:xfrm>
          <a:prstGeom prst="rect">
            <a:avLst/>
          </a:prstGeom>
        </p:spPr>
        <p:txBody>
          <a:bodyPr anchor="b">
            <a:noAutofit/>
          </a:bodyPr>
          <a:lstStyle>
            <a:lvl1pPr defTabSz="914400">
              <a:lnSpc>
                <a:spcPct val="100000"/>
              </a:lnSpc>
              <a:defRPr sz="8600" b="0" spc="0">
                <a:solidFill>
                  <a:srgbClr val="FFFFFF"/>
                </a:solidFill>
                <a:latin typeface="Helvetica"/>
                <a:ea typeface="Helvetica"/>
                <a:cs typeface="Helvetica"/>
                <a:sym typeface="Helvetica"/>
              </a:defRPr>
            </a:lvl1pPr>
          </a:lstStyle>
          <a:p>
            <a:r>
              <a:rPr lang="en-US" sz="16200" b="1" dirty="0">
                <a:latin typeface="COOPERHEWITT-SEMIBOLD" pitchFamily="2" charset="77"/>
                <a:ea typeface="COOPERHEWITT-SEMIBOLD" pitchFamily="2" charset="77"/>
              </a:rPr>
              <a:t>CONNECT WITH US</a:t>
            </a:r>
            <a:endParaRPr sz="16200"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6E238C30-FE21-A05A-74C1-3FC6493FE526}"/>
              </a:ext>
            </a:extLst>
          </p:cNvPr>
          <p:cNvPicPr>
            <a:picLocks noChangeAspect="1"/>
          </p:cNvPicPr>
          <p:nvPr/>
        </p:nvPicPr>
        <p:blipFill>
          <a:blip r:embed="rId4"/>
          <a:stretch>
            <a:fillRect/>
          </a:stretch>
        </p:blipFill>
        <p:spPr>
          <a:xfrm>
            <a:off x="21000846" y="12667315"/>
            <a:ext cx="2901336" cy="732661"/>
          </a:xfrm>
          <a:prstGeom prst="rect">
            <a:avLst/>
          </a:prstGeom>
        </p:spPr>
      </p:pic>
      <p:pic>
        <p:nvPicPr>
          <p:cNvPr id="29" name="Picture 28" descr="Icon&#10;&#10;Description automatically generated">
            <a:extLst>
              <a:ext uri="{FF2B5EF4-FFF2-40B4-BE49-F238E27FC236}">
                <a16:creationId xmlns:a16="http://schemas.microsoft.com/office/drawing/2014/main" id="{C9D6A3D8-D908-A113-38C8-541EB2F46473}"/>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1702367" y="1851547"/>
            <a:ext cx="1295495" cy="1295495"/>
          </a:xfrm>
          <a:prstGeom prst="rect">
            <a:avLst/>
          </a:prstGeom>
        </p:spPr>
      </p:pic>
      <p:grpSp>
        <p:nvGrpSpPr>
          <p:cNvPr id="34" name="Group 33">
            <a:extLst>
              <a:ext uri="{FF2B5EF4-FFF2-40B4-BE49-F238E27FC236}">
                <a16:creationId xmlns:a16="http://schemas.microsoft.com/office/drawing/2014/main" id="{43339B43-6508-145F-0A84-2E94FA092A7A}"/>
              </a:ext>
            </a:extLst>
          </p:cNvPr>
          <p:cNvGrpSpPr/>
          <p:nvPr/>
        </p:nvGrpSpPr>
        <p:grpSpPr>
          <a:xfrm>
            <a:off x="11702366" y="4011147"/>
            <a:ext cx="1295495" cy="1295495"/>
            <a:chOff x="7383239" y="8829791"/>
            <a:chExt cx="4240304" cy="4240304"/>
          </a:xfrm>
        </p:grpSpPr>
        <p:sp>
          <p:nvSpPr>
            <p:cNvPr id="33" name="Rectangle 32">
              <a:extLst>
                <a:ext uri="{FF2B5EF4-FFF2-40B4-BE49-F238E27FC236}">
                  <a16:creationId xmlns:a16="http://schemas.microsoft.com/office/drawing/2014/main" id="{7E5B8075-F89B-F24D-52F5-F3CBBF8454B4}"/>
                </a:ext>
              </a:extLst>
            </p:cNvPr>
            <p:cNvSpPr/>
            <p:nvPr/>
          </p:nvSpPr>
          <p:spPr>
            <a:xfrm>
              <a:off x="7909450" y="9601200"/>
              <a:ext cx="3177650" cy="257175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endParaRPr>
            </a:p>
          </p:txBody>
        </p:sp>
        <p:pic>
          <p:nvPicPr>
            <p:cNvPr id="25" name="Picture 24" descr="Shape&#10;&#10;Description automatically generated with low confidence">
              <a:extLst>
                <a:ext uri="{FF2B5EF4-FFF2-40B4-BE49-F238E27FC236}">
                  <a16:creationId xmlns:a16="http://schemas.microsoft.com/office/drawing/2014/main" id="{7A4C86E6-CE1B-6DCA-D550-553D328CD8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710" t="10485" r="10673" b="9899"/>
            <a:stretch/>
          </p:blipFill>
          <p:spPr>
            <a:xfrm>
              <a:off x="7383239" y="8829791"/>
              <a:ext cx="4240304" cy="4240304"/>
            </a:xfrm>
            <a:prstGeom prst="rect">
              <a:avLst/>
            </a:prstGeom>
          </p:spPr>
        </p:pic>
      </p:grpSp>
      <p:grpSp>
        <p:nvGrpSpPr>
          <p:cNvPr id="38" name="Group 37">
            <a:extLst>
              <a:ext uri="{FF2B5EF4-FFF2-40B4-BE49-F238E27FC236}">
                <a16:creationId xmlns:a16="http://schemas.microsoft.com/office/drawing/2014/main" id="{1BD312E0-764E-86EC-3566-9079B42AB330}"/>
              </a:ext>
            </a:extLst>
          </p:cNvPr>
          <p:cNvGrpSpPr/>
          <p:nvPr/>
        </p:nvGrpSpPr>
        <p:grpSpPr>
          <a:xfrm>
            <a:off x="11625060" y="6166626"/>
            <a:ext cx="1446982" cy="1295495"/>
            <a:chOff x="1608416" y="6497556"/>
            <a:chExt cx="5305213" cy="4749800"/>
          </a:xfrm>
        </p:grpSpPr>
        <p:sp>
          <p:nvSpPr>
            <p:cNvPr id="32" name="Oval 31">
              <a:extLst>
                <a:ext uri="{FF2B5EF4-FFF2-40B4-BE49-F238E27FC236}">
                  <a16:creationId xmlns:a16="http://schemas.microsoft.com/office/drawing/2014/main" id="{BB391C81-2F23-81DC-D4ED-F6479DD6CE1B}"/>
                </a:ext>
              </a:extLst>
            </p:cNvPr>
            <p:cNvSpPr/>
            <p:nvPr/>
          </p:nvSpPr>
          <p:spPr>
            <a:xfrm>
              <a:off x="1886123" y="6497556"/>
              <a:ext cx="4749800" cy="474980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endParaRPr>
            </a:p>
          </p:txBody>
        </p:sp>
        <p:pic>
          <p:nvPicPr>
            <p:cNvPr id="37" name="Picture 36" descr="Icon&#10;&#10;Description automatically generated">
              <a:extLst>
                <a:ext uri="{FF2B5EF4-FFF2-40B4-BE49-F238E27FC236}">
                  <a16:creationId xmlns:a16="http://schemas.microsoft.com/office/drawing/2014/main" id="{032DADE2-65F6-9768-A763-953E72FF6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8416" y="6883001"/>
              <a:ext cx="5305213" cy="3978910"/>
            </a:xfrm>
            <a:prstGeom prst="rect">
              <a:avLst/>
            </a:prstGeom>
          </p:spPr>
        </p:pic>
      </p:grpSp>
      <p:grpSp>
        <p:nvGrpSpPr>
          <p:cNvPr id="44" name="Group 43">
            <a:extLst>
              <a:ext uri="{FF2B5EF4-FFF2-40B4-BE49-F238E27FC236}">
                <a16:creationId xmlns:a16="http://schemas.microsoft.com/office/drawing/2014/main" id="{67026D44-7CDE-73B7-79F8-4078ED392BD2}"/>
              </a:ext>
            </a:extLst>
          </p:cNvPr>
          <p:cNvGrpSpPr/>
          <p:nvPr/>
        </p:nvGrpSpPr>
        <p:grpSpPr>
          <a:xfrm>
            <a:off x="11700803" y="8292092"/>
            <a:ext cx="1295495" cy="1295495"/>
            <a:chOff x="1886123" y="4483100"/>
            <a:chExt cx="4749800" cy="4749800"/>
          </a:xfrm>
        </p:grpSpPr>
        <p:sp>
          <p:nvSpPr>
            <p:cNvPr id="40" name="Oval 39">
              <a:extLst>
                <a:ext uri="{FF2B5EF4-FFF2-40B4-BE49-F238E27FC236}">
                  <a16:creationId xmlns:a16="http://schemas.microsoft.com/office/drawing/2014/main" id="{8129404F-9934-3C6B-D3EC-F29A0CAB5B8C}"/>
                </a:ext>
              </a:extLst>
            </p:cNvPr>
            <p:cNvSpPr/>
            <p:nvPr/>
          </p:nvSpPr>
          <p:spPr>
            <a:xfrm>
              <a:off x="1886123" y="4483100"/>
              <a:ext cx="4749800" cy="474980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endParaRPr>
            </a:p>
          </p:txBody>
        </p:sp>
        <p:pic>
          <p:nvPicPr>
            <p:cNvPr id="43" name="Picture 42">
              <a:extLst>
                <a:ext uri="{FF2B5EF4-FFF2-40B4-BE49-F238E27FC236}">
                  <a16:creationId xmlns:a16="http://schemas.microsoft.com/office/drawing/2014/main" id="{7C1191D3-FA17-C65C-E67D-021FAA089D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5938"/>
            <a:stretch/>
          </p:blipFill>
          <p:spPr>
            <a:xfrm>
              <a:off x="2415164" y="4975717"/>
              <a:ext cx="3691717" cy="3764565"/>
            </a:xfrm>
            <a:prstGeom prst="rect">
              <a:avLst/>
            </a:prstGeom>
          </p:spPr>
        </p:pic>
      </p:grpSp>
      <p:pic>
        <p:nvPicPr>
          <p:cNvPr id="46" name="Picture 45" descr="Icon&#10;&#10;Description automatically generated">
            <a:extLst>
              <a:ext uri="{FF2B5EF4-FFF2-40B4-BE49-F238E27FC236}">
                <a16:creationId xmlns:a16="http://schemas.microsoft.com/office/drawing/2014/main" id="{D0B5F44F-FFFF-8353-D795-F0861B493F82}"/>
              </a:ext>
            </a:extLst>
          </p:cNvPr>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17742571" y="1851546"/>
            <a:ext cx="1295495" cy="1295495"/>
          </a:xfrm>
          <a:prstGeom prst="rect">
            <a:avLst/>
          </a:prstGeom>
        </p:spPr>
      </p:pic>
      <p:sp>
        <p:nvSpPr>
          <p:cNvPr id="49" name="TextBox 48">
            <a:extLst>
              <a:ext uri="{FF2B5EF4-FFF2-40B4-BE49-F238E27FC236}">
                <a16:creationId xmlns:a16="http://schemas.microsoft.com/office/drawing/2014/main" id="{0A64DA04-C711-1CE6-F165-BDD372D385EF}"/>
              </a:ext>
            </a:extLst>
          </p:cNvPr>
          <p:cNvSpPr txBox="1"/>
          <p:nvPr/>
        </p:nvSpPr>
        <p:spPr>
          <a:xfrm>
            <a:off x="13390710" y="2129123"/>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0">
                  <a:extLst>
                    <a:ext uri="{A12FA001-AC4F-418D-AE19-62706E023703}">
                      <ahyp:hlinkClr xmlns:ahyp="http://schemas.microsoft.com/office/drawing/2018/hyperlinkcolor" val="tx"/>
                    </a:ext>
                  </a:extLst>
                </a:hlinkClick>
              </a:rPr>
              <a:t>@Fuse</a:t>
            </a:r>
            <a:endParaRPr lang="en-US" sz="4800" b="1" i="0" dirty="0">
              <a:solidFill>
                <a:srgbClr val="02ABDB"/>
              </a:solidFill>
              <a:latin typeface="COOPERHEWITT-MEDIUM" pitchFamily="2" charset="77"/>
              <a:ea typeface="COOPERHEWITT-MEDIUM" pitchFamily="2" charset="77"/>
            </a:endParaRPr>
          </a:p>
        </p:txBody>
      </p:sp>
      <p:sp>
        <p:nvSpPr>
          <p:cNvPr id="50" name="TextBox 49">
            <a:extLst>
              <a:ext uri="{FF2B5EF4-FFF2-40B4-BE49-F238E27FC236}">
                <a16:creationId xmlns:a16="http://schemas.microsoft.com/office/drawing/2014/main" id="{0A87317E-EE04-8360-D62A-06217D40D6F3}"/>
              </a:ext>
            </a:extLst>
          </p:cNvPr>
          <p:cNvSpPr txBox="1"/>
          <p:nvPr/>
        </p:nvSpPr>
        <p:spPr>
          <a:xfrm>
            <a:off x="13390369" y="4191290"/>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1">
                  <a:extLst>
                    <a:ext uri="{A12FA001-AC4F-418D-AE19-62706E023703}">
                      <ahyp:hlinkClr xmlns:ahyp="http://schemas.microsoft.com/office/drawing/2018/hyperlinkcolor" val="tx"/>
                    </a:ext>
                  </a:extLst>
                </a:hlinkClick>
              </a:rPr>
              <a:t>@fusetv</a:t>
            </a:r>
            <a:endParaRPr lang="en-US" sz="4800" b="1" i="0" dirty="0">
              <a:solidFill>
                <a:srgbClr val="02ABDB"/>
              </a:solidFill>
              <a:latin typeface="COOPERHEWITT-MEDIUM" pitchFamily="2" charset="77"/>
              <a:ea typeface="COOPERHEWITT-MEDIUM" pitchFamily="2" charset="77"/>
            </a:endParaRPr>
          </a:p>
        </p:txBody>
      </p:sp>
      <p:sp>
        <p:nvSpPr>
          <p:cNvPr id="51" name="TextBox 50">
            <a:extLst>
              <a:ext uri="{FF2B5EF4-FFF2-40B4-BE49-F238E27FC236}">
                <a16:creationId xmlns:a16="http://schemas.microsoft.com/office/drawing/2014/main" id="{01E23472-FB2A-66A4-E2A6-B1A21C37DA17}"/>
              </a:ext>
            </a:extLst>
          </p:cNvPr>
          <p:cNvSpPr txBox="1"/>
          <p:nvPr/>
        </p:nvSpPr>
        <p:spPr>
          <a:xfrm>
            <a:off x="13390369" y="6393745"/>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2">
                  <a:extLst>
                    <a:ext uri="{A12FA001-AC4F-418D-AE19-62706E023703}">
                      <ahyp:hlinkClr xmlns:ahyp="http://schemas.microsoft.com/office/drawing/2018/hyperlinkcolor" val="tx"/>
                    </a:ext>
                  </a:extLst>
                </a:hlinkClick>
              </a:rPr>
              <a:t>@fusetv</a:t>
            </a:r>
            <a:endParaRPr lang="en-US" sz="4800" b="1" i="0" dirty="0">
              <a:solidFill>
                <a:srgbClr val="02ABDB"/>
              </a:solidFill>
              <a:latin typeface="COOPERHEWITT-MEDIUM" pitchFamily="2" charset="77"/>
              <a:ea typeface="COOPERHEWITT-MEDIUM" pitchFamily="2" charset="77"/>
            </a:endParaRPr>
          </a:p>
        </p:txBody>
      </p:sp>
      <p:sp>
        <p:nvSpPr>
          <p:cNvPr id="52" name="TextBox 51">
            <a:extLst>
              <a:ext uri="{FF2B5EF4-FFF2-40B4-BE49-F238E27FC236}">
                <a16:creationId xmlns:a16="http://schemas.microsoft.com/office/drawing/2014/main" id="{804B99FE-65EB-9AC0-E1A8-F9833E3ED38A}"/>
              </a:ext>
            </a:extLst>
          </p:cNvPr>
          <p:cNvSpPr txBox="1"/>
          <p:nvPr/>
        </p:nvSpPr>
        <p:spPr>
          <a:xfrm>
            <a:off x="13409407" y="8519211"/>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3">
                  <a:extLst>
                    <a:ext uri="{A12FA001-AC4F-418D-AE19-62706E023703}">
                      <ahyp:hlinkClr xmlns:ahyp="http://schemas.microsoft.com/office/drawing/2018/hyperlinkcolor" val="tx"/>
                    </a:ext>
                  </a:extLst>
                </a:hlinkClick>
              </a:rPr>
              <a:t>@fusetv</a:t>
            </a:r>
            <a:endParaRPr lang="en-US" sz="4800" b="1" i="0" dirty="0">
              <a:solidFill>
                <a:srgbClr val="02ABDB"/>
              </a:solidFill>
              <a:latin typeface="COOPERHEWITT-MEDIUM" pitchFamily="2" charset="77"/>
              <a:ea typeface="COOPERHEWITT-MEDIUM" pitchFamily="2" charset="77"/>
            </a:endParaRPr>
          </a:p>
        </p:txBody>
      </p:sp>
      <p:sp>
        <p:nvSpPr>
          <p:cNvPr id="53" name="TextBox 52">
            <a:extLst>
              <a:ext uri="{FF2B5EF4-FFF2-40B4-BE49-F238E27FC236}">
                <a16:creationId xmlns:a16="http://schemas.microsoft.com/office/drawing/2014/main" id="{8A0A055B-88C2-6AF5-666F-E281508FCDA1}"/>
              </a:ext>
            </a:extLst>
          </p:cNvPr>
          <p:cNvSpPr txBox="1"/>
          <p:nvPr/>
        </p:nvSpPr>
        <p:spPr>
          <a:xfrm>
            <a:off x="19510283" y="2078665"/>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4">
                  <a:extLst>
                    <a:ext uri="{A12FA001-AC4F-418D-AE19-62706E023703}">
                      <ahyp:hlinkClr xmlns:ahyp="http://schemas.microsoft.com/office/drawing/2018/hyperlinkcolor" val="tx"/>
                    </a:ext>
                  </a:extLst>
                </a:hlinkClick>
              </a:rPr>
              <a:t>Fuse Media</a:t>
            </a:r>
            <a:endParaRPr lang="en-US" sz="4800" b="1" i="0" dirty="0">
              <a:solidFill>
                <a:srgbClr val="02ABDB"/>
              </a:solidFill>
              <a:latin typeface="COOPERHEWITT-MEDIUM" pitchFamily="2" charset="77"/>
              <a:ea typeface="COOPERHEWITT-MEDIUM" pitchFamily="2" charset="77"/>
            </a:endParaRPr>
          </a:p>
        </p:txBody>
      </p:sp>
      <p:sp>
        <p:nvSpPr>
          <p:cNvPr id="4" name="TextBox 3">
            <a:extLst>
              <a:ext uri="{FF2B5EF4-FFF2-40B4-BE49-F238E27FC236}">
                <a16:creationId xmlns:a16="http://schemas.microsoft.com/office/drawing/2014/main" id="{A04D7135-6A53-B6A9-9EAE-9F5B409A542D}"/>
              </a:ext>
            </a:extLst>
          </p:cNvPr>
          <p:cNvSpPr txBox="1"/>
          <p:nvPr/>
        </p:nvSpPr>
        <p:spPr>
          <a:xfrm>
            <a:off x="19510283" y="6437372"/>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5">
                  <a:extLst>
                    <a:ext uri="{A12FA001-AC4F-418D-AE19-62706E023703}">
                      <ahyp:hlinkClr xmlns:ahyp="http://schemas.microsoft.com/office/drawing/2018/hyperlinkcolor" val="tx"/>
                    </a:ext>
                  </a:extLst>
                </a:hlinkClick>
              </a:rPr>
              <a:t>Fuse.tv</a:t>
            </a:r>
            <a:endParaRPr lang="en-US" sz="4800" b="1" i="0" dirty="0">
              <a:solidFill>
                <a:srgbClr val="02ABDB"/>
              </a:solidFill>
              <a:latin typeface="COOPERHEWITT-MEDIUM" pitchFamily="2" charset="77"/>
              <a:ea typeface="COOPERHEWITT-MEDIUM" pitchFamily="2" charset="77"/>
            </a:endParaRPr>
          </a:p>
        </p:txBody>
      </p:sp>
      <p:pic>
        <p:nvPicPr>
          <p:cNvPr id="3" name="Picture 2">
            <a:extLst>
              <a:ext uri="{FF2B5EF4-FFF2-40B4-BE49-F238E27FC236}">
                <a16:creationId xmlns:a16="http://schemas.microsoft.com/office/drawing/2014/main" id="{554847CB-71E0-674F-724C-6BC2AEEEB1CA}"/>
              </a:ext>
            </a:extLst>
          </p:cNvPr>
          <p:cNvPicPr>
            <a:picLocks noChangeAspect="1"/>
          </p:cNvPicPr>
          <p:nvPr/>
        </p:nvPicPr>
        <p:blipFill>
          <a:blip r:embed="rId16"/>
          <a:stretch>
            <a:fillRect/>
          </a:stretch>
        </p:blipFill>
        <p:spPr>
          <a:xfrm>
            <a:off x="17742570" y="6166626"/>
            <a:ext cx="1295495" cy="1295495"/>
          </a:xfrm>
          <a:prstGeom prst="rect">
            <a:avLst/>
          </a:prstGeom>
        </p:spPr>
      </p:pic>
      <p:sp>
        <p:nvSpPr>
          <p:cNvPr id="9" name="TextBox 8">
            <a:extLst>
              <a:ext uri="{FF2B5EF4-FFF2-40B4-BE49-F238E27FC236}">
                <a16:creationId xmlns:a16="http://schemas.microsoft.com/office/drawing/2014/main" id="{04EB2C76-2B5C-CAEC-47F5-FC5AB0ACE239}"/>
              </a:ext>
            </a:extLst>
          </p:cNvPr>
          <p:cNvSpPr txBox="1"/>
          <p:nvPr/>
        </p:nvSpPr>
        <p:spPr>
          <a:xfrm>
            <a:off x="19510283" y="4219058"/>
            <a:ext cx="3992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7">
                  <a:extLst>
                    <a:ext uri="{A12FA001-AC4F-418D-AE19-62706E023703}">
                      <ahyp:hlinkClr xmlns:ahyp="http://schemas.microsoft.com/office/drawing/2018/hyperlinkcolor" val="tx"/>
                    </a:ext>
                  </a:extLst>
                </a:hlinkClick>
              </a:rPr>
              <a:t>@Fuse</a:t>
            </a:r>
            <a:endParaRPr lang="en-US" sz="4800" b="1" i="0" dirty="0">
              <a:solidFill>
                <a:srgbClr val="02ABDB"/>
              </a:solidFill>
              <a:latin typeface="COOPERHEWITT-MEDIUM" pitchFamily="2" charset="77"/>
              <a:ea typeface="COOPERHEWITT-MEDIUM" pitchFamily="2" charset="77"/>
            </a:endParaRPr>
          </a:p>
        </p:txBody>
      </p:sp>
      <p:pic>
        <p:nvPicPr>
          <p:cNvPr id="5" name="Picture 4">
            <a:extLst>
              <a:ext uri="{FF2B5EF4-FFF2-40B4-BE49-F238E27FC236}">
                <a16:creationId xmlns:a16="http://schemas.microsoft.com/office/drawing/2014/main" id="{C705386F-2E05-CFCB-2FDD-BD20C0F18C81}"/>
              </a:ext>
            </a:extLst>
          </p:cNvPr>
          <p:cNvPicPr>
            <a:picLocks noChangeAspect="1"/>
          </p:cNvPicPr>
          <p:nvPr/>
        </p:nvPicPr>
        <p:blipFill>
          <a:blip r:embed="rId16"/>
          <a:stretch>
            <a:fillRect/>
          </a:stretch>
        </p:blipFill>
        <p:spPr>
          <a:xfrm>
            <a:off x="17742569" y="8292091"/>
            <a:ext cx="1295495" cy="1295495"/>
          </a:xfrm>
          <a:prstGeom prst="rect">
            <a:avLst/>
          </a:prstGeom>
        </p:spPr>
      </p:pic>
      <p:sp>
        <p:nvSpPr>
          <p:cNvPr id="6" name="TextBox 5">
            <a:hlinkClick r:id="rId18"/>
            <a:extLst>
              <a:ext uri="{FF2B5EF4-FFF2-40B4-BE49-F238E27FC236}">
                <a16:creationId xmlns:a16="http://schemas.microsoft.com/office/drawing/2014/main" id="{94712295-7021-ED13-7948-F06F64A46121}"/>
              </a:ext>
            </a:extLst>
          </p:cNvPr>
          <p:cNvSpPr txBox="1"/>
          <p:nvPr/>
        </p:nvSpPr>
        <p:spPr>
          <a:xfrm>
            <a:off x="19381015" y="8655686"/>
            <a:ext cx="44033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1" i="0" dirty="0">
                <a:solidFill>
                  <a:srgbClr val="02ABDB"/>
                </a:solidFill>
                <a:latin typeface="COOPERHEWITT-MEDIUM" pitchFamily="2" charset="77"/>
                <a:ea typeface="COOPERHEWITT-MEDIUM" pitchFamily="2" charset="77"/>
                <a:hlinkClick r:id="rId19">
                  <a:extLst>
                    <a:ext uri="{A12FA001-AC4F-418D-AE19-62706E023703}">
                      <ahyp:hlinkClr xmlns:ahyp="http://schemas.microsoft.com/office/drawing/2018/hyperlinkcolor" val="tx"/>
                    </a:ext>
                  </a:extLst>
                </a:hlinkClick>
              </a:rPr>
              <a:t>Fusemedia.com</a:t>
            </a:r>
            <a:endParaRPr lang="en-US" sz="4800" b="1" i="0" dirty="0">
              <a:solidFill>
                <a:srgbClr val="02ABDB"/>
              </a:solidFill>
              <a:latin typeface="COOPERHEWITT-MEDIUM" pitchFamily="2" charset="77"/>
              <a:ea typeface="COOPERHEWITT-MEDIUM" pitchFamily="2" charset="77"/>
            </a:endParaRPr>
          </a:p>
        </p:txBody>
      </p:sp>
    </p:spTree>
    <p:extLst>
      <p:ext uri="{BB962C8B-B14F-4D97-AF65-F5344CB8AC3E}">
        <p14:creationId xmlns:p14="http://schemas.microsoft.com/office/powerpoint/2010/main" val="41782672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2F15-F8ED-F1F3-DEBC-B9C21B8CDBE0}"/>
            </a:ext>
          </a:extLst>
        </p:cNvPr>
        <p:cNvGrpSpPr/>
        <p:nvPr/>
      </p:nvGrpSpPr>
      <p:grpSpPr>
        <a:xfrm>
          <a:off x="0" y="0"/>
          <a:ext cx="0" cy="0"/>
          <a:chOff x="0" y="0"/>
          <a:chExt cx="0" cy="0"/>
        </a:xfrm>
      </p:grpSpPr>
      <p:sp>
        <p:nvSpPr>
          <p:cNvPr id="11" name="Rectangle">
            <a:extLst>
              <a:ext uri="{FF2B5EF4-FFF2-40B4-BE49-F238E27FC236}">
                <a16:creationId xmlns:a16="http://schemas.microsoft.com/office/drawing/2014/main" id="{FCF9E83C-7B7D-72B0-6203-99FB72B569C8}"/>
              </a:ext>
            </a:extLst>
          </p:cNvPr>
          <p:cNvSpPr/>
          <p:nvPr/>
        </p:nvSpPr>
        <p:spPr>
          <a:xfrm>
            <a:off x="1066560" y="3624417"/>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graphicFrame>
        <p:nvGraphicFramePr>
          <p:cNvPr id="5" name="Table 5">
            <a:extLst>
              <a:ext uri="{FF2B5EF4-FFF2-40B4-BE49-F238E27FC236}">
                <a16:creationId xmlns:a16="http://schemas.microsoft.com/office/drawing/2014/main" id="{C6A4AD43-4A7F-1751-40B6-4F91B8EFD92B}"/>
              </a:ext>
            </a:extLst>
          </p:cNvPr>
          <p:cNvGraphicFramePr>
            <a:graphicFrameLocks noGrp="1"/>
          </p:cNvGraphicFramePr>
          <p:nvPr>
            <p:extLst>
              <p:ext uri="{D42A27DB-BD31-4B8C-83A1-F6EECF244321}">
                <p14:modId xmlns:p14="http://schemas.microsoft.com/office/powerpoint/2010/main" val="3700109586"/>
              </p:ext>
            </p:extLst>
          </p:nvPr>
        </p:nvGraphicFramePr>
        <p:xfrm>
          <a:off x="1075870" y="3521044"/>
          <a:ext cx="21971001" cy="8731916"/>
        </p:xfrm>
        <a:graphic>
          <a:graphicData uri="http://schemas.openxmlformats.org/drawingml/2006/table">
            <a:tbl>
              <a:tblPr firstRow="1" bandRow="1">
                <a:tableStyleId>{5940675A-B579-460E-94D1-54222C63F5DA}</a:tableStyleId>
              </a:tblPr>
              <a:tblGrid>
                <a:gridCol w="4619534">
                  <a:extLst>
                    <a:ext uri="{9D8B030D-6E8A-4147-A177-3AD203B41FA5}">
                      <a16:colId xmlns:a16="http://schemas.microsoft.com/office/drawing/2014/main" val="1513912564"/>
                    </a:ext>
                  </a:extLst>
                </a:gridCol>
                <a:gridCol w="235132">
                  <a:extLst>
                    <a:ext uri="{9D8B030D-6E8A-4147-A177-3AD203B41FA5}">
                      <a16:colId xmlns:a16="http://schemas.microsoft.com/office/drawing/2014/main" val="4250170750"/>
                    </a:ext>
                  </a:extLst>
                </a:gridCol>
                <a:gridCol w="17116335">
                  <a:extLst>
                    <a:ext uri="{9D8B030D-6E8A-4147-A177-3AD203B41FA5}">
                      <a16:colId xmlns:a16="http://schemas.microsoft.com/office/drawing/2014/main" val="1427649185"/>
                    </a:ext>
                  </a:extLst>
                </a:gridCol>
              </a:tblGrid>
              <a:tr h="2182979">
                <a:tc>
                  <a:txBody>
                    <a:bodyPr/>
                    <a:lstStyle/>
                    <a:p>
                      <a:endParaRPr lang="en-US"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a:solidFill>
                          <a:srgbClr val="FF0000"/>
                        </a:solidFill>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chemeClr val="bg2">
                              <a:lumMod val="10000"/>
                            </a:schemeClr>
                          </a:solidFill>
                          <a:latin typeface="Aptos" panose="020B0004020202020204" pitchFamily="34" charset="0"/>
                          <a:ea typeface="Cooper Hewitt" pitchFamily="2" charset="77"/>
                        </a:rPr>
                        <a:t>Latino Vibes </a:t>
                      </a:r>
                      <a:r>
                        <a:rPr lang="en-US" sz="2400" b="0" i="0" dirty="0">
                          <a:solidFill>
                            <a:schemeClr val="bg2">
                              <a:lumMod val="10000"/>
                            </a:schemeClr>
                          </a:solidFill>
                          <a:latin typeface="Aptos" panose="020B0004020202020204" pitchFamily="34" charset="0"/>
                          <a:ea typeface="Cooper Hewitt" pitchFamily="2" charset="77"/>
                        </a:rPr>
                        <a:t>has all the laughs you need. This is comedy that hits home - movies, series, stand-up, you name it. Featuring legends like George Lopez, Gina Rodriguez and John Leguizamo, all serving up comedy comfort food with just the right amount of </a:t>
                      </a:r>
                      <a:r>
                        <a:rPr lang="en-US" sz="2400" b="0" i="0" dirty="0" err="1">
                          <a:solidFill>
                            <a:schemeClr val="bg2">
                              <a:lumMod val="10000"/>
                            </a:schemeClr>
                          </a:solidFill>
                          <a:latin typeface="Aptos" panose="020B0004020202020204" pitchFamily="34" charset="0"/>
                          <a:ea typeface="Cooper Hewitt" pitchFamily="2" charset="77"/>
                        </a:rPr>
                        <a:t>sazón</a:t>
                      </a:r>
                      <a:r>
                        <a:rPr lang="en-US" sz="2400" b="0" i="0" dirty="0">
                          <a:solidFill>
                            <a:schemeClr val="bg2">
                              <a:lumMod val="10000"/>
                            </a:schemeClr>
                          </a:solidFill>
                          <a:latin typeface="Aptos" panose="020B0004020202020204" pitchFamily="34" charset="0"/>
                          <a:ea typeface="Cooper Hewitt" pitchFamily="2" charset="77"/>
                        </a:rPr>
                        <a:t>. </a:t>
                      </a:r>
                      <a:endParaRPr lang="en-US" sz="2400" b="0" i="0" dirty="0">
                        <a:solidFill>
                          <a:schemeClr val="bg2">
                            <a:lumMod val="10000"/>
                          </a:schemeClr>
                        </a:solidFill>
                        <a:latin typeface="Aptos" panose="020B0004020202020204" pitchFamily="34" charset="0"/>
                        <a:ea typeface="COOPERHEWITT-MEDIUM"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219820"/>
                  </a:ext>
                </a:extLst>
              </a:tr>
              <a:tr h="2182979">
                <a:tc>
                  <a:txBody>
                    <a:bodyPr/>
                    <a:lstStyle/>
                    <a:p>
                      <a:endParaRPr lang="en-US"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0" i="0" dirty="0">
                          <a:solidFill>
                            <a:schemeClr val="bg2">
                              <a:lumMod val="10000"/>
                            </a:schemeClr>
                          </a:solidFill>
                          <a:latin typeface="Aptos" panose="020B0004020202020204" pitchFamily="34" charset="0"/>
                          <a:ea typeface="COOPERHEWITT-MEDIUM" pitchFamily="2" charset="77"/>
                        </a:rPr>
                        <a:t>From visionary filmmaker Robert Rodriguez and </a:t>
                      </a:r>
                      <a:r>
                        <a:rPr lang="en-US" sz="2400" b="0" i="0" dirty="0" err="1">
                          <a:solidFill>
                            <a:schemeClr val="bg2">
                              <a:lumMod val="10000"/>
                            </a:schemeClr>
                          </a:solidFill>
                          <a:latin typeface="Aptos" panose="020B0004020202020204" pitchFamily="34" charset="0"/>
                          <a:ea typeface="COOPERHEWITT-MEDIUM" pitchFamily="2" charset="77"/>
                        </a:rPr>
                        <a:t>FactoryMade</a:t>
                      </a:r>
                      <a:r>
                        <a:rPr lang="en-US" sz="2400" b="0" i="0" dirty="0">
                          <a:solidFill>
                            <a:schemeClr val="bg2">
                              <a:lumMod val="10000"/>
                            </a:schemeClr>
                          </a:solidFill>
                          <a:latin typeface="Aptos" panose="020B0004020202020204" pitchFamily="34" charset="0"/>
                          <a:ea typeface="COOPERHEWITT-MEDIUM" pitchFamily="2" charset="77"/>
                        </a:rPr>
                        <a:t>, </a:t>
                      </a:r>
                      <a:r>
                        <a:rPr lang="en-US" sz="2400" b="1" i="0" dirty="0">
                          <a:solidFill>
                            <a:schemeClr val="bg2">
                              <a:lumMod val="10000"/>
                            </a:schemeClr>
                          </a:solidFill>
                          <a:latin typeface="Aptos" panose="020B0004020202020204" pitchFamily="34" charset="0"/>
                          <a:ea typeface="Cooper Hewitt" pitchFamily="2" charset="77"/>
                        </a:rPr>
                        <a:t>El Rey Rebel </a:t>
                      </a:r>
                      <a:r>
                        <a:rPr lang="en-US" sz="2400" b="0" i="0" dirty="0">
                          <a:solidFill>
                            <a:schemeClr val="bg2">
                              <a:lumMod val="10000"/>
                            </a:schemeClr>
                          </a:solidFill>
                          <a:latin typeface="Aptos" panose="020B0004020202020204" pitchFamily="34" charset="0"/>
                          <a:ea typeface="COOPERHEWITT-MEDIUM" pitchFamily="2" charset="77"/>
                        </a:rPr>
                        <a:t>sets your rebellious, independent spirit on fire. Unleash your inner rebel with raw action, fearless fun and pure mayhem. We live for Kung Fu classics, martial arts, grindhouse, gritty crime, extreme sports and all the adrenaline fuel you can handle.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34055"/>
                  </a:ext>
                </a:extLst>
              </a:tr>
              <a:tr h="2182979">
                <a:tc>
                  <a:txBody>
                    <a:bodyPr/>
                    <a:lstStyle/>
                    <a:p>
                      <a:endParaRPr lang="en-US"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0" i="0" dirty="0">
                          <a:solidFill>
                            <a:schemeClr val="bg2">
                              <a:lumMod val="10000"/>
                            </a:schemeClr>
                          </a:solidFill>
                          <a:latin typeface="Aptos" panose="020B0004020202020204" pitchFamily="34" charset="0"/>
                          <a:ea typeface="COOPERHEWITT-MEDIUM" pitchFamily="2" charset="77"/>
                        </a:rPr>
                        <a:t>Telenovelas are more than a global phenomenon. They’re a UNIVERSALLY shared emotional experience that bonds cultures and families. From the serious and dramatic, to the campy and extravagant. Do you remember what you used to love watching with your Abuela? Well, now you can enjoy that drama, that fun, that comfort all over again. These are the stories that bring together family and friends. These are OUR stories. </a:t>
                      </a:r>
                      <a:r>
                        <a:rPr lang="en-US" sz="2400" b="1" i="0" dirty="0" err="1">
                          <a:solidFill>
                            <a:schemeClr val="bg2">
                              <a:lumMod val="10000"/>
                            </a:schemeClr>
                          </a:solidFill>
                          <a:latin typeface="Aptos" panose="020B0004020202020204" pitchFamily="34" charset="0"/>
                          <a:ea typeface="Cooper Hewitt" pitchFamily="2" charset="77"/>
                        </a:rPr>
                        <a:t>Somos</a:t>
                      </a:r>
                      <a:r>
                        <a:rPr lang="en-US" sz="2400" b="1" i="0" dirty="0">
                          <a:solidFill>
                            <a:schemeClr val="bg2">
                              <a:lumMod val="10000"/>
                            </a:schemeClr>
                          </a:solidFill>
                          <a:latin typeface="Aptos" panose="020B0004020202020204" pitchFamily="34" charset="0"/>
                          <a:ea typeface="Cooper Hewitt" pitchFamily="2" charset="77"/>
                        </a:rPr>
                        <a:t> </a:t>
                      </a:r>
                      <a:r>
                        <a:rPr lang="en-US" sz="2400" b="1" i="0" dirty="0" err="1">
                          <a:solidFill>
                            <a:schemeClr val="bg2">
                              <a:lumMod val="10000"/>
                            </a:schemeClr>
                          </a:solidFill>
                          <a:latin typeface="Aptos" panose="020B0004020202020204" pitchFamily="34" charset="0"/>
                          <a:ea typeface="Cooper Hewitt" pitchFamily="2" charset="77"/>
                        </a:rPr>
                        <a:t>Novelas</a:t>
                      </a:r>
                      <a:r>
                        <a:rPr lang="en-US" sz="2400" b="1" i="0" dirty="0">
                          <a:solidFill>
                            <a:schemeClr val="bg2">
                              <a:lumMod val="10000"/>
                            </a:schemeClr>
                          </a:solidFill>
                          <a:latin typeface="Aptos" panose="020B0004020202020204" pitchFamily="34" charset="0"/>
                          <a:ea typeface="Cooper Hewitt"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812837"/>
                  </a:ext>
                </a:extLst>
              </a:tr>
              <a:tr h="2182979">
                <a:tc>
                  <a:txBody>
                    <a:bodyPr/>
                    <a:lstStyle/>
                    <a:p>
                      <a:endParaRPr lang="en-US">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chemeClr val="bg2">
                              <a:lumMod val="10000"/>
                            </a:schemeClr>
                          </a:solidFill>
                          <a:latin typeface="Aptos" panose="020B0004020202020204" pitchFamily="34" charset="0"/>
                          <a:ea typeface="Cooper Hewitt" pitchFamily="2" charset="77"/>
                        </a:rPr>
                        <a:t>Backstage</a:t>
                      </a:r>
                      <a:r>
                        <a:rPr lang="en-US" sz="2400" b="1" i="0" dirty="0">
                          <a:solidFill>
                            <a:schemeClr val="bg2">
                              <a:lumMod val="10000"/>
                            </a:schemeClr>
                          </a:solidFill>
                          <a:latin typeface="Aptos" panose="020B0004020202020204" pitchFamily="34" charset="0"/>
                          <a:ea typeface="COOPERHEWITT-MEDIUM" pitchFamily="2" charset="77"/>
                        </a:rPr>
                        <a:t> </a:t>
                      </a:r>
                      <a:r>
                        <a:rPr lang="en-US" sz="2400" b="1" i="0" dirty="0" err="1">
                          <a:solidFill>
                            <a:schemeClr val="bg2">
                              <a:lumMod val="10000"/>
                            </a:schemeClr>
                          </a:solidFill>
                          <a:latin typeface="Aptos" panose="020B0004020202020204" pitchFamily="34" charset="0"/>
                          <a:ea typeface="Cooper Hewitt" pitchFamily="2" charset="77"/>
                        </a:rPr>
                        <a:t>en</a:t>
                      </a:r>
                      <a:r>
                        <a:rPr lang="en-US" sz="2400" b="1" i="0" dirty="0">
                          <a:solidFill>
                            <a:schemeClr val="bg2">
                              <a:lumMod val="10000"/>
                            </a:schemeClr>
                          </a:solidFill>
                          <a:latin typeface="Aptos" panose="020B0004020202020204" pitchFamily="34" charset="0"/>
                          <a:ea typeface="Cooper Hewitt" pitchFamily="2" charset="77"/>
                        </a:rPr>
                        <a:t> </a:t>
                      </a:r>
                      <a:r>
                        <a:rPr lang="en-US" sz="2400" b="1" i="0" dirty="0" err="1">
                          <a:solidFill>
                            <a:schemeClr val="bg2">
                              <a:lumMod val="10000"/>
                            </a:schemeClr>
                          </a:solidFill>
                          <a:latin typeface="Aptos" panose="020B0004020202020204" pitchFamily="34" charset="0"/>
                          <a:ea typeface="Cooper Hewitt" pitchFamily="2" charset="77"/>
                        </a:rPr>
                        <a:t>Español</a:t>
                      </a:r>
                      <a:r>
                        <a:rPr lang="en-US" sz="2400" b="1" i="0" dirty="0">
                          <a:solidFill>
                            <a:schemeClr val="bg2">
                              <a:lumMod val="10000"/>
                            </a:schemeClr>
                          </a:solidFill>
                          <a:latin typeface="Aptos" panose="020B0004020202020204" pitchFamily="34" charset="0"/>
                          <a:ea typeface="Cooper Hewitt" pitchFamily="2" charset="77"/>
                        </a:rPr>
                        <a:t> </a:t>
                      </a:r>
                      <a:r>
                        <a:rPr lang="en-US" sz="2400" b="0" i="0" dirty="0">
                          <a:solidFill>
                            <a:schemeClr val="bg2">
                              <a:lumMod val="10000"/>
                            </a:schemeClr>
                          </a:solidFill>
                          <a:latin typeface="Aptos" panose="020B0004020202020204" pitchFamily="34" charset="0"/>
                          <a:ea typeface="COOPERHEWITT-MEDIUM" pitchFamily="2" charset="77"/>
                        </a:rPr>
                        <a:t>is your all-access pass to both iconic superstars and artists on the rise. Watch inspirational stories from creative visionaries who thrive in the spotlight. From the stage and screen to their intimate private lives, Backstage </a:t>
                      </a:r>
                      <a:r>
                        <a:rPr lang="en-US" sz="2400" b="0" i="0" dirty="0" err="1">
                          <a:solidFill>
                            <a:schemeClr val="bg2">
                              <a:lumMod val="10000"/>
                            </a:schemeClr>
                          </a:solidFill>
                          <a:latin typeface="Aptos" panose="020B0004020202020204" pitchFamily="34" charset="0"/>
                          <a:ea typeface="COOPERHEWITT-MEDIUM" pitchFamily="2" charset="77"/>
                        </a:rPr>
                        <a:t>en</a:t>
                      </a:r>
                      <a:r>
                        <a:rPr lang="en-US" sz="2400" b="0" i="0" dirty="0">
                          <a:solidFill>
                            <a:schemeClr val="bg2">
                              <a:lumMod val="10000"/>
                            </a:schemeClr>
                          </a:solidFill>
                          <a:latin typeface="Aptos" panose="020B0004020202020204" pitchFamily="34" charset="0"/>
                          <a:ea typeface="COOPERHEWITT-MEDIUM" pitchFamily="2" charset="77"/>
                        </a:rPr>
                        <a:t> </a:t>
                      </a:r>
                      <a:r>
                        <a:rPr lang="en-US" sz="2400" b="0" i="0" dirty="0" err="1">
                          <a:solidFill>
                            <a:schemeClr val="bg2">
                              <a:lumMod val="10000"/>
                            </a:schemeClr>
                          </a:solidFill>
                          <a:latin typeface="Aptos" panose="020B0004020202020204" pitchFamily="34" charset="0"/>
                          <a:ea typeface="COOPERHEWITT-MEDIUM" pitchFamily="2" charset="77"/>
                        </a:rPr>
                        <a:t>Español</a:t>
                      </a:r>
                      <a:r>
                        <a:rPr lang="en-US" sz="2400" b="0" i="0" dirty="0">
                          <a:solidFill>
                            <a:schemeClr val="bg2">
                              <a:lumMod val="10000"/>
                            </a:schemeClr>
                          </a:solidFill>
                          <a:latin typeface="Aptos" panose="020B0004020202020204" pitchFamily="34" charset="0"/>
                          <a:ea typeface="COOPERHEWITT-MEDIUM" pitchFamily="2" charset="77"/>
                        </a:rPr>
                        <a:t> brings you closer to the stars than ever before. </a:t>
                      </a:r>
                      <a:endParaRPr lang="en-US" sz="2400" b="0" i="0" dirty="0">
                        <a:solidFill>
                          <a:schemeClr val="bg2">
                            <a:lumMod val="10000"/>
                          </a:schemeClr>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075260"/>
                  </a:ext>
                </a:extLst>
              </a:tr>
            </a:tbl>
          </a:graphicData>
        </a:graphic>
      </p:graphicFrame>
      <p:sp>
        <p:nvSpPr>
          <p:cNvPr id="10" name="Rectangle">
            <a:extLst>
              <a:ext uri="{FF2B5EF4-FFF2-40B4-BE49-F238E27FC236}">
                <a16:creationId xmlns:a16="http://schemas.microsoft.com/office/drawing/2014/main" id="{17019F7F-6B53-CBCF-868B-FB7476837F68}"/>
              </a:ext>
            </a:extLst>
          </p:cNvPr>
          <p:cNvSpPr/>
          <p:nvPr/>
        </p:nvSpPr>
        <p:spPr>
          <a:xfrm>
            <a:off x="1077545" y="5805601"/>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9" name="Rectangle">
            <a:extLst>
              <a:ext uri="{FF2B5EF4-FFF2-40B4-BE49-F238E27FC236}">
                <a16:creationId xmlns:a16="http://schemas.microsoft.com/office/drawing/2014/main" id="{6F408886-CDF5-B95C-5E39-D4BF7A3F636D}"/>
              </a:ext>
            </a:extLst>
          </p:cNvPr>
          <p:cNvSpPr/>
          <p:nvPr/>
        </p:nvSpPr>
        <p:spPr>
          <a:xfrm>
            <a:off x="1086856" y="7994356"/>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18" name="Rectangle">
            <a:extLst>
              <a:ext uri="{FF2B5EF4-FFF2-40B4-BE49-F238E27FC236}">
                <a16:creationId xmlns:a16="http://schemas.microsoft.com/office/drawing/2014/main" id="{29BD0E59-CBF5-CD40-CBD7-F93B65023822}"/>
              </a:ext>
            </a:extLst>
          </p:cNvPr>
          <p:cNvSpPr/>
          <p:nvPr/>
        </p:nvSpPr>
        <p:spPr>
          <a:xfrm>
            <a:off x="1086855" y="10175540"/>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7" name="Rectangle">
            <a:extLst>
              <a:ext uri="{FF2B5EF4-FFF2-40B4-BE49-F238E27FC236}">
                <a16:creationId xmlns:a16="http://schemas.microsoft.com/office/drawing/2014/main" id="{27B661B5-34DA-C80A-427F-DAF12B26F700}"/>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869A4358-12FB-C0AD-03D5-B018F7F86620}"/>
              </a:ext>
            </a:extLst>
          </p:cNvPr>
          <p:cNvSpPr txBox="1">
            <a:spLocks noGrp="1"/>
          </p:cNvSpPr>
          <p:nvPr>
            <p:ph type="title"/>
          </p:nvPr>
        </p:nvSpPr>
        <p:spPr>
          <a:xfrm>
            <a:off x="1206500" y="1079500"/>
            <a:ext cx="21971000" cy="1433163"/>
          </a:xfrm>
          <a:prstGeom prst="rect">
            <a:avLst/>
          </a:prstGeom>
        </p:spPr>
        <p:txBody>
          <a:bodyPr anchor="b"/>
          <a:lstStyle>
            <a:lvl1pPr defTabSz="914400">
              <a:lnSpc>
                <a:spcPct val="100000"/>
              </a:lnSpc>
              <a:defRPr sz="8600" b="0" spc="0">
                <a:solidFill>
                  <a:srgbClr val="FFFFFF"/>
                </a:solidFill>
                <a:latin typeface="Helvetica"/>
                <a:ea typeface="Helvetica"/>
                <a:cs typeface="Helvetica"/>
                <a:sym typeface="Helvetica"/>
              </a:defRPr>
            </a:lvl1pPr>
          </a:lstStyle>
          <a:p>
            <a:r>
              <a:rPr lang="en-US" b="1" dirty="0">
                <a:latin typeface="COOPERHEWITT-SEMIBOLD" pitchFamily="2" charset="77"/>
                <a:ea typeface="COOPERHEWITT-SEMIBOLD" pitchFamily="2" charset="77"/>
              </a:rPr>
              <a:t>OUR O&amp;O CTV CHANNELS</a:t>
            </a:r>
            <a:endParaRPr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790D790B-2C90-EEAF-DB3D-2BA921747C71}"/>
              </a:ext>
            </a:extLst>
          </p:cNvPr>
          <p:cNvPicPr>
            <a:picLocks noChangeAspect="1"/>
          </p:cNvPicPr>
          <p:nvPr/>
        </p:nvPicPr>
        <p:blipFill>
          <a:blip r:embed="rId3"/>
          <a:stretch>
            <a:fillRect/>
          </a:stretch>
        </p:blipFill>
        <p:spPr>
          <a:xfrm>
            <a:off x="21000846" y="12667315"/>
            <a:ext cx="2901336" cy="732661"/>
          </a:xfrm>
          <a:prstGeom prst="rect">
            <a:avLst/>
          </a:prstGeom>
        </p:spPr>
      </p:pic>
      <p:pic>
        <p:nvPicPr>
          <p:cNvPr id="3" name="Picture 2" descr="Text, logo&#10;&#10;Description automatically generated">
            <a:extLst>
              <a:ext uri="{FF2B5EF4-FFF2-40B4-BE49-F238E27FC236}">
                <a16:creationId xmlns:a16="http://schemas.microsoft.com/office/drawing/2014/main" id="{D64E14C3-47E0-C8F5-3704-BE6A254B6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9040" y="3672226"/>
            <a:ext cx="3099796" cy="1877978"/>
          </a:xfrm>
          <a:prstGeom prst="rect">
            <a:avLst/>
          </a:prstGeom>
        </p:spPr>
      </p:pic>
      <p:pic>
        <p:nvPicPr>
          <p:cNvPr id="4" name="Picture 3">
            <a:extLst>
              <a:ext uri="{FF2B5EF4-FFF2-40B4-BE49-F238E27FC236}">
                <a16:creationId xmlns:a16="http://schemas.microsoft.com/office/drawing/2014/main" id="{F17BD076-1954-A2C6-02C1-144819CC4EA1}"/>
              </a:ext>
            </a:extLst>
          </p:cNvPr>
          <p:cNvPicPr>
            <a:picLocks noChangeAspect="1"/>
          </p:cNvPicPr>
          <p:nvPr/>
        </p:nvPicPr>
        <p:blipFill>
          <a:blip r:embed="rId5">
            <a:biLevel thresh="50000"/>
          </a:blip>
          <a:stretch>
            <a:fillRect/>
          </a:stretch>
        </p:blipFill>
        <p:spPr>
          <a:xfrm rot="5725">
            <a:off x="1755447" y="5992276"/>
            <a:ext cx="3246983" cy="1731447"/>
          </a:xfrm>
          <a:prstGeom prst="rect">
            <a:avLst/>
          </a:prstGeom>
        </p:spPr>
      </p:pic>
      <p:pic>
        <p:nvPicPr>
          <p:cNvPr id="6" name="Picture 5" descr="A black background with red text&#10;&#10;Description automatically generated">
            <a:extLst>
              <a:ext uri="{FF2B5EF4-FFF2-40B4-BE49-F238E27FC236}">
                <a16:creationId xmlns:a16="http://schemas.microsoft.com/office/drawing/2014/main" id="{DB9A25C2-2578-FA29-59B6-FF89CFA3DC1B}"/>
              </a:ext>
            </a:extLst>
          </p:cNvPr>
          <p:cNvPicPr>
            <a:picLocks noChangeAspect="1"/>
          </p:cNvPicPr>
          <p:nvPr/>
        </p:nvPicPr>
        <p:blipFill rotWithShape="1">
          <a:blip r:embed="rId6">
            <a:biLevel thresh="25000"/>
          </a:blip>
          <a:srcRect l="25514" t="28890" r="25719" b="29144"/>
          <a:stretch/>
        </p:blipFill>
        <p:spPr>
          <a:xfrm rot="5725">
            <a:off x="1515970" y="8129415"/>
            <a:ext cx="3725937" cy="1703478"/>
          </a:xfrm>
          <a:prstGeom prst="rect">
            <a:avLst/>
          </a:prstGeom>
        </p:spPr>
      </p:pic>
      <p:pic>
        <p:nvPicPr>
          <p:cNvPr id="12" name="Picture 11">
            <a:extLst>
              <a:ext uri="{FF2B5EF4-FFF2-40B4-BE49-F238E27FC236}">
                <a16:creationId xmlns:a16="http://schemas.microsoft.com/office/drawing/2014/main" id="{3BF44280-B275-0601-5D66-B7C3A6029344}"/>
              </a:ext>
            </a:extLst>
          </p:cNvPr>
          <p:cNvPicPr>
            <a:picLocks noChangeAspect="1"/>
          </p:cNvPicPr>
          <p:nvPr/>
        </p:nvPicPr>
        <p:blipFill>
          <a:blip r:embed="rId7"/>
          <a:stretch>
            <a:fillRect/>
          </a:stretch>
        </p:blipFill>
        <p:spPr>
          <a:xfrm rot="22807">
            <a:off x="1531394" y="10727516"/>
            <a:ext cx="3695088" cy="877212"/>
          </a:xfrm>
          <a:prstGeom prst="rect">
            <a:avLst/>
          </a:prstGeom>
        </p:spPr>
      </p:pic>
    </p:spTree>
    <p:extLst>
      <p:ext uri="{BB962C8B-B14F-4D97-AF65-F5344CB8AC3E}">
        <p14:creationId xmlns:p14="http://schemas.microsoft.com/office/powerpoint/2010/main" val="39081974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8B6F-B5C1-CBD9-E585-E130778B7B2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CAC79C4-4A84-29F3-9944-3920671A7F37}"/>
              </a:ext>
            </a:extLst>
          </p:cNvPr>
          <p:cNvGraphicFramePr>
            <a:graphicFrameLocks noGrp="1"/>
          </p:cNvGraphicFramePr>
          <p:nvPr>
            <p:extLst>
              <p:ext uri="{D42A27DB-BD31-4B8C-83A1-F6EECF244321}">
                <p14:modId xmlns:p14="http://schemas.microsoft.com/office/powerpoint/2010/main" val="3398206447"/>
              </p:ext>
            </p:extLst>
          </p:nvPr>
        </p:nvGraphicFramePr>
        <p:xfrm>
          <a:off x="1075870" y="3521044"/>
          <a:ext cx="21971001" cy="7884894"/>
        </p:xfrm>
        <a:graphic>
          <a:graphicData uri="http://schemas.openxmlformats.org/drawingml/2006/table">
            <a:tbl>
              <a:tblPr firstRow="1" bandRow="1">
                <a:tableStyleId>{5940675A-B579-460E-94D1-54222C63F5DA}</a:tableStyleId>
              </a:tblPr>
              <a:tblGrid>
                <a:gridCol w="4619534">
                  <a:extLst>
                    <a:ext uri="{9D8B030D-6E8A-4147-A177-3AD203B41FA5}">
                      <a16:colId xmlns:a16="http://schemas.microsoft.com/office/drawing/2014/main" val="1513912564"/>
                    </a:ext>
                  </a:extLst>
                </a:gridCol>
                <a:gridCol w="235132">
                  <a:extLst>
                    <a:ext uri="{9D8B030D-6E8A-4147-A177-3AD203B41FA5}">
                      <a16:colId xmlns:a16="http://schemas.microsoft.com/office/drawing/2014/main" val="4250170750"/>
                    </a:ext>
                  </a:extLst>
                </a:gridCol>
                <a:gridCol w="17116335">
                  <a:extLst>
                    <a:ext uri="{9D8B030D-6E8A-4147-A177-3AD203B41FA5}">
                      <a16:colId xmlns:a16="http://schemas.microsoft.com/office/drawing/2014/main" val="1427649185"/>
                    </a:ext>
                  </a:extLst>
                </a:gridCol>
              </a:tblGrid>
              <a:tr h="262829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400" b="1" i="0" u="none" dirty="0">
                          <a:solidFill>
                            <a:sysClr val="windowText" lastClr="000000"/>
                          </a:solidFill>
                          <a:latin typeface="Aptos" panose="020B0004020202020204" pitchFamily="34" charset="0"/>
                        </a:rPr>
                        <a:t>Shades of Black </a:t>
                      </a:r>
                      <a:r>
                        <a:rPr lang="en-US" sz="2400" b="0" i="0" u="none" dirty="0">
                          <a:solidFill>
                            <a:sysClr val="windowText" lastClr="000000"/>
                          </a:solidFill>
                          <a:latin typeface="Aptos" panose="020B0004020202020204" pitchFamily="34" charset="0"/>
                        </a:rPr>
                        <a:t>celebrates Black culture with high-caliber stars and captivating stories. What matters–on your block and worldwide–comes together on Shades of Black, in this exclusive collection of studio and independent films, scripted and reality series, powerful documentaries, and specials.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219820"/>
                  </a:ext>
                </a:extLst>
              </a:tr>
              <a:tr h="262829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0" i="0" u="none" dirty="0">
                          <a:solidFill>
                            <a:sysClr val="windowText" lastClr="000000"/>
                          </a:solidFill>
                          <a:latin typeface="Aptos" panose="020B0004020202020204" pitchFamily="34" charset="0"/>
                        </a:rPr>
                        <a:t>Feed your curiosity about what goes on </a:t>
                      </a:r>
                      <a:r>
                        <a:rPr lang="en-US" sz="2400" b="1" i="0" u="none" dirty="0">
                          <a:solidFill>
                            <a:sysClr val="windowText" lastClr="000000"/>
                          </a:solidFill>
                          <a:latin typeface="Aptos" panose="020B0004020202020204" pitchFamily="34" charset="0"/>
                        </a:rPr>
                        <a:t>Backstage.</a:t>
                      </a:r>
                      <a:r>
                        <a:rPr lang="en-US" sz="2400" b="0" i="0" u="none" dirty="0">
                          <a:solidFill>
                            <a:sysClr val="windowText" lastClr="000000"/>
                          </a:solidFill>
                          <a:latin typeface="Aptos" panose="020B0004020202020204" pitchFamily="34" charset="0"/>
                        </a:rPr>
                        <a:t> Discover and rediscover fascinating stories about the most legendary personalities from film, TV, music, sports, politics, and true crime. What made these legends tick?  What led to their success, or their downfall? Cringe with the ‘oh no’ moments. Backstage is a rollercoaster of highs and lows from Hotness to Hot Mess, a feel-good ride that keeps you in the know. </a:t>
                      </a:r>
                      <a:endParaRPr lang="en-US" sz="2400" b="0" i="0" dirty="0">
                        <a:solidFill>
                          <a:srgbClr val="FF0000"/>
                        </a:solidFill>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34055"/>
                  </a:ext>
                </a:extLst>
              </a:tr>
              <a:tr h="262829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400" b="0" i="0" u="none" dirty="0">
                          <a:solidFill>
                            <a:sysClr val="windowText" lastClr="000000"/>
                          </a:solidFill>
                          <a:latin typeface="Aptos" panose="020B0004020202020204" pitchFamily="34" charset="0"/>
                        </a:rPr>
                        <a:t>The world’s leading LGBTQ+ streaming service </a:t>
                      </a:r>
                      <a:r>
                        <a:rPr lang="en-US" sz="2400" b="0" i="0" u="none" dirty="0" err="1">
                          <a:solidFill>
                            <a:sysClr val="windowText" lastClr="000000"/>
                          </a:solidFill>
                          <a:latin typeface="Aptos" panose="020B0004020202020204" pitchFamily="34" charset="0"/>
                        </a:rPr>
                        <a:t>OUTtv</a:t>
                      </a:r>
                      <a:r>
                        <a:rPr lang="en-US" sz="2400" b="0" i="0" u="none" dirty="0">
                          <a:solidFill>
                            <a:sysClr val="windowText" lastClr="000000"/>
                          </a:solidFill>
                          <a:latin typeface="Aptos" panose="020B0004020202020204" pitchFamily="34" charset="0"/>
                        </a:rPr>
                        <a:t> brings you a new adventure in Queer TV, </a:t>
                      </a:r>
                      <a:r>
                        <a:rPr lang="en-US" sz="2400" b="1" i="0" u="none" dirty="0" err="1">
                          <a:solidFill>
                            <a:sysClr val="windowText" lastClr="000000"/>
                          </a:solidFill>
                          <a:latin typeface="Aptos" panose="020B0004020202020204" pitchFamily="34" charset="0"/>
                        </a:rPr>
                        <a:t>OUTtv</a:t>
                      </a:r>
                      <a:r>
                        <a:rPr lang="en-US" sz="2400" b="1" i="0" u="none" dirty="0">
                          <a:solidFill>
                            <a:sysClr val="windowText" lastClr="000000"/>
                          </a:solidFill>
                          <a:latin typeface="Aptos" panose="020B0004020202020204" pitchFamily="34" charset="0"/>
                        </a:rPr>
                        <a:t> Proud</a:t>
                      </a:r>
                      <a:r>
                        <a:rPr lang="en-US" sz="2400" b="0" i="0" u="none" dirty="0">
                          <a:solidFill>
                            <a:sysClr val="windowText" lastClr="000000"/>
                          </a:solidFill>
                          <a:latin typeface="Aptos" panose="020B0004020202020204" pitchFamily="34" charset="0"/>
                        </a:rPr>
                        <a:t>. We stand for the bold, the liberated and the truly original. </a:t>
                      </a:r>
                      <a:r>
                        <a:rPr lang="en-US" sz="2400" b="0" i="0" u="none" dirty="0" err="1">
                          <a:solidFill>
                            <a:sysClr val="windowText" lastClr="000000"/>
                          </a:solidFill>
                          <a:latin typeface="Aptos" panose="020B0004020202020204" pitchFamily="34" charset="0"/>
                        </a:rPr>
                        <a:t>OUTtv</a:t>
                      </a:r>
                      <a:r>
                        <a:rPr lang="en-US" sz="2400" b="0" i="0" u="none" dirty="0">
                          <a:solidFill>
                            <a:sysClr val="windowText" lastClr="000000"/>
                          </a:solidFill>
                          <a:latin typeface="Aptos" panose="020B0004020202020204" pitchFamily="34" charset="0"/>
                        </a:rPr>
                        <a:t> Proud celebrates a global queer audience, amplifying the voices of top talent and rising stars with bold series, compelling documentaries, epic films and vibrant specials.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812837"/>
                  </a:ext>
                </a:extLst>
              </a:tr>
            </a:tbl>
          </a:graphicData>
        </a:graphic>
      </p:graphicFrame>
      <p:sp>
        <p:nvSpPr>
          <p:cNvPr id="11" name="Rectangle">
            <a:extLst>
              <a:ext uri="{FF2B5EF4-FFF2-40B4-BE49-F238E27FC236}">
                <a16:creationId xmlns:a16="http://schemas.microsoft.com/office/drawing/2014/main" id="{811ADC74-81CD-01FE-34F7-74100A2FF01A}"/>
              </a:ext>
            </a:extLst>
          </p:cNvPr>
          <p:cNvSpPr/>
          <p:nvPr/>
        </p:nvSpPr>
        <p:spPr>
          <a:xfrm>
            <a:off x="1066559" y="3884010"/>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10" name="Rectangle">
            <a:extLst>
              <a:ext uri="{FF2B5EF4-FFF2-40B4-BE49-F238E27FC236}">
                <a16:creationId xmlns:a16="http://schemas.microsoft.com/office/drawing/2014/main" id="{DE8DF002-DE2A-A2DF-EE47-F16ACB15ECDC}"/>
              </a:ext>
            </a:extLst>
          </p:cNvPr>
          <p:cNvSpPr/>
          <p:nvPr/>
        </p:nvSpPr>
        <p:spPr>
          <a:xfrm>
            <a:off x="1066559" y="6472907"/>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9" name="Rectangle">
            <a:extLst>
              <a:ext uri="{FF2B5EF4-FFF2-40B4-BE49-F238E27FC236}">
                <a16:creationId xmlns:a16="http://schemas.microsoft.com/office/drawing/2014/main" id="{54F93BDF-57FC-6694-FA1C-905E6765BD2C}"/>
              </a:ext>
            </a:extLst>
          </p:cNvPr>
          <p:cNvSpPr/>
          <p:nvPr/>
        </p:nvSpPr>
        <p:spPr>
          <a:xfrm>
            <a:off x="1090622" y="9128867"/>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7" name="Rectangle">
            <a:extLst>
              <a:ext uri="{FF2B5EF4-FFF2-40B4-BE49-F238E27FC236}">
                <a16:creationId xmlns:a16="http://schemas.microsoft.com/office/drawing/2014/main" id="{8E732A43-3435-A57F-4CA9-79FC61C85AC0}"/>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50E0088D-2F9F-4E1C-EBF1-150F19EB7778}"/>
              </a:ext>
            </a:extLst>
          </p:cNvPr>
          <p:cNvSpPr txBox="1">
            <a:spLocks noGrp="1"/>
          </p:cNvSpPr>
          <p:nvPr>
            <p:ph type="title"/>
          </p:nvPr>
        </p:nvSpPr>
        <p:spPr>
          <a:xfrm>
            <a:off x="1206500" y="1079500"/>
            <a:ext cx="21971000" cy="1433163"/>
          </a:xfrm>
          <a:prstGeom prst="rect">
            <a:avLst/>
          </a:prstGeom>
        </p:spPr>
        <p:txBody>
          <a:bodyPr anchor="b"/>
          <a:lstStyle>
            <a:lvl1pPr defTabSz="914400">
              <a:lnSpc>
                <a:spcPct val="100000"/>
              </a:lnSpc>
              <a:defRPr sz="8600" b="0" spc="0">
                <a:solidFill>
                  <a:srgbClr val="FFFFFF"/>
                </a:solidFill>
                <a:latin typeface="Helvetica"/>
                <a:ea typeface="Helvetica"/>
                <a:cs typeface="Helvetica"/>
                <a:sym typeface="Helvetica"/>
              </a:defRPr>
            </a:lvl1pPr>
          </a:lstStyle>
          <a:p>
            <a:r>
              <a:rPr lang="en-US" b="1" dirty="0">
                <a:latin typeface="COOPERHEWITT-SEMIBOLD" pitchFamily="2" charset="77"/>
                <a:ea typeface="COOPERHEWITT-SEMIBOLD" pitchFamily="2" charset="77"/>
              </a:rPr>
              <a:t>OUR O&amp;O CTV CHANNELS</a:t>
            </a:r>
            <a:endParaRPr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B75F7A94-69ED-1F22-FB55-069D219BE404}"/>
              </a:ext>
            </a:extLst>
          </p:cNvPr>
          <p:cNvPicPr>
            <a:picLocks noChangeAspect="1"/>
          </p:cNvPicPr>
          <p:nvPr/>
        </p:nvPicPr>
        <p:blipFill>
          <a:blip r:embed="rId3"/>
          <a:stretch>
            <a:fillRect/>
          </a:stretch>
        </p:blipFill>
        <p:spPr>
          <a:xfrm>
            <a:off x="21000846" y="12667315"/>
            <a:ext cx="2901336" cy="732661"/>
          </a:xfrm>
          <a:prstGeom prst="rect">
            <a:avLst/>
          </a:prstGeom>
        </p:spPr>
      </p:pic>
      <p:pic>
        <p:nvPicPr>
          <p:cNvPr id="13" name="Picture 12" descr="A picture containing text, tableware, dishware, plate&#10;&#10;Description automatically generated">
            <a:extLst>
              <a:ext uri="{FF2B5EF4-FFF2-40B4-BE49-F238E27FC236}">
                <a16:creationId xmlns:a16="http://schemas.microsoft.com/office/drawing/2014/main" id="{8635BA5F-9FFB-8653-9A2C-493E240077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550" y="9275176"/>
            <a:ext cx="3900307" cy="1688547"/>
          </a:xfrm>
          <a:prstGeom prst="rect">
            <a:avLst/>
          </a:prstGeom>
        </p:spPr>
      </p:pic>
      <p:pic>
        <p:nvPicPr>
          <p:cNvPr id="14" name="Picture 13">
            <a:extLst>
              <a:ext uri="{FF2B5EF4-FFF2-40B4-BE49-F238E27FC236}">
                <a16:creationId xmlns:a16="http://schemas.microsoft.com/office/drawing/2014/main" id="{D1515B9A-F365-288C-F87A-ECEB84F2810B}"/>
              </a:ext>
            </a:extLst>
          </p:cNvPr>
          <p:cNvPicPr>
            <a:picLocks noChangeAspect="1"/>
          </p:cNvPicPr>
          <p:nvPr/>
        </p:nvPicPr>
        <p:blipFill>
          <a:blip r:embed="rId5"/>
          <a:stretch>
            <a:fillRect/>
          </a:stretch>
        </p:blipFill>
        <p:spPr>
          <a:xfrm>
            <a:off x="1667928" y="4219940"/>
            <a:ext cx="3381426" cy="1321756"/>
          </a:xfrm>
          <a:prstGeom prst="rect">
            <a:avLst/>
          </a:prstGeom>
        </p:spPr>
      </p:pic>
      <p:pic>
        <p:nvPicPr>
          <p:cNvPr id="15" name="Picture 14">
            <a:extLst>
              <a:ext uri="{FF2B5EF4-FFF2-40B4-BE49-F238E27FC236}">
                <a16:creationId xmlns:a16="http://schemas.microsoft.com/office/drawing/2014/main" id="{E9DD5BDA-5D3D-8A0D-8939-407A48ADFB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3514" y="7130437"/>
            <a:ext cx="3650254" cy="666105"/>
          </a:xfrm>
          <a:prstGeom prst="rect">
            <a:avLst/>
          </a:prstGeom>
        </p:spPr>
      </p:pic>
    </p:spTree>
    <p:extLst>
      <p:ext uri="{BB962C8B-B14F-4D97-AF65-F5344CB8AC3E}">
        <p14:creationId xmlns:p14="http://schemas.microsoft.com/office/powerpoint/2010/main" val="22982950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FDB7E0E-7C06-232F-29A0-A57D71A03B0D}"/>
              </a:ext>
            </a:extLst>
          </p:cNvPr>
          <p:cNvGraphicFramePr>
            <a:graphicFrameLocks noGrp="1"/>
          </p:cNvGraphicFramePr>
          <p:nvPr>
            <p:extLst>
              <p:ext uri="{D42A27DB-BD31-4B8C-83A1-F6EECF244321}">
                <p14:modId xmlns:p14="http://schemas.microsoft.com/office/powerpoint/2010/main" val="849684201"/>
              </p:ext>
            </p:extLst>
          </p:nvPr>
        </p:nvGraphicFramePr>
        <p:xfrm>
          <a:off x="1611854" y="3188675"/>
          <a:ext cx="20545136" cy="9248316"/>
        </p:xfrm>
        <a:graphic>
          <a:graphicData uri="http://schemas.openxmlformats.org/drawingml/2006/table">
            <a:tbl>
              <a:tblPr firstRow="1" bandRow="1">
                <a:tableStyleId>{5940675A-B579-460E-94D1-54222C63F5DA}</a:tableStyleId>
              </a:tblPr>
              <a:tblGrid>
                <a:gridCol w="5222009">
                  <a:extLst>
                    <a:ext uri="{9D8B030D-6E8A-4147-A177-3AD203B41FA5}">
                      <a16:colId xmlns:a16="http://schemas.microsoft.com/office/drawing/2014/main" val="2948112829"/>
                    </a:ext>
                  </a:extLst>
                </a:gridCol>
                <a:gridCol w="15323127">
                  <a:extLst>
                    <a:ext uri="{9D8B030D-6E8A-4147-A177-3AD203B41FA5}">
                      <a16:colId xmlns:a16="http://schemas.microsoft.com/office/drawing/2014/main" val="2079788614"/>
                    </a:ext>
                  </a:extLst>
                </a:gridCol>
              </a:tblGrid>
              <a:tr h="465591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800" b="0" i="0" dirty="0">
                          <a:solidFill>
                            <a:schemeClr val="bg2">
                              <a:lumMod val="10000"/>
                            </a:schemeClr>
                          </a:solidFill>
                          <a:latin typeface="Aptos" panose="020B0004020202020204" pitchFamily="34" charset="0"/>
                          <a:ea typeface="COOPERHEWITT-MEDIUM" pitchFamily="2" charset="77"/>
                        </a:rPr>
                        <a:t>Stay curious! Our passionate experts are the ideal guides for expanding your POV. Level up your creativity, empathy, and your hustle with the inspiring hosts of shows like “Sex Sells, “Big Freedia Means Business” and “Like A Girl”. And experience the world through the lens of award-winning docs and films from vibrant creators. Independent, minority-owned, endlessly curious, this is Fuse. Our content has been recognized by the Emmy® Awards, Peabody Awards, the Hollywood Critics’ Association, the GLAAD Awards and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9313235"/>
                  </a:ext>
                </a:extLst>
              </a:tr>
              <a:tr h="459240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800" b="0" i="0" u="none" dirty="0">
                          <a:solidFill>
                            <a:sysClr val="windowText" lastClr="000000"/>
                          </a:solidFill>
                          <a:latin typeface="Aptos" panose="020B0004020202020204" pitchFamily="34" charset="0"/>
                        </a:rPr>
                        <a:t>FM is the arena where music fans gather to cheer on and learn more about their favorite artists. With an exclusive collection of specials, unscripted series, interviews and animation, this is where music culture is elevated, and where discovery is part of the superfan’s ritual. Featuring deep dives on favorite artists like Eminem, Queen and Madonna, superfans can connect with all-things-music and explore new artists, new genres and new obsessions.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6871892"/>
                  </a:ext>
                </a:extLst>
              </a:tr>
            </a:tbl>
          </a:graphicData>
        </a:graphic>
      </p:graphicFrame>
      <p:sp>
        <p:nvSpPr>
          <p:cNvPr id="4" name="Rectangle">
            <a:extLst>
              <a:ext uri="{FF2B5EF4-FFF2-40B4-BE49-F238E27FC236}">
                <a16:creationId xmlns:a16="http://schemas.microsoft.com/office/drawing/2014/main" id="{1192E939-5BE5-65C5-995A-1BE07B14837F}"/>
              </a:ext>
            </a:extLst>
          </p:cNvPr>
          <p:cNvSpPr/>
          <p:nvPr/>
        </p:nvSpPr>
        <p:spPr>
          <a:xfrm>
            <a:off x="1206501" y="3188676"/>
            <a:ext cx="5201874" cy="442340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6" name="Rectangle">
            <a:extLst>
              <a:ext uri="{FF2B5EF4-FFF2-40B4-BE49-F238E27FC236}">
                <a16:creationId xmlns:a16="http://schemas.microsoft.com/office/drawing/2014/main" id="{16DA800E-CF3A-31D7-6F41-E1E11F8CE5CE}"/>
              </a:ext>
            </a:extLst>
          </p:cNvPr>
          <p:cNvSpPr/>
          <p:nvPr/>
        </p:nvSpPr>
        <p:spPr>
          <a:xfrm>
            <a:off x="1206501" y="8094071"/>
            <a:ext cx="5201874" cy="442340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pic>
        <p:nvPicPr>
          <p:cNvPr id="12" name="Picture 11" descr="Logo, company name&#10;&#10;Description automatically generated">
            <a:extLst>
              <a:ext uri="{FF2B5EF4-FFF2-40B4-BE49-F238E27FC236}">
                <a16:creationId xmlns:a16="http://schemas.microsoft.com/office/drawing/2014/main" id="{50C608F4-BF9C-A3F9-2DF0-62BA8DB03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212" y="4295997"/>
            <a:ext cx="4767625" cy="2133512"/>
          </a:xfrm>
          <a:prstGeom prst="rect">
            <a:avLst/>
          </a:prstGeom>
        </p:spPr>
      </p:pic>
      <p:pic>
        <p:nvPicPr>
          <p:cNvPr id="14" name="Picture 13" descr="Icon&#10;&#10;Description automatically generated">
            <a:extLst>
              <a:ext uri="{FF2B5EF4-FFF2-40B4-BE49-F238E27FC236}">
                <a16:creationId xmlns:a16="http://schemas.microsoft.com/office/drawing/2014/main" id="{90C3EA1D-ECA1-1539-959E-954F64303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798" y="8671977"/>
            <a:ext cx="5793365" cy="3258768"/>
          </a:xfrm>
          <a:prstGeom prst="rect">
            <a:avLst/>
          </a:prstGeom>
        </p:spPr>
      </p:pic>
      <p:sp>
        <p:nvSpPr>
          <p:cNvPr id="19" name="Rectangle">
            <a:extLst>
              <a:ext uri="{FF2B5EF4-FFF2-40B4-BE49-F238E27FC236}">
                <a16:creationId xmlns:a16="http://schemas.microsoft.com/office/drawing/2014/main" id="{DDE89423-F21A-E333-4DDD-6C63E940D8D7}"/>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20" name="FUTURE FOCUSED">
            <a:extLst>
              <a:ext uri="{FF2B5EF4-FFF2-40B4-BE49-F238E27FC236}">
                <a16:creationId xmlns:a16="http://schemas.microsoft.com/office/drawing/2014/main" id="{F40DC05A-5BFF-4D7B-8C4B-A8C9DAC613DB}"/>
              </a:ext>
            </a:extLst>
          </p:cNvPr>
          <p:cNvSpPr txBox="1">
            <a:spLocks noGrp="1"/>
          </p:cNvSpPr>
          <p:nvPr>
            <p:ph type="title"/>
          </p:nvPr>
        </p:nvSpPr>
        <p:spPr>
          <a:xfrm>
            <a:off x="1206500" y="1079500"/>
            <a:ext cx="21971000" cy="1433163"/>
          </a:xfrm>
          <a:prstGeom prst="rect">
            <a:avLst/>
          </a:prstGeom>
        </p:spPr>
        <p:txBody>
          <a:bodyPr anchor="b"/>
          <a:lstStyle>
            <a:lvl1pPr defTabSz="914400">
              <a:lnSpc>
                <a:spcPct val="100000"/>
              </a:lnSpc>
              <a:defRPr sz="8600" b="0" spc="0">
                <a:solidFill>
                  <a:srgbClr val="FFFFFF"/>
                </a:solidFill>
                <a:latin typeface="Helvetica"/>
                <a:ea typeface="Helvetica"/>
                <a:cs typeface="Helvetica"/>
                <a:sym typeface="Helvetica"/>
              </a:defRPr>
            </a:lvl1pPr>
          </a:lstStyle>
          <a:p>
            <a:r>
              <a:rPr lang="en-US" b="1" dirty="0">
                <a:latin typeface="COOPERHEWITT-SEMIBOLD" pitchFamily="2" charset="77"/>
                <a:ea typeface="COOPERHEWITT-SEMIBOLD" pitchFamily="2" charset="77"/>
              </a:rPr>
              <a:t>LINEAR CHANNELS</a:t>
            </a:r>
            <a:endParaRPr b="1" dirty="0">
              <a:latin typeface="COOPERHEWITT-SEMIBOLD" pitchFamily="2" charset="77"/>
              <a:ea typeface="COOPERHEWITT-SEMIBOLD" pitchFamily="2" charset="77"/>
            </a:endParaRPr>
          </a:p>
        </p:txBody>
      </p:sp>
      <p:pic>
        <p:nvPicPr>
          <p:cNvPr id="21" name="Picture 20">
            <a:extLst>
              <a:ext uri="{FF2B5EF4-FFF2-40B4-BE49-F238E27FC236}">
                <a16:creationId xmlns:a16="http://schemas.microsoft.com/office/drawing/2014/main" id="{4FF66347-3FA6-CEA7-3BA1-46F9A20964C7}"/>
              </a:ext>
            </a:extLst>
          </p:cNvPr>
          <p:cNvPicPr>
            <a:picLocks noChangeAspect="1"/>
          </p:cNvPicPr>
          <p:nvPr/>
        </p:nvPicPr>
        <p:blipFill>
          <a:blip r:embed="rId5"/>
          <a:stretch>
            <a:fillRect/>
          </a:stretch>
        </p:blipFill>
        <p:spPr>
          <a:xfrm>
            <a:off x="21000846" y="12667315"/>
            <a:ext cx="2901336" cy="732661"/>
          </a:xfrm>
          <a:prstGeom prst="rect">
            <a:avLst/>
          </a:prstGeom>
        </p:spPr>
      </p:pic>
    </p:spTree>
    <p:extLst>
      <p:ext uri="{BB962C8B-B14F-4D97-AF65-F5344CB8AC3E}">
        <p14:creationId xmlns:p14="http://schemas.microsoft.com/office/powerpoint/2010/main" val="17532086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F007-2433-A16D-BBD9-F3296C9D49F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C1AFFFB-1679-E12F-E06F-C4E6B00A73F5}"/>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8F627BF7-1DF1-64D4-E55D-F5C56FC4288E}"/>
              </a:ext>
            </a:extLst>
          </p:cNvPr>
          <p:cNvSpPr txBox="1">
            <a:spLocks noGrp="1"/>
          </p:cNvSpPr>
          <p:nvPr>
            <p:ph type="title"/>
          </p:nvPr>
        </p:nvSpPr>
        <p:spPr>
          <a:xfrm>
            <a:off x="1206500" y="1079500"/>
            <a:ext cx="21971000" cy="1433163"/>
          </a:xfrm>
          <a:prstGeom prst="rect">
            <a:avLst/>
          </a:prstGeom>
        </p:spPr>
        <p:txBody>
          <a:bodyPr anchor="b">
            <a:normAutofit/>
          </a:bodyPr>
          <a:lstStyle>
            <a:lvl1pPr defTabSz="914400">
              <a:lnSpc>
                <a:spcPct val="100000"/>
              </a:lnSpc>
              <a:defRPr sz="8600" b="0" spc="0">
                <a:solidFill>
                  <a:srgbClr val="FFFFFF"/>
                </a:solidFill>
                <a:latin typeface="Helvetica"/>
                <a:ea typeface="Helvetica"/>
                <a:cs typeface="Helvetica"/>
                <a:sym typeface="Helvetica"/>
              </a:defRPr>
            </a:lvl1pPr>
          </a:lstStyle>
          <a:p>
            <a:r>
              <a:rPr lang="en-US" sz="6600" b="1" dirty="0">
                <a:latin typeface="COOPERHEWITT-SEMIBOLD" pitchFamily="2" charset="77"/>
                <a:ea typeface="COOPERHEWITT-SEMIBOLD" pitchFamily="2" charset="77"/>
              </a:rPr>
              <a:t>PRESTIGE AD PARTNER NETWORK</a:t>
            </a:r>
            <a:endParaRPr sz="6600"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55A04E99-6384-0DA8-46B6-6F9EE04B4A06}"/>
              </a:ext>
            </a:extLst>
          </p:cNvPr>
          <p:cNvPicPr>
            <a:picLocks noChangeAspect="1"/>
          </p:cNvPicPr>
          <p:nvPr/>
        </p:nvPicPr>
        <p:blipFill>
          <a:blip r:embed="rId3"/>
          <a:stretch>
            <a:fillRect/>
          </a:stretch>
        </p:blipFill>
        <p:spPr>
          <a:xfrm>
            <a:off x="21000846" y="12667315"/>
            <a:ext cx="2901336" cy="732661"/>
          </a:xfrm>
          <a:prstGeom prst="rect">
            <a:avLst/>
          </a:prstGeom>
        </p:spPr>
      </p:pic>
      <p:sp>
        <p:nvSpPr>
          <p:cNvPr id="13" name="TextBox 12">
            <a:extLst>
              <a:ext uri="{FF2B5EF4-FFF2-40B4-BE49-F238E27FC236}">
                <a16:creationId xmlns:a16="http://schemas.microsoft.com/office/drawing/2014/main" id="{58A4BDFF-382B-355D-B9A9-BBA4BA3BC08A}"/>
              </a:ext>
            </a:extLst>
          </p:cNvPr>
          <p:cNvSpPr txBox="1"/>
          <p:nvPr/>
        </p:nvSpPr>
        <p:spPr>
          <a:xfrm>
            <a:off x="7617943" y="5697162"/>
            <a:ext cx="1281363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a:solidFill>
                  <a:schemeClr val="bg2">
                    <a:lumMod val="10000"/>
                  </a:schemeClr>
                </a:solidFill>
                <a:latin typeface="Aptos" panose="020B0004020202020204" pitchFamily="34" charset="0"/>
              </a:rPr>
              <a:t>Culture Collective is a portfolio of premium CTV channels that expands upon Fuse Media’s </a:t>
            </a:r>
          </a:p>
          <a:p>
            <a:pPr algn="l"/>
            <a:r>
              <a:rPr lang="en-US" sz="4000" b="0" dirty="0">
                <a:solidFill>
                  <a:schemeClr val="bg2">
                    <a:lumMod val="10000"/>
                  </a:schemeClr>
                </a:solidFill>
                <a:latin typeface="Aptos" panose="020B0004020202020204" pitchFamily="34" charset="0"/>
              </a:rPr>
              <a:t>successful suite of O&amp;O channels through strategic partnerships with Lionsgate, </a:t>
            </a:r>
            <a:r>
              <a:rPr lang="en-US" sz="4000" b="0" dirty="0" err="1">
                <a:solidFill>
                  <a:schemeClr val="bg2">
                    <a:lumMod val="10000"/>
                  </a:schemeClr>
                </a:solidFill>
                <a:latin typeface="Aptos" panose="020B0004020202020204" pitchFamily="34" charset="0"/>
              </a:rPr>
              <a:t>Tastemade</a:t>
            </a:r>
            <a:r>
              <a:rPr lang="en-US" sz="4000" b="0" dirty="0">
                <a:solidFill>
                  <a:schemeClr val="bg2">
                    <a:lumMod val="10000"/>
                  </a:schemeClr>
                </a:solidFill>
                <a:latin typeface="Aptos" panose="020B0004020202020204" pitchFamily="34" charset="0"/>
              </a:rPr>
              <a:t>, Trusted Media Brands and </a:t>
            </a:r>
            <a:r>
              <a:rPr lang="en-US" sz="4000" b="0" dirty="0" err="1">
                <a:solidFill>
                  <a:schemeClr val="bg2">
                    <a:lumMod val="10000"/>
                  </a:schemeClr>
                </a:solidFill>
                <a:latin typeface="Aptos" panose="020B0004020202020204" pitchFamily="34" charset="0"/>
              </a:rPr>
              <a:t>Hartbeat</a:t>
            </a:r>
            <a:r>
              <a:rPr lang="en-US" sz="4000" b="0" dirty="0">
                <a:solidFill>
                  <a:schemeClr val="bg2">
                    <a:lumMod val="10000"/>
                  </a:schemeClr>
                </a:solidFill>
                <a:latin typeface="Aptos" panose="020B0004020202020204" pitchFamily="34" charset="0"/>
              </a:rPr>
              <a:t> to bring massive scale to advertisers. </a:t>
            </a:r>
          </a:p>
        </p:txBody>
      </p:sp>
      <p:sp>
        <p:nvSpPr>
          <p:cNvPr id="19" name="Rectangle">
            <a:extLst>
              <a:ext uri="{FF2B5EF4-FFF2-40B4-BE49-F238E27FC236}">
                <a16:creationId xmlns:a16="http://schemas.microsoft.com/office/drawing/2014/main" id="{0A7B44B0-64A2-27C5-83B5-B6375FFF7714}"/>
              </a:ext>
            </a:extLst>
          </p:cNvPr>
          <p:cNvSpPr/>
          <p:nvPr/>
        </p:nvSpPr>
        <p:spPr>
          <a:xfrm>
            <a:off x="1206500" y="4988521"/>
            <a:ext cx="5201874" cy="5202936"/>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pic>
        <p:nvPicPr>
          <p:cNvPr id="21" name="Picture 20" descr="White text on a black background&#10;&#10;AI-generated content may be incorrect.">
            <a:extLst>
              <a:ext uri="{FF2B5EF4-FFF2-40B4-BE49-F238E27FC236}">
                <a16:creationId xmlns:a16="http://schemas.microsoft.com/office/drawing/2014/main" id="{BD6DE4ED-4AC4-5130-D91C-F1772B721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549" y="6868094"/>
            <a:ext cx="4665775" cy="1443789"/>
          </a:xfrm>
          <a:prstGeom prst="rect">
            <a:avLst/>
          </a:prstGeom>
        </p:spPr>
      </p:pic>
    </p:spTree>
    <p:extLst>
      <p:ext uri="{BB962C8B-B14F-4D97-AF65-F5344CB8AC3E}">
        <p14:creationId xmlns:p14="http://schemas.microsoft.com/office/powerpoint/2010/main" val="2688899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9D49-0C36-EBC8-FEF6-E7E8654A07F2}"/>
            </a:ext>
          </a:extLst>
        </p:cNvPr>
        <p:cNvGrpSpPr/>
        <p:nvPr/>
      </p:nvGrpSpPr>
      <p:grpSpPr>
        <a:xfrm>
          <a:off x="0" y="0"/>
          <a:ext cx="0" cy="0"/>
          <a:chOff x="0" y="0"/>
          <a:chExt cx="0" cy="0"/>
        </a:xfrm>
      </p:grpSpPr>
      <p:sp>
        <p:nvSpPr>
          <p:cNvPr id="11" name="Rectangle">
            <a:extLst>
              <a:ext uri="{FF2B5EF4-FFF2-40B4-BE49-F238E27FC236}">
                <a16:creationId xmlns:a16="http://schemas.microsoft.com/office/drawing/2014/main" id="{6EE1F859-06EA-24BE-995C-986B279EA638}"/>
              </a:ext>
            </a:extLst>
          </p:cNvPr>
          <p:cNvSpPr/>
          <p:nvPr/>
        </p:nvSpPr>
        <p:spPr>
          <a:xfrm>
            <a:off x="1066560" y="3624417"/>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graphicFrame>
        <p:nvGraphicFramePr>
          <p:cNvPr id="5" name="Table 5">
            <a:extLst>
              <a:ext uri="{FF2B5EF4-FFF2-40B4-BE49-F238E27FC236}">
                <a16:creationId xmlns:a16="http://schemas.microsoft.com/office/drawing/2014/main" id="{0EDA0FC0-16C0-6FE5-9C2E-BE12983E18DF}"/>
              </a:ext>
            </a:extLst>
          </p:cNvPr>
          <p:cNvGraphicFramePr>
            <a:graphicFrameLocks noGrp="1"/>
          </p:cNvGraphicFramePr>
          <p:nvPr/>
        </p:nvGraphicFramePr>
        <p:xfrm>
          <a:off x="1075870" y="3521044"/>
          <a:ext cx="21971001" cy="8731916"/>
        </p:xfrm>
        <a:graphic>
          <a:graphicData uri="http://schemas.openxmlformats.org/drawingml/2006/table">
            <a:tbl>
              <a:tblPr firstRow="1" bandRow="1">
                <a:tableStyleId>{5940675A-B579-460E-94D1-54222C63F5DA}</a:tableStyleId>
              </a:tblPr>
              <a:tblGrid>
                <a:gridCol w="4619534">
                  <a:extLst>
                    <a:ext uri="{9D8B030D-6E8A-4147-A177-3AD203B41FA5}">
                      <a16:colId xmlns:a16="http://schemas.microsoft.com/office/drawing/2014/main" val="1513912564"/>
                    </a:ext>
                  </a:extLst>
                </a:gridCol>
                <a:gridCol w="235132">
                  <a:extLst>
                    <a:ext uri="{9D8B030D-6E8A-4147-A177-3AD203B41FA5}">
                      <a16:colId xmlns:a16="http://schemas.microsoft.com/office/drawing/2014/main" val="4250170750"/>
                    </a:ext>
                  </a:extLst>
                </a:gridCol>
                <a:gridCol w="17116335">
                  <a:extLst>
                    <a:ext uri="{9D8B030D-6E8A-4147-A177-3AD203B41FA5}">
                      <a16:colId xmlns:a16="http://schemas.microsoft.com/office/drawing/2014/main" val="1427649185"/>
                    </a:ext>
                  </a:extLst>
                </a:gridCol>
              </a:tblGrid>
              <a:tr h="218297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chemeClr val="tx1">
                              <a:lumMod val="50000"/>
                            </a:schemeClr>
                          </a:solidFill>
                          <a:latin typeface="COOPERHEWITT-MEDIUM" pitchFamily="2" charset="77"/>
                          <a:ea typeface="COOPERHEWITT-MEDIUM" pitchFamily="2" charset="77"/>
                        </a:rPr>
                        <a:t>Blockbuster hits and premium titles from Lionsgate’s acclaimed library.</a:t>
                      </a:r>
                    </a:p>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chemeClr val="tx1">
                              <a:lumMod val="50000"/>
                            </a:schemeClr>
                          </a:solidFill>
                          <a:latin typeface="COOPERHEWITT-MEDIUM" pitchFamily="2" charset="77"/>
                          <a:ea typeface="COOPERHEWITT-MEDIUM" pitchFamily="2" charset="77"/>
                        </a:rPr>
                        <a:t>Channels include: EBONY TV by Lionsgate, </a:t>
                      </a:r>
                      <a:r>
                        <a:rPr lang="en-US" sz="2400" b="1" i="0" dirty="0" err="1">
                          <a:solidFill>
                            <a:schemeClr val="tx1">
                              <a:lumMod val="50000"/>
                            </a:schemeClr>
                          </a:solidFill>
                          <a:latin typeface="COOPERHEWITT-MEDIUM" pitchFamily="2" charset="77"/>
                          <a:ea typeface="COOPERHEWITT-MEDIUM" pitchFamily="2" charset="77"/>
                        </a:rPr>
                        <a:t>MovieSphere</a:t>
                      </a:r>
                      <a:r>
                        <a:rPr lang="en-US" sz="2400" b="1" i="0" dirty="0">
                          <a:solidFill>
                            <a:schemeClr val="tx1">
                              <a:lumMod val="50000"/>
                            </a:schemeClr>
                          </a:solidFill>
                          <a:latin typeface="COOPERHEWITT-MEDIUM" pitchFamily="2" charset="77"/>
                          <a:ea typeface="COOPERHEWITT-MEDIUM" pitchFamily="2" charset="77"/>
                        </a:rPr>
                        <a:t>, </a:t>
                      </a:r>
                      <a:r>
                        <a:rPr lang="en-US" sz="2400" b="1" i="0" dirty="0" err="1">
                          <a:solidFill>
                            <a:schemeClr val="tx1">
                              <a:lumMod val="50000"/>
                            </a:schemeClr>
                          </a:solidFill>
                          <a:latin typeface="COOPERHEWITT-MEDIUM" pitchFamily="2" charset="77"/>
                          <a:ea typeface="COOPERHEWITT-MEDIUM" pitchFamily="2" charset="77"/>
                        </a:rPr>
                        <a:t>HerSphere</a:t>
                      </a:r>
                      <a:r>
                        <a:rPr lang="en-US" sz="2400" b="1" i="0" dirty="0">
                          <a:solidFill>
                            <a:schemeClr val="tx1">
                              <a:lumMod val="50000"/>
                            </a:schemeClr>
                          </a:solidFill>
                          <a:latin typeface="COOPERHEWITT-MEDIUM" pitchFamily="2" charset="77"/>
                          <a:ea typeface="COOPERHEWITT-MEDIUM" pitchFamily="2" charset="77"/>
                        </a:rPr>
                        <a:t> and </a:t>
                      </a:r>
                      <a:r>
                        <a:rPr lang="en-US" sz="2400" b="1" i="0" dirty="0" err="1">
                          <a:solidFill>
                            <a:schemeClr val="tx1">
                              <a:lumMod val="50000"/>
                            </a:schemeClr>
                          </a:solidFill>
                          <a:latin typeface="COOPERHEWITT-MEDIUM" pitchFamily="2" charset="77"/>
                          <a:ea typeface="COOPERHEWITT-MEDIUM" pitchFamily="2" charset="77"/>
                        </a:rPr>
                        <a:t>OuterSphere</a:t>
                      </a:r>
                      <a:endParaRPr lang="en-US" sz="2400" b="1" i="0" dirty="0">
                        <a:solidFill>
                          <a:schemeClr val="tx1">
                            <a:lumMod val="50000"/>
                          </a:schemeClr>
                        </a:solidFill>
                        <a:latin typeface="COOPERHEWITT-MEDIUM" pitchFamily="2" charset="77"/>
                        <a:ea typeface="COOPERHEWITT-MEDIUM"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219820"/>
                  </a:ext>
                </a:extLst>
              </a:tr>
              <a:tr h="2182979">
                <a:tc>
                  <a:txBody>
                    <a:bodyPr/>
                    <a:lstStyle/>
                    <a:p>
                      <a:endParaRPr lang="en-US" dirty="0">
                        <a:solidFill>
                          <a:schemeClr val="bg2">
                            <a:lumMod val="1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lumMod val="1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err="1">
                          <a:solidFill>
                            <a:schemeClr val="bg2">
                              <a:lumMod val="10000"/>
                            </a:schemeClr>
                          </a:solidFill>
                          <a:latin typeface="COOPERHEWITT-MEDIUM" pitchFamily="2" charset="77"/>
                          <a:ea typeface="COOPERHEWITT-MEDIUM" pitchFamily="2" charset="77"/>
                        </a:rPr>
                        <a:t>Tastemade</a:t>
                      </a:r>
                      <a:r>
                        <a:rPr lang="en-US" sz="2400" b="1" i="0" dirty="0">
                          <a:solidFill>
                            <a:schemeClr val="bg2">
                              <a:lumMod val="10000"/>
                            </a:schemeClr>
                          </a:solidFill>
                          <a:latin typeface="COOPERHEWITT-MEDIUM" pitchFamily="2" charset="77"/>
                          <a:ea typeface="COOPERHEWITT-MEDIUM" pitchFamily="2" charset="77"/>
                        </a:rPr>
                        <a:t> creates and programs streaming channels focused on lifestyle. </a:t>
                      </a:r>
                      <a:r>
                        <a:rPr lang="en-US" sz="2400" b="1" i="0" dirty="0" err="1">
                          <a:solidFill>
                            <a:schemeClr val="bg2">
                              <a:lumMod val="10000"/>
                            </a:schemeClr>
                          </a:solidFill>
                          <a:latin typeface="COOPERHEWITT-MEDIUM" pitchFamily="2" charset="77"/>
                          <a:ea typeface="COOPERHEWITT-MEDIUM" pitchFamily="2" charset="77"/>
                        </a:rPr>
                        <a:t>Tastemade</a:t>
                      </a:r>
                      <a:r>
                        <a:rPr lang="en-US" sz="2400" b="1" i="0" dirty="0">
                          <a:solidFill>
                            <a:schemeClr val="bg2">
                              <a:lumMod val="10000"/>
                            </a:schemeClr>
                          </a:solidFill>
                          <a:latin typeface="COOPERHEWITT-MEDIUM" pitchFamily="2" charset="77"/>
                          <a:ea typeface="COOPERHEWITT-MEDIUM" pitchFamily="2" charset="77"/>
                        </a:rPr>
                        <a:t> streaming consists of four channels connecting you to new ideas, amazing people, and incredible places. </a:t>
                      </a:r>
                    </a:p>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chemeClr val="bg2">
                              <a:lumMod val="10000"/>
                            </a:schemeClr>
                          </a:solidFill>
                          <a:latin typeface="COOPERHEWITT-MEDIUM" pitchFamily="2" charset="77"/>
                          <a:ea typeface="COOPERHEWITT-MEDIUM" pitchFamily="2" charset="77"/>
                        </a:rPr>
                        <a:t>Channels include: </a:t>
                      </a:r>
                      <a:r>
                        <a:rPr lang="en-US" sz="2400" b="1" i="0" dirty="0" err="1">
                          <a:solidFill>
                            <a:schemeClr val="bg2">
                              <a:lumMod val="10000"/>
                            </a:schemeClr>
                          </a:solidFill>
                          <a:latin typeface="COOPERHEWITT-MEDIUM" pitchFamily="2" charset="77"/>
                          <a:ea typeface="COOPERHEWITT-MEDIUM" pitchFamily="2" charset="77"/>
                        </a:rPr>
                        <a:t>Tastemade</a:t>
                      </a:r>
                      <a:r>
                        <a:rPr lang="en-US" sz="2400" b="1" i="0" dirty="0">
                          <a:solidFill>
                            <a:schemeClr val="bg2">
                              <a:lumMod val="10000"/>
                            </a:schemeClr>
                          </a:solidFill>
                          <a:latin typeface="COOPERHEWITT-MEDIUM" pitchFamily="2" charset="77"/>
                          <a:ea typeface="COOPERHEWITT-MEDIUM" pitchFamily="2" charset="77"/>
                        </a:rPr>
                        <a:t> Travel, </a:t>
                      </a:r>
                      <a:r>
                        <a:rPr lang="en-US" sz="2400" b="1" i="0" dirty="0" err="1">
                          <a:solidFill>
                            <a:schemeClr val="bg2">
                              <a:lumMod val="10000"/>
                            </a:schemeClr>
                          </a:solidFill>
                          <a:latin typeface="COOPERHEWITT-MEDIUM" pitchFamily="2" charset="77"/>
                          <a:ea typeface="COOPERHEWITT-MEDIUM" pitchFamily="2" charset="77"/>
                        </a:rPr>
                        <a:t>Tastemade</a:t>
                      </a:r>
                      <a:r>
                        <a:rPr lang="en-US" sz="2400" b="1" i="0" dirty="0">
                          <a:solidFill>
                            <a:schemeClr val="bg2">
                              <a:lumMod val="10000"/>
                            </a:schemeClr>
                          </a:solidFill>
                          <a:latin typeface="COOPERHEWITT-MEDIUM" pitchFamily="2" charset="77"/>
                          <a:ea typeface="COOPERHEWITT-MEDIUM" pitchFamily="2" charset="77"/>
                        </a:rPr>
                        <a:t> Home, </a:t>
                      </a:r>
                      <a:r>
                        <a:rPr lang="en-US" sz="2400" b="1" i="0" dirty="0" err="1">
                          <a:solidFill>
                            <a:schemeClr val="bg2">
                              <a:lumMod val="10000"/>
                            </a:schemeClr>
                          </a:solidFill>
                          <a:latin typeface="COOPERHEWITT-MEDIUM" pitchFamily="2" charset="77"/>
                          <a:ea typeface="COOPERHEWITT-MEDIUM" pitchFamily="2" charset="77"/>
                        </a:rPr>
                        <a:t>Tastemade</a:t>
                      </a:r>
                      <a:r>
                        <a:rPr lang="en-US" sz="2400" b="1" i="0" dirty="0">
                          <a:solidFill>
                            <a:schemeClr val="bg2">
                              <a:lumMod val="10000"/>
                            </a:schemeClr>
                          </a:solidFill>
                          <a:latin typeface="COOPERHEWITT-MEDIUM" pitchFamily="2" charset="77"/>
                          <a:ea typeface="COOPERHEWITT-MEDIUM" pitchFamily="2" charset="77"/>
                        </a:rPr>
                        <a:t> Food and </a:t>
                      </a:r>
                      <a:r>
                        <a:rPr lang="en-US" sz="2400" b="1" i="0" dirty="0" err="1">
                          <a:solidFill>
                            <a:schemeClr val="bg2">
                              <a:lumMod val="10000"/>
                            </a:schemeClr>
                          </a:solidFill>
                          <a:latin typeface="COOPERHEWITT-MEDIUM" pitchFamily="2" charset="77"/>
                          <a:ea typeface="COOPERHEWITT-MEDIUM" pitchFamily="2" charset="77"/>
                        </a:rPr>
                        <a:t>Tastemade</a:t>
                      </a:r>
                      <a:r>
                        <a:rPr lang="en-US" sz="2400" b="1" i="0" dirty="0">
                          <a:solidFill>
                            <a:schemeClr val="bg2">
                              <a:lumMod val="10000"/>
                            </a:schemeClr>
                          </a:solidFill>
                          <a:latin typeface="COOPERHEWITT-MEDIUM" pitchFamily="2" charset="77"/>
                          <a:ea typeface="COOPERHEWITT-MEDIUM" pitchFamily="2" charset="77"/>
                        </a:rPr>
                        <a:t> </a:t>
                      </a:r>
                      <a:r>
                        <a:rPr lang="en-US" sz="2400" b="1" i="0" dirty="0" err="1">
                          <a:solidFill>
                            <a:schemeClr val="bg2">
                              <a:lumMod val="10000"/>
                            </a:schemeClr>
                          </a:solidFill>
                          <a:latin typeface="COOPERHEWITT-MEDIUM" pitchFamily="2" charset="77"/>
                          <a:ea typeface="COOPERHEWITT-MEDIUM" pitchFamily="2" charset="77"/>
                        </a:rPr>
                        <a:t>en</a:t>
                      </a:r>
                      <a:r>
                        <a:rPr lang="en-US" sz="2400" b="1" i="0" dirty="0">
                          <a:solidFill>
                            <a:schemeClr val="bg2">
                              <a:lumMod val="10000"/>
                            </a:schemeClr>
                          </a:solidFill>
                          <a:latin typeface="COOPERHEWITT-MEDIUM" pitchFamily="2" charset="77"/>
                          <a:ea typeface="COOPERHEWITT-MEDIUM" pitchFamily="2" charset="77"/>
                        </a:rPr>
                        <a:t> </a:t>
                      </a:r>
                      <a:r>
                        <a:rPr lang="en-US" sz="2400" b="1" i="0" dirty="0" err="1">
                          <a:solidFill>
                            <a:schemeClr val="bg2">
                              <a:lumMod val="10000"/>
                            </a:schemeClr>
                          </a:solidFill>
                          <a:latin typeface="COOPERHEWITT-MEDIUM" pitchFamily="2" charset="77"/>
                          <a:ea typeface="COOPERHEWITT-MEDIUM" pitchFamily="2" charset="77"/>
                        </a:rPr>
                        <a:t>Espanol</a:t>
                      </a:r>
                      <a:r>
                        <a:rPr lang="en-US" sz="2400" b="1" i="0" dirty="0">
                          <a:solidFill>
                            <a:schemeClr val="bg2">
                              <a:lumMod val="10000"/>
                            </a:schemeClr>
                          </a:solidFill>
                          <a:latin typeface="COOPERHEWITT-MEDIUM" pitchFamily="2" charset="77"/>
                          <a:ea typeface="COOPERHEWITT-MEDIUM" pitchFamily="2" charset="77"/>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34055"/>
                  </a:ext>
                </a:extLst>
              </a:tr>
              <a:tr h="218297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u="none" strike="noStrike" cap="none" spc="0" baseline="0" dirty="0">
                          <a:solidFill>
                            <a:schemeClr val="bg2">
                              <a:lumMod val="10000"/>
                            </a:schemeClr>
                          </a:solidFill>
                          <a:uFillTx/>
                          <a:latin typeface="COOPERHEWITT-MEDIUM" pitchFamily="2" charset="77"/>
                          <a:ea typeface="COOPERHEWITT-MEDIUM" pitchFamily="2" charset="77"/>
                          <a:cs typeface="+mn-cs"/>
                          <a:sym typeface="Helvetica Neue"/>
                        </a:rPr>
                        <a:t>Trusted Media Brands is the world's leading community-driven media and entertainment company, powered by content that is inspired and contributed to by fans. </a:t>
                      </a:r>
                    </a:p>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chemeClr val="bg2">
                              <a:lumMod val="10000"/>
                            </a:schemeClr>
                          </a:solidFill>
                          <a:latin typeface="COOPERHEWITT-MEDIUM" pitchFamily="2" charset="77"/>
                          <a:ea typeface="COOPERHEWITT-MEDIUM" pitchFamily="2" charset="77"/>
                        </a:rPr>
                        <a:t>Channels include: Fail Army, People Are Awesome, The Pet Collective, At Home Family Handyman and Weather Spy </a:t>
                      </a:r>
                      <a:endParaRPr lang="en-US" sz="2400" b="1" i="0" u="none" strike="noStrike" cap="none" spc="0" baseline="0" dirty="0">
                        <a:solidFill>
                          <a:schemeClr val="bg2">
                            <a:lumMod val="10000"/>
                          </a:schemeClr>
                        </a:solidFill>
                        <a:uFillTx/>
                        <a:latin typeface="COOPERHEWITT-MEDIUM" pitchFamily="2" charset="77"/>
                        <a:ea typeface="COOPERHEWITT-MEDIUM" pitchFamily="2" charset="77"/>
                        <a:cs typeface="+mn-cs"/>
                        <a:sym typeface="Helvetica Neue"/>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812837"/>
                  </a:ext>
                </a:extLst>
              </a:tr>
              <a:tr h="2182979">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rgbClr val="FF0000"/>
                          </a:solidFill>
                          <a:latin typeface="COOPERHEWITT-MEDIUM" pitchFamily="2" charset="77"/>
                          <a:ea typeface="COOPERHEWITT-MEDIUM" pitchFamily="2" charset="77"/>
                        </a:rPr>
                        <a:t>A full-service television and digital media company providing high-quality, sports-themed content seamlessly to consumers.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sz="2400" b="1" i="0" dirty="0">
                          <a:solidFill>
                            <a:srgbClr val="FF0000"/>
                          </a:solidFill>
                          <a:latin typeface="COOPERHEWITT-MEDIUM" pitchFamily="2" charset="77"/>
                          <a:ea typeface="COOPERHEWITT-MEDIUM" pitchFamily="2" charset="77"/>
                        </a:rPr>
                        <a:t>Channels include: Boxing TV, Moto America, ACL Cornhole TV, FTF Sports, Billiards TV, Lacrosse TV, Fido TV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075260"/>
                  </a:ext>
                </a:extLst>
              </a:tr>
            </a:tbl>
          </a:graphicData>
        </a:graphic>
      </p:graphicFrame>
      <p:sp>
        <p:nvSpPr>
          <p:cNvPr id="10" name="Rectangle">
            <a:extLst>
              <a:ext uri="{FF2B5EF4-FFF2-40B4-BE49-F238E27FC236}">
                <a16:creationId xmlns:a16="http://schemas.microsoft.com/office/drawing/2014/main" id="{4B655835-B99F-7DDC-CD2A-8B72222B83DF}"/>
              </a:ext>
            </a:extLst>
          </p:cNvPr>
          <p:cNvSpPr/>
          <p:nvPr/>
        </p:nvSpPr>
        <p:spPr>
          <a:xfrm>
            <a:off x="1077545" y="5805601"/>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9" name="Rectangle">
            <a:extLst>
              <a:ext uri="{FF2B5EF4-FFF2-40B4-BE49-F238E27FC236}">
                <a16:creationId xmlns:a16="http://schemas.microsoft.com/office/drawing/2014/main" id="{A9EEB138-62A3-4541-C207-003B1ED6F716}"/>
              </a:ext>
            </a:extLst>
          </p:cNvPr>
          <p:cNvSpPr/>
          <p:nvPr/>
        </p:nvSpPr>
        <p:spPr>
          <a:xfrm>
            <a:off x="1086856" y="7994356"/>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18" name="Rectangle">
            <a:extLst>
              <a:ext uri="{FF2B5EF4-FFF2-40B4-BE49-F238E27FC236}">
                <a16:creationId xmlns:a16="http://schemas.microsoft.com/office/drawing/2014/main" id="{D4F1D2BD-CD4B-34A2-2312-9C534205B3D0}"/>
              </a:ext>
            </a:extLst>
          </p:cNvPr>
          <p:cNvSpPr/>
          <p:nvPr/>
        </p:nvSpPr>
        <p:spPr>
          <a:xfrm>
            <a:off x="1086855" y="10175540"/>
            <a:ext cx="4584167" cy="198116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7" name="Rectangle">
            <a:extLst>
              <a:ext uri="{FF2B5EF4-FFF2-40B4-BE49-F238E27FC236}">
                <a16:creationId xmlns:a16="http://schemas.microsoft.com/office/drawing/2014/main" id="{FE347B37-3CE1-FA55-F8C4-006396DF15F6}"/>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8" name="FUTURE FOCUSED">
            <a:extLst>
              <a:ext uri="{FF2B5EF4-FFF2-40B4-BE49-F238E27FC236}">
                <a16:creationId xmlns:a16="http://schemas.microsoft.com/office/drawing/2014/main" id="{30EE0B0B-E769-E24B-4037-2CCCF6B8673F}"/>
              </a:ext>
            </a:extLst>
          </p:cNvPr>
          <p:cNvSpPr txBox="1">
            <a:spLocks noGrp="1"/>
          </p:cNvSpPr>
          <p:nvPr>
            <p:ph type="title"/>
          </p:nvPr>
        </p:nvSpPr>
        <p:spPr>
          <a:xfrm>
            <a:off x="1206500" y="1079500"/>
            <a:ext cx="21971000" cy="1433163"/>
          </a:xfrm>
          <a:prstGeom prst="rect">
            <a:avLst/>
          </a:prstGeom>
        </p:spPr>
        <p:txBody>
          <a:bodyPr anchor="b">
            <a:normAutofit/>
          </a:bodyPr>
          <a:lstStyle>
            <a:lvl1pPr defTabSz="914400">
              <a:lnSpc>
                <a:spcPct val="100000"/>
              </a:lnSpc>
              <a:defRPr sz="8600" b="0" spc="0">
                <a:solidFill>
                  <a:srgbClr val="FFFFFF"/>
                </a:solidFill>
                <a:latin typeface="Helvetica"/>
                <a:ea typeface="Helvetica"/>
                <a:cs typeface="Helvetica"/>
                <a:sym typeface="Helvetica"/>
              </a:defRPr>
            </a:lvl1pPr>
          </a:lstStyle>
          <a:p>
            <a:r>
              <a:rPr lang="en-US" sz="6600" b="1" dirty="0">
                <a:latin typeface="COOPERHEWITT-SEMIBOLD" pitchFamily="2" charset="77"/>
                <a:ea typeface="COOPERHEWITT-SEMIBOLD" pitchFamily="2" charset="77"/>
              </a:rPr>
              <a:t>CULTURE COLLECTIVE NETWORKS</a:t>
            </a:r>
            <a:endParaRPr sz="6600" b="1" dirty="0">
              <a:latin typeface="COOPERHEWITT-SEMIBOLD" pitchFamily="2" charset="77"/>
              <a:ea typeface="COOPERHEWITT-SEMIBOLD" pitchFamily="2" charset="77"/>
            </a:endParaRPr>
          </a:p>
        </p:txBody>
      </p:sp>
      <p:pic>
        <p:nvPicPr>
          <p:cNvPr id="2" name="Picture 1">
            <a:extLst>
              <a:ext uri="{FF2B5EF4-FFF2-40B4-BE49-F238E27FC236}">
                <a16:creationId xmlns:a16="http://schemas.microsoft.com/office/drawing/2014/main" id="{DC2293A9-B4B2-0C32-E778-C6D4A2A246AB}"/>
              </a:ext>
            </a:extLst>
          </p:cNvPr>
          <p:cNvPicPr>
            <a:picLocks noChangeAspect="1"/>
          </p:cNvPicPr>
          <p:nvPr/>
        </p:nvPicPr>
        <p:blipFill>
          <a:blip r:embed="rId3"/>
          <a:stretch>
            <a:fillRect/>
          </a:stretch>
        </p:blipFill>
        <p:spPr>
          <a:xfrm>
            <a:off x="21000846" y="12667315"/>
            <a:ext cx="2901336" cy="732661"/>
          </a:xfrm>
          <a:prstGeom prst="rect">
            <a:avLst/>
          </a:prstGeom>
        </p:spPr>
      </p:pic>
      <p:pic>
        <p:nvPicPr>
          <p:cNvPr id="6" name="Picture 5">
            <a:extLst>
              <a:ext uri="{FF2B5EF4-FFF2-40B4-BE49-F238E27FC236}">
                <a16:creationId xmlns:a16="http://schemas.microsoft.com/office/drawing/2014/main" id="{F4F89558-7353-30EC-94F0-DD0745948153}"/>
              </a:ext>
            </a:extLst>
          </p:cNvPr>
          <p:cNvPicPr>
            <a:picLocks noChangeAspect="1" noChangeArrowheads="1"/>
          </p:cNvPicPr>
          <p:nvPr/>
        </p:nvPicPr>
        <p:blipFill>
          <a:blip r:embed="rId4">
            <a:biLevel thresh="5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467929" y="4394200"/>
            <a:ext cx="3880882" cy="4871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here can I watch Tastemade's shows? – Tastemade Help Center">
            <a:extLst>
              <a:ext uri="{FF2B5EF4-FFF2-40B4-BE49-F238E27FC236}">
                <a16:creationId xmlns:a16="http://schemas.microsoft.com/office/drawing/2014/main" id="{9666B446-3BD3-53CE-4EFB-9D51F8834CCE}"/>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15529" y="6563165"/>
            <a:ext cx="4096696" cy="4768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white text on a black background&#10;&#10;Description automatically generated">
            <a:extLst>
              <a:ext uri="{FF2B5EF4-FFF2-40B4-BE49-F238E27FC236}">
                <a16:creationId xmlns:a16="http://schemas.microsoft.com/office/drawing/2014/main" id="{11D47B7E-0F57-0346-E9B5-909ECCF6D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6131" y="8167300"/>
            <a:ext cx="3313687" cy="1623707"/>
          </a:xfrm>
          <a:prstGeom prst="rect">
            <a:avLst/>
          </a:prstGeom>
        </p:spPr>
      </p:pic>
      <p:pic>
        <p:nvPicPr>
          <p:cNvPr id="4" name="Picture 3" descr="A white heart and triangle shapes on a black background&#10;&#10;AI-generated content may be incorrect.">
            <a:extLst>
              <a:ext uri="{FF2B5EF4-FFF2-40B4-BE49-F238E27FC236}">
                <a16:creationId xmlns:a16="http://schemas.microsoft.com/office/drawing/2014/main" id="{40F60702-EDEC-B9A2-90DE-EDB70481B8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8460" y="10337834"/>
            <a:ext cx="2270875" cy="1685598"/>
          </a:xfrm>
          <a:prstGeom prst="rect">
            <a:avLst/>
          </a:prstGeom>
        </p:spPr>
      </p:pic>
    </p:spTree>
    <p:extLst>
      <p:ext uri="{BB962C8B-B14F-4D97-AF65-F5344CB8AC3E}">
        <p14:creationId xmlns:p14="http://schemas.microsoft.com/office/powerpoint/2010/main" val="23215339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FDB7E0E-7C06-232F-29A0-A57D71A03B0D}"/>
              </a:ext>
            </a:extLst>
          </p:cNvPr>
          <p:cNvGraphicFramePr>
            <a:graphicFrameLocks noGrp="1"/>
          </p:cNvGraphicFramePr>
          <p:nvPr>
            <p:extLst>
              <p:ext uri="{D42A27DB-BD31-4B8C-83A1-F6EECF244321}">
                <p14:modId xmlns:p14="http://schemas.microsoft.com/office/powerpoint/2010/main" val="3182362715"/>
              </p:ext>
            </p:extLst>
          </p:nvPr>
        </p:nvGraphicFramePr>
        <p:xfrm>
          <a:off x="1906378" y="5599595"/>
          <a:ext cx="20545136" cy="4785360"/>
        </p:xfrm>
        <a:graphic>
          <a:graphicData uri="http://schemas.openxmlformats.org/drawingml/2006/table">
            <a:tbl>
              <a:tblPr firstRow="1" bandRow="1">
                <a:tableStyleId>{5940675A-B579-460E-94D1-54222C63F5DA}</a:tableStyleId>
              </a:tblPr>
              <a:tblGrid>
                <a:gridCol w="5222009">
                  <a:extLst>
                    <a:ext uri="{9D8B030D-6E8A-4147-A177-3AD203B41FA5}">
                      <a16:colId xmlns:a16="http://schemas.microsoft.com/office/drawing/2014/main" val="2948112829"/>
                    </a:ext>
                  </a:extLst>
                </a:gridCol>
                <a:gridCol w="15323127">
                  <a:extLst>
                    <a:ext uri="{9D8B030D-6E8A-4147-A177-3AD203B41FA5}">
                      <a16:colId xmlns:a16="http://schemas.microsoft.com/office/drawing/2014/main" val="2079788614"/>
                    </a:ext>
                  </a:extLst>
                </a:gridCol>
              </a:tblGrid>
              <a:tr h="4687681">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4400" b="0" i="0" dirty="0">
                          <a:solidFill>
                            <a:schemeClr val="bg2">
                              <a:lumMod val="10000"/>
                            </a:schemeClr>
                          </a:solidFill>
                          <a:latin typeface="Aptos" panose="020B0004020202020204" pitchFamily="34" charset="0"/>
                          <a:ea typeface="COOPERHEWITT-MEDIUM" pitchFamily="2" charset="77"/>
                        </a:rPr>
                        <a:t>Stay curious! Our passionate experts are the ideal guides for expanding your POV. Level up your creativity, empathy, and your hustle with the inspiring hosts of shows like “Sex Sells, “Big Freedia Means Business” and “Like A Girl”. And experience the world through the lens of award-winning docs and films from vibrant creators. Independent, minority-owned, endlessly curious, this is Fuse+.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9313235"/>
                  </a:ext>
                </a:extLst>
              </a:tr>
            </a:tbl>
          </a:graphicData>
        </a:graphic>
      </p:graphicFrame>
      <p:sp>
        <p:nvSpPr>
          <p:cNvPr id="19" name="Rectangle">
            <a:extLst>
              <a:ext uri="{FF2B5EF4-FFF2-40B4-BE49-F238E27FC236}">
                <a16:creationId xmlns:a16="http://schemas.microsoft.com/office/drawing/2014/main" id="{DDE89423-F21A-E333-4DDD-6C63E940D8D7}"/>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20" name="FUTURE FOCUSED">
            <a:extLst>
              <a:ext uri="{FF2B5EF4-FFF2-40B4-BE49-F238E27FC236}">
                <a16:creationId xmlns:a16="http://schemas.microsoft.com/office/drawing/2014/main" id="{F40DC05A-5BFF-4D7B-8C4B-A8C9DAC613DB}"/>
              </a:ext>
            </a:extLst>
          </p:cNvPr>
          <p:cNvSpPr txBox="1">
            <a:spLocks noGrp="1"/>
          </p:cNvSpPr>
          <p:nvPr>
            <p:ph type="title"/>
          </p:nvPr>
        </p:nvSpPr>
        <p:spPr>
          <a:xfrm>
            <a:off x="1206500" y="1079500"/>
            <a:ext cx="21971000" cy="1433163"/>
          </a:xfrm>
          <a:prstGeom prst="rect">
            <a:avLst/>
          </a:prstGeom>
        </p:spPr>
        <p:txBody>
          <a:bodyPr anchor="b"/>
          <a:lstStyle>
            <a:lvl1pPr defTabSz="914400">
              <a:lnSpc>
                <a:spcPct val="100000"/>
              </a:lnSpc>
              <a:defRPr sz="8600" b="0" spc="0">
                <a:solidFill>
                  <a:srgbClr val="FFFFFF"/>
                </a:solidFill>
                <a:latin typeface="Helvetica"/>
                <a:ea typeface="Helvetica"/>
                <a:cs typeface="Helvetica"/>
                <a:sym typeface="Helvetica"/>
              </a:defRPr>
            </a:lvl1pPr>
          </a:lstStyle>
          <a:p>
            <a:r>
              <a:rPr lang="en-US" b="1" dirty="0">
                <a:latin typeface="COOPERHEWITT-SEMIBOLD" pitchFamily="2" charset="77"/>
                <a:ea typeface="COOPERHEWITT-SEMIBOLD" pitchFamily="2" charset="77"/>
              </a:rPr>
              <a:t>SVOD</a:t>
            </a:r>
            <a:endParaRPr b="1" dirty="0">
              <a:latin typeface="COOPERHEWITT-SEMIBOLD" pitchFamily="2" charset="77"/>
              <a:ea typeface="COOPERHEWITT-SEMIBOLD" pitchFamily="2" charset="77"/>
            </a:endParaRPr>
          </a:p>
        </p:txBody>
      </p:sp>
      <p:pic>
        <p:nvPicPr>
          <p:cNvPr id="21" name="Picture 20">
            <a:extLst>
              <a:ext uri="{FF2B5EF4-FFF2-40B4-BE49-F238E27FC236}">
                <a16:creationId xmlns:a16="http://schemas.microsoft.com/office/drawing/2014/main" id="{4FF66347-3FA6-CEA7-3BA1-46F9A20964C7}"/>
              </a:ext>
            </a:extLst>
          </p:cNvPr>
          <p:cNvPicPr>
            <a:picLocks noChangeAspect="1"/>
          </p:cNvPicPr>
          <p:nvPr/>
        </p:nvPicPr>
        <p:blipFill>
          <a:blip r:embed="rId3"/>
          <a:stretch>
            <a:fillRect/>
          </a:stretch>
        </p:blipFill>
        <p:spPr>
          <a:xfrm>
            <a:off x="21000846" y="12667315"/>
            <a:ext cx="2901336" cy="732661"/>
          </a:xfrm>
          <a:prstGeom prst="rect">
            <a:avLst/>
          </a:prstGeom>
        </p:spPr>
      </p:pic>
      <p:sp>
        <p:nvSpPr>
          <p:cNvPr id="8" name="Rectangle">
            <a:extLst>
              <a:ext uri="{FF2B5EF4-FFF2-40B4-BE49-F238E27FC236}">
                <a16:creationId xmlns:a16="http://schemas.microsoft.com/office/drawing/2014/main" id="{C3873F80-E7C0-E358-F24F-6DBB5118DBE5}"/>
              </a:ext>
            </a:extLst>
          </p:cNvPr>
          <p:cNvSpPr/>
          <p:nvPr/>
        </p:nvSpPr>
        <p:spPr>
          <a:xfrm>
            <a:off x="1222594" y="5401886"/>
            <a:ext cx="5201874" cy="5202936"/>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pic>
        <p:nvPicPr>
          <p:cNvPr id="7" name="Picture 6" descr="Logo, company name&#10;&#10;Description automatically generated">
            <a:extLst>
              <a:ext uri="{FF2B5EF4-FFF2-40B4-BE49-F238E27FC236}">
                <a16:creationId xmlns:a16="http://schemas.microsoft.com/office/drawing/2014/main" id="{E951BD64-DD62-59B7-33E7-9116EE885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6113" y="6811894"/>
            <a:ext cx="4805180" cy="2263085"/>
          </a:xfrm>
          <a:prstGeom prst="rect">
            <a:avLst/>
          </a:prstGeom>
        </p:spPr>
      </p:pic>
    </p:spTree>
    <p:extLst>
      <p:ext uri="{BB962C8B-B14F-4D97-AF65-F5344CB8AC3E}">
        <p14:creationId xmlns:p14="http://schemas.microsoft.com/office/powerpoint/2010/main" val="34649683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FDB7E0E-7C06-232F-29A0-A57D71A03B0D}"/>
              </a:ext>
            </a:extLst>
          </p:cNvPr>
          <p:cNvGraphicFramePr>
            <a:graphicFrameLocks noGrp="1"/>
          </p:cNvGraphicFramePr>
          <p:nvPr>
            <p:extLst>
              <p:ext uri="{D42A27DB-BD31-4B8C-83A1-F6EECF244321}">
                <p14:modId xmlns:p14="http://schemas.microsoft.com/office/powerpoint/2010/main" val="546923300"/>
              </p:ext>
            </p:extLst>
          </p:nvPr>
        </p:nvGraphicFramePr>
        <p:xfrm>
          <a:off x="1611854" y="3058047"/>
          <a:ext cx="20545136" cy="9375362"/>
        </p:xfrm>
        <a:graphic>
          <a:graphicData uri="http://schemas.openxmlformats.org/drawingml/2006/table">
            <a:tbl>
              <a:tblPr firstRow="1" bandRow="1">
                <a:tableStyleId>{5940675A-B579-460E-94D1-54222C63F5DA}</a:tableStyleId>
              </a:tblPr>
              <a:tblGrid>
                <a:gridCol w="5222009">
                  <a:extLst>
                    <a:ext uri="{9D8B030D-6E8A-4147-A177-3AD203B41FA5}">
                      <a16:colId xmlns:a16="http://schemas.microsoft.com/office/drawing/2014/main" val="2948112829"/>
                    </a:ext>
                  </a:extLst>
                </a:gridCol>
                <a:gridCol w="15323127">
                  <a:extLst>
                    <a:ext uri="{9D8B030D-6E8A-4147-A177-3AD203B41FA5}">
                      <a16:colId xmlns:a16="http://schemas.microsoft.com/office/drawing/2014/main" val="2079788614"/>
                    </a:ext>
                  </a:extLst>
                </a:gridCol>
              </a:tblGrid>
              <a:tr h="4687681">
                <a:tc>
                  <a:txBody>
                    <a:bodyPr/>
                    <a:lstStyle/>
                    <a:p>
                      <a:endParaRPr lang="en-US" b="0" i="0" dirty="0">
                        <a:solidFill>
                          <a:srgbClr val="FF0000"/>
                        </a:solidFill>
                        <a:latin typeface="Aptos" panose="020B00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3200" b="0" i="0" dirty="0">
                          <a:solidFill>
                            <a:schemeClr val="bg2">
                              <a:lumMod val="10000"/>
                            </a:schemeClr>
                          </a:solidFill>
                          <a:latin typeface="Aptos" panose="020B0004020202020204" pitchFamily="34" charset="0"/>
                          <a:ea typeface="COOPERHEWITT-MEDIUM" pitchFamily="2" charset="77"/>
                        </a:rPr>
                        <a:t>This Peabody, Emmy, Hollywood Critic’s Association TV, and NAMIC award-winning documentary franchise spotlights young, idealistic, and diverse people who are overcoming prejudice by confronting challenges associated with their cultural heritage and identities. Tap into their creative and entrepreneurial spirit to fight for inclusion, fairness, and share their incredible stories.</a:t>
                      </a:r>
                    </a:p>
                    <a:p>
                      <a:pPr algn="l"/>
                      <a:endParaRPr lang="en-US" sz="3200" b="0" i="0" dirty="0">
                        <a:solidFill>
                          <a:srgbClr val="FF0000"/>
                        </a:solidFill>
                        <a:latin typeface="Aptos" panose="020B0004020202020204" pitchFamily="34" charset="0"/>
                        <a:ea typeface="COOPERHEWITT-MEDIUM"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9313235"/>
                  </a:ext>
                </a:extLst>
              </a:tr>
              <a:tr h="4687681">
                <a:tc>
                  <a:txBody>
                    <a:bodyPr/>
                    <a:lstStyle/>
                    <a:p>
                      <a:endParaRPr lang="en-US" b="0" i="0">
                        <a:solidFill>
                          <a:srgbClr val="FF0000"/>
                        </a:solidFill>
                        <a:latin typeface="Aptos" panose="020B00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3200" b="0" i="0" dirty="0">
                          <a:solidFill>
                            <a:schemeClr val="bg2">
                              <a:lumMod val="10000"/>
                            </a:schemeClr>
                          </a:solidFill>
                          <a:latin typeface="Aptos" panose="020B0004020202020204" pitchFamily="34" charset="0"/>
                          <a:ea typeface="COOPERHEWITT-MEDIUM" pitchFamily="2" charset="77"/>
                        </a:rPr>
                        <a:t>Launched in 2019, this Imagen Award-winning franchise gives rise to underrepresented voices in the art of narrative film. These independent films celebrate young, idealistic characters who stand their ground and overcome prejudice while confronting challenging social and cultural issues.</a:t>
                      </a:r>
                    </a:p>
                    <a:p>
                      <a:pPr marL="0" marR="0" lvl="0" indent="0" algn="l" defTabSz="584200" rtl="0" eaLnBrk="1" fontAlgn="auto" latinLnBrk="0" hangingPunct="1">
                        <a:lnSpc>
                          <a:spcPct val="100000"/>
                        </a:lnSpc>
                        <a:spcBef>
                          <a:spcPts val="0"/>
                        </a:spcBef>
                        <a:spcAft>
                          <a:spcPts val="0"/>
                        </a:spcAft>
                        <a:buClrTx/>
                        <a:buSzTx/>
                        <a:buFontTx/>
                        <a:buNone/>
                        <a:tabLst/>
                        <a:defRPr/>
                      </a:pPr>
                      <a:endParaRPr lang="en-US" sz="3200" b="0" i="0" dirty="0">
                        <a:solidFill>
                          <a:srgbClr val="FF0000"/>
                        </a:solidFill>
                        <a:latin typeface="Aptos" panose="020B0004020202020204" pitchFamily="34" charset="0"/>
                        <a:ea typeface="COOPERHEWITT-MEDIUM"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6871892"/>
                  </a:ext>
                </a:extLst>
              </a:tr>
            </a:tbl>
          </a:graphicData>
        </a:graphic>
      </p:graphicFrame>
      <p:sp>
        <p:nvSpPr>
          <p:cNvPr id="4" name="Rectangle">
            <a:extLst>
              <a:ext uri="{FF2B5EF4-FFF2-40B4-BE49-F238E27FC236}">
                <a16:creationId xmlns:a16="http://schemas.microsoft.com/office/drawing/2014/main" id="{1192E939-5BE5-65C5-995A-1BE07B14837F}"/>
              </a:ext>
            </a:extLst>
          </p:cNvPr>
          <p:cNvSpPr/>
          <p:nvPr/>
        </p:nvSpPr>
        <p:spPr>
          <a:xfrm>
            <a:off x="1206501" y="3058047"/>
            <a:ext cx="5201874" cy="442340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6" name="Rectangle">
            <a:extLst>
              <a:ext uri="{FF2B5EF4-FFF2-40B4-BE49-F238E27FC236}">
                <a16:creationId xmlns:a16="http://schemas.microsoft.com/office/drawing/2014/main" id="{16DA800E-CF3A-31D7-6F41-E1E11F8CE5CE}"/>
              </a:ext>
            </a:extLst>
          </p:cNvPr>
          <p:cNvSpPr/>
          <p:nvPr/>
        </p:nvSpPr>
        <p:spPr>
          <a:xfrm>
            <a:off x="1206501" y="7745727"/>
            <a:ext cx="5201874" cy="4423407"/>
          </a:xfrm>
          <a:prstGeom prst="rect">
            <a:avLst/>
          </a:prstGeom>
          <a:solidFill>
            <a:srgbClr val="131111"/>
          </a:solidFill>
          <a:ln w="12700">
            <a:miter lim="400000"/>
          </a:ln>
        </p:spPr>
        <p:txBody>
          <a:bodyPr lIns="50800" tIns="50800" rIns="50800" bIns="50800" anchor="ctr"/>
          <a:lstStyle/>
          <a:p>
            <a:pPr defTabSz="825500">
              <a:defRPr sz="3200" b="0">
                <a:solidFill>
                  <a:srgbClr val="000000"/>
                </a:solidFill>
                <a:latin typeface="Helvetica 65 Medium"/>
                <a:ea typeface="Helvetica 65 Medium"/>
                <a:cs typeface="Helvetica 65 Medium"/>
                <a:sym typeface="Helvetica Neue Medium"/>
              </a:defRPr>
            </a:pPr>
            <a:endParaRPr/>
          </a:p>
        </p:txBody>
      </p:sp>
      <p:sp>
        <p:nvSpPr>
          <p:cNvPr id="19" name="Rectangle">
            <a:extLst>
              <a:ext uri="{FF2B5EF4-FFF2-40B4-BE49-F238E27FC236}">
                <a16:creationId xmlns:a16="http://schemas.microsoft.com/office/drawing/2014/main" id="{DDE89423-F21A-E333-4DDD-6C63E940D8D7}"/>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20" name="FUTURE FOCUSED">
            <a:extLst>
              <a:ext uri="{FF2B5EF4-FFF2-40B4-BE49-F238E27FC236}">
                <a16:creationId xmlns:a16="http://schemas.microsoft.com/office/drawing/2014/main" id="{F40DC05A-5BFF-4D7B-8C4B-A8C9DAC613DB}"/>
              </a:ext>
            </a:extLst>
          </p:cNvPr>
          <p:cNvSpPr txBox="1">
            <a:spLocks noGrp="1"/>
          </p:cNvSpPr>
          <p:nvPr>
            <p:ph type="title"/>
          </p:nvPr>
        </p:nvSpPr>
        <p:spPr>
          <a:xfrm>
            <a:off x="1206500" y="1079500"/>
            <a:ext cx="21971000" cy="1433163"/>
          </a:xfrm>
          <a:prstGeom prst="rect">
            <a:avLst/>
          </a:prstGeom>
        </p:spPr>
        <p:txBody>
          <a:bodyPr anchor="b"/>
          <a:lstStyle>
            <a:lvl1pPr defTabSz="914400">
              <a:lnSpc>
                <a:spcPct val="100000"/>
              </a:lnSpc>
              <a:defRPr sz="8600" b="0" spc="0">
                <a:solidFill>
                  <a:srgbClr val="FFFFFF"/>
                </a:solidFill>
                <a:latin typeface="Helvetica"/>
                <a:ea typeface="Helvetica"/>
                <a:cs typeface="Helvetica"/>
                <a:sym typeface="Helvetica"/>
              </a:defRPr>
            </a:lvl1pPr>
          </a:lstStyle>
          <a:p>
            <a:r>
              <a:rPr lang="en-US" b="1" dirty="0">
                <a:latin typeface="COOPERHEWITT-SEMIBOLD" pitchFamily="2" charset="77"/>
                <a:ea typeface="COOPERHEWITT-SEMIBOLD" pitchFamily="2" charset="77"/>
              </a:rPr>
              <a:t>FUSE FRANCHISES</a:t>
            </a:r>
            <a:endParaRPr b="1" dirty="0">
              <a:latin typeface="COOPERHEWITT-SEMIBOLD" pitchFamily="2" charset="77"/>
              <a:ea typeface="COOPERHEWITT-SEMIBOLD" pitchFamily="2" charset="77"/>
            </a:endParaRPr>
          </a:p>
        </p:txBody>
      </p:sp>
      <p:pic>
        <p:nvPicPr>
          <p:cNvPr id="21" name="Picture 20">
            <a:extLst>
              <a:ext uri="{FF2B5EF4-FFF2-40B4-BE49-F238E27FC236}">
                <a16:creationId xmlns:a16="http://schemas.microsoft.com/office/drawing/2014/main" id="{4FF66347-3FA6-CEA7-3BA1-46F9A20964C7}"/>
              </a:ext>
            </a:extLst>
          </p:cNvPr>
          <p:cNvPicPr>
            <a:picLocks noChangeAspect="1"/>
          </p:cNvPicPr>
          <p:nvPr/>
        </p:nvPicPr>
        <p:blipFill>
          <a:blip r:embed="rId3"/>
          <a:stretch>
            <a:fillRect/>
          </a:stretch>
        </p:blipFill>
        <p:spPr>
          <a:xfrm>
            <a:off x="21000846" y="12667315"/>
            <a:ext cx="2901336" cy="732661"/>
          </a:xfrm>
          <a:prstGeom prst="rect">
            <a:avLst/>
          </a:prstGeom>
        </p:spPr>
      </p:pic>
      <p:pic>
        <p:nvPicPr>
          <p:cNvPr id="2" name="Picture 1" descr="Logo, company name&#10;&#10;Description automatically generated">
            <a:extLst>
              <a:ext uri="{FF2B5EF4-FFF2-40B4-BE49-F238E27FC236}">
                <a16:creationId xmlns:a16="http://schemas.microsoft.com/office/drawing/2014/main" id="{176F0F22-BB62-9D69-7CC6-062412A48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854" y="3723738"/>
            <a:ext cx="4416448" cy="3092023"/>
          </a:xfrm>
          <a:prstGeom prst="rect">
            <a:avLst/>
          </a:prstGeom>
        </p:spPr>
      </p:pic>
      <p:pic>
        <p:nvPicPr>
          <p:cNvPr id="3" name="Picture 2" descr="Logo&#10;&#10;Description automatically generated">
            <a:extLst>
              <a:ext uri="{FF2B5EF4-FFF2-40B4-BE49-F238E27FC236}">
                <a16:creationId xmlns:a16="http://schemas.microsoft.com/office/drawing/2014/main" id="{BACC5C5C-0AC6-F9F2-162A-0FE7BA7DB6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112" y="7123433"/>
            <a:ext cx="10558384" cy="5939091"/>
          </a:xfrm>
          <a:prstGeom prst="rect">
            <a:avLst/>
          </a:prstGeom>
        </p:spPr>
      </p:pic>
    </p:spTree>
    <p:extLst>
      <p:ext uri="{BB962C8B-B14F-4D97-AF65-F5344CB8AC3E}">
        <p14:creationId xmlns:p14="http://schemas.microsoft.com/office/powerpoint/2010/main" val="15487504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4EE0C-F817-5B9A-7D36-3BA6DF7F565A}"/>
            </a:ext>
          </a:extLst>
        </p:cNvPr>
        <p:cNvGrpSpPr/>
        <p:nvPr/>
      </p:nvGrpSpPr>
      <p:grpSpPr>
        <a:xfrm>
          <a:off x="0" y="0"/>
          <a:ext cx="0" cy="0"/>
          <a:chOff x="0" y="0"/>
          <a:chExt cx="0" cy="0"/>
        </a:xfrm>
      </p:grpSpPr>
      <p:sp>
        <p:nvSpPr>
          <p:cNvPr id="19" name="Rectangle">
            <a:extLst>
              <a:ext uri="{FF2B5EF4-FFF2-40B4-BE49-F238E27FC236}">
                <a16:creationId xmlns:a16="http://schemas.microsoft.com/office/drawing/2014/main" id="{37726384-BDEA-474B-DEF8-17F8B7588405}"/>
              </a:ext>
            </a:extLst>
          </p:cNvPr>
          <p:cNvSpPr/>
          <p:nvPr/>
        </p:nvSpPr>
        <p:spPr>
          <a:xfrm>
            <a:off x="-1232731" y="834594"/>
            <a:ext cx="17247793" cy="1922975"/>
          </a:xfrm>
          <a:prstGeom prst="rect">
            <a:avLst/>
          </a:prstGeom>
          <a:solidFill>
            <a:srgbClr val="00AADB"/>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000000"/>
                </a:solidFill>
                <a:latin typeface="Helvetica 65 Medium"/>
                <a:ea typeface="Helvetica 65 Medium"/>
                <a:cs typeface="Helvetica 65 Medium"/>
                <a:sym typeface="Helvetica Neue Medium"/>
              </a:defRPr>
            </a:pPr>
            <a:endParaRPr kumimoji="0" sz="3200" b="0" i="0" u="none" strike="noStrike" kern="0" cap="none" spc="0" normalizeH="0" baseline="0" noProof="0">
              <a:ln>
                <a:noFill/>
              </a:ln>
              <a:solidFill>
                <a:srgbClr val="000000"/>
              </a:solidFill>
              <a:effectLst/>
              <a:uLnTx/>
              <a:uFillTx/>
              <a:latin typeface="Helvetica 65 Medium"/>
              <a:sym typeface="Helvetica Neue Medium"/>
            </a:endParaRPr>
          </a:p>
        </p:txBody>
      </p:sp>
      <p:sp>
        <p:nvSpPr>
          <p:cNvPr id="20" name="FUTURE FOCUSED">
            <a:extLst>
              <a:ext uri="{FF2B5EF4-FFF2-40B4-BE49-F238E27FC236}">
                <a16:creationId xmlns:a16="http://schemas.microsoft.com/office/drawing/2014/main" id="{ABC3847A-01E9-39DA-78DB-996BC5972AA7}"/>
              </a:ext>
            </a:extLst>
          </p:cNvPr>
          <p:cNvSpPr txBox="1">
            <a:spLocks noGrp="1"/>
          </p:cNvSpPr>
          <p:nvPr>
            <p:ph type="title"/>
          </p:nvPr>
        </p:nvSpPr>
        <p:spPr>
          <a:xfrm>
            <a:off x="1206500" y="1079500"/>
            <a:ext cx="21971000" cy="1433163"/>
          </a:xfrm>
          <a:prstGeom prst="rect">
            <a:avLst/>
          </a:prstGeom>
        </p:spPr>
        <p:txBody>
          <a:bodyPr anchor="b"/>
          <a:lstStyle>
            <a:lvl1pPr defTabSz="914400">
              <a:lnSpc>
                <a:spcPct val="100000"/>
              </a:lnSpc>
              <a:defRPr sz="8600" b="0" spc="0">
                <a:solidFill>
                  <a:srgbClr val="FFFFFF"/>
                </a:solidFill>
                <a:latin typeface="Helvetica"/>
                <a:ea typeface="Helvetica"/>
                <a:cs typeface="Helvetica"/>
                <a:sym typeface="Helvetica"/>
              </a:defRPr>
            </a:lvl1pPr>
          </a:lstStyle>
          <a:p>
            <a:r>
              <a:rPr lang="en-US" b="1" dirty="0">
                <a:latin typeface="COOPERHEWITT-SEMIBOLD" pitchFamily="2" charset="77"/>
                <a:ea typeface="COOPERHEWITT-SEMIBOLD" pitchFamily="2" charset="77"/>
              </a:rPr>
              <a:t>IN-HOUSE AGENCIES</a:t>
            </a:r>
            <a:endParaRPr b="1" dirty="0">
              <a:latin typeface="COOPERHEWITT-SEMIBOLD" pitchFamily="2" charset="77"/>
              <a:ea typeface="COOPERHEWITT-SEMIBOLD" pitchFamily="2" charset="77"/>
            </a:endParaRPr>
          </a:p>
        </p:txBody>
      </p:sp>
      <p:pic>
        <p:nvPicPr>
          <p:cNvPr id="21" name="Picture 20">
            <a:extLst>
              <a:ext uri="{FF2B5EF4-FFF2-40B4-BE49-F238E27FC236}">
                <a16:creationId xmlns:a16="http://schemas.microsoft.com/office/drawing/2014/main" id="{F00B4C6F-F4B4-C494-CB5C-9160E4D522DF}"/>
              </a:ext>
            </a:extLst>
          </p:cNvPr>
          <p:cNvPicPr>
            <a:picLocks noChangeAspect="1"/>
          </p:cNvPicPr>
          <p:nvPr/>
        </p:nvPicPr>
        <p:blipFill>
          <a:blip r:embed="rId3"/>
          <a:stretch>
            <a:fillRect/>
          </a:stretch>
        </p:blipFill>
        <p:spPr>
          <a:xfrm>
            <a:off x="21000846" y="12667315"/>
            <a:ext cx="2901336" cy="732661"/>
          </a:xfrm>
          <a:prstGeom prst="rect">
            <a:avLst/>
          </a:prstGeom>
        </p:spPr>
      </p:pic>
      <p:graphicFrame>
        <p:nvGraphicFramePr>
          <p:cNvPr id="5" name="Table 19">
            <a:extLst>
              <a:ext uri="{FF2B5EF4-FFF2-40B4-BE49-F238E27FC236}">
                <a16:creationId xmlns:a16="http://schemas.microsoft.com/office/drawing/2014/main" id="{E23AFB07-350D-42AC-4F80-195FA1375B94}"/>
              </a:ext>
            </a:extLst>
          </p:cNvPr>
          <p:cNvGraphicFramePr>
            <a:graphicFrameLocks noGrp="1"/>
          </p:cNvGraphicFramePr>
          <p:nvPr>
            <p:extLst>
              <p:ext uri="{D42A27DB-BD31-4B8C-83A1-F6EECF244321}">
                <p14:modId xmlns:p14="http://schemas.microsoft.com/office/powerpoint/2010/main" val="3640681155"/>
              </p:ext>
            </p:extLst>
          </p:nvPr>
        </p:nvGraphicFramePr>
        <p:xfrm>
          <a:off x="481818" y="3148958"/>
          <a:ext cx="23015682" cy="9986798"/>
        </p:xfrm>
        <a:graphic>
          <a:graphicData uri="http://schemas.openxmlformats.org/drawingml/2006/table">
            <a:tbl>
              <a:tblPr firstRow="1" bandRow="1">
                <a:tableStyleId>{5C22544A-7EE6-4342-B048-85BDC9FD1C3A}</a:tableStyleId>
              </a:tblPr>
              <a:tblGrid>
                <a:gridCol w="7671894">
                  <a:extLst>
                    <a:ext uri="{9D8B030D-6E8A-4147-A177-3AD203B41FA5}">
                      <a16:colId xmlns:a16="http://schemas.microsoft.com/office/drawing/2014/main" val="2368961014"/>
                    </a:ext>
                  </a:extLst>
                </a:gridCol>
                <a:gridCol w="7671894">
                  <a:extLst>
                    <a:ext uri="{9D8B030D-6E8A-4147-A177-3AD203B41FA5}">
                      <a16:colId xmlns:a16="http://schemas.microsoft.com/office/drawing/2014/main" val="828552312"/>
                    </a:ext>
                  </a:extLst>
                </a:gridCol>
                <a:gridCol w="7671894">
                  <a:extLst>
                    <a:ext uri="{9D8B030D-6E8A-4147-A177-3AD203B41FA5}">
                      <a16:colId xmlns:a16="http://schemas.microsoft.com/office/drawing/2014/main" val="2248075918"/>
                    </a:ext>
                  </a:extLst>
                </a:gridCol>
              </a:tblGrid>
              <a:tr h="2511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i="0" dirty="0">
                        <a:solidFill>
                          <a:schemeClr val="bg1"/>
                        </a:solidFill>
                        <a:latin typeface="Aptos" panose="020B0004020202020204" pitchFamily="34" charset="0"/>
                        <a:ea typeface="COOPERHEWITT-MEDIUM" pitchFamily="2" charset="77"/>
                      </a:endParaRPr>
                    </a:p>
                  </a:txBody>
                  <a:tcPr marL="584749" marR="584749" marT="0" marB="3898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i="0" dirty="0">
                        <a:solidFill>
                          <a:schemeClr val="bg1"/>
                        </a:solidFill>
                        <a:latin typeface="Aptos" panose="020B0004020202020204" pitchFamily="34" charset="0"/>
                        <a:ea typeface="COOPERHEWITT-MEDIUM" pitchFamily="2" charset="77"/>
                      </a:endParaRPr>
                    </a:p>
                  </a:txBody>
                  <a:tcPr marL="584749" marR="584749" marT="0" marB="3898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i="0" dirty="0">
                        <a:solidFill>
                          <a:schemeClr val="bg1"/>
                        </a:solidFill>
                        <a:latin typeface="Aptos" panose="020B0004020202020204" pitchFamily="34" charset="0"/>
                        <a:ea typeface="COOPERHEWITT-MEDIUM" pitchFamily="2" charset="77"/>
                      </a:endParaRPr>
                    </a:p>
                  </a:txBody>
                  <a:tcPr marL="584749" marR="584749" marT="194916" marB="3898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33494"/>
                  </a:ext>
                </a:extLst>
              </a:tr>
              <a:tr h="7475755">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400" b="0" i="0" dirty="0">
                          <a:solidFill>
                            <a:sysClr val="windowText" lastClr="000000"/>
                          </a:solidFill>
                          <a:latin typeface="Aptos" panose="020B0004020202020204" pitchFamily="34" charset="0"/>
                          <a:ea typeface="COOPERHEWITT-MEDIUM" pitchFamily="2" charset="77"/>
                        </a:rPr>
                        <a:t>Fuse Studios is Fuse Media’s in-house production company that creates, develops, and produces the majority of Fuse original series. We create award-winning diverse content tailored to the Fuse brand. We focus on stories about people who inspire self-improvement, people who express their identity through creative outlets, people who find achievement by embracing their passions and entrepreneurial spirit, and leaders who drive change around social issues.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2400" b="0" i="0" dirty="0">
                        <a:solidFill>
                          <a:sysClr val="windowText" lastClr="000000"/>
                        </a:solidFill>
                        <a:latin typeface="Aptos" panose="020B0004020202020204" pitchFamily="34" charset="0"/>
                        <a:ea typeface="COOPERHEWITT-MEDIUM" pitchFamily="2" charset="77"/>
                      </a:endParaRPr>
                    </a:p>
                  </a:txBody>
                  <a:tcPr marL="584749" marR="584749" marT="97458" marB="3898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400" b="0" i="0" dirty="0">
                          <a:solidFill>
                            <a:sysClr val="windowText" lastClr="000000"/>
                          </a:solidFill>
                          <a:latin typeface="Aptos" panose="020B0004020202020204" pitchFamily="34" charset="0"/>
                          <a:ea typeface="COOPERHEWITT-MEDIUM" pitchFamily="2" charset="77"/>
                        </a:rPr>
                        <a:t>Ignition Studios, a division of Latino-owned Fuse Media, is the future of inclusive content and experiences. DEI is our DNA. Our team of specialists in award-winning diverse content have a proven record of developing shows that connect and engage with young audiences globally. Our in-depth research on representation and empowerment of diverse communities yields authentic concepts and affords us a unique access to talent that is passionate about telling inclusive stories. From concept development, to production, to distribution and consulting, Ignition offers a range of services to help visionary creators bring dynamic and engaging programming to life. Working together we can bring fresh voices and perspectives to new audiences.</a:t>
                      </a:r>
                    </a:p>
                  </a:txBody>
                  <a:tcPr marL="584749" marR="584749" marT="97458" marB="3898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400" b="0" i="0" dirty="0">
                          <a:solidFill>
                            <a:sysClr val="windowText" lastClr="000000"/>
                          </a:solidFill>
                          <a:latin typeface="Aptos" panose="020B0004020202020204" pitchFamily="34" charset="0"/>
                          <a:ea typeface="COOPERHEWITT-MEDIUM" pitchFamily="2" charset="77"/>
                        </a:rPr>
                        <a:t>Ignition Agency, a division of Latino-owned Fuse Media, FAST channels.  Utilizing our deep knowledge as a successful owner and operator of FAST channels ourselves, we bring a finely honed expertise to creative operations and strategy for FAST.  Data driven brand identity,  creative executions, content library analysis, and media management for the many distinct platforms.  We have the most unique vantage point in the industry, from the inside out.</a:t>
                      </a:r>
                    </a:p>
                  </a:txBody>
                  <a:tcPr marL="584749" marR="584749" marT="97458" marB="3898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742466"/>
                  </a:ext>
                </a:extLst>
              </a:tr>
            </a:tbl>
          </a:graphicData>
        </a:graphic>
      </p:graphicFrame>
      <p:pic>
        <p:nvPicPr>
          <p:cNvPr id="7" name="Picture 6">
            <a:extLst>
              <a:ext uri="{FF2B5EF4-FFF2-40B4-BE49-F238E27FC236}">
                <a16:creationId xmlns:a16="http://schemas.microsoft.com/office/drawing/2014/main" id="{41DF2C97-454F-6EC7-1DAB-73D579315C63}"/>
              </a:ext>
            </a:extLst>
          </p:cNvPr>
          <p:cNvPicPr>
            <a:picLocks noChangeAspect="1"/>
          </p:cNvPicPr>
          <p:nvPr/>
        </p:nvPicPr>
        <p:blipFill rotWithShape="1">
          <a:blip r:embed="rId4"/>
          <a:srcRect l="10761" t="5496" r="8019" b="12748"/>
          <a:stretch/>
        </p:blipFill>
        <p:spPr>
          <a:xfrm>
            <a:off x="1675927" y="3148958"/>
            <a:ext cx="4184814" cy="2369483"/>
          </a:xfrm>
          <a:prstGeom prst="rect">
            <a:avLst/>
          </a:prstGeom>
        </p:spPr>
      </p:pic>
      <p:pic>
        <p:nvPicPr>
          <p:cNvPr id="8" name="Picture 7">
            <a:extLst>
              <a:ext uri="{FF2B5EF4-FFF2-40B4-BE49-F238E27FC236}">
                <a16:creationId xmlns:a16="http://schemas.microsoft.com/office/drawing/2014/main" id="{701354B9-EFF8-FC5E-4A76-51D6F172DE4A}"/>
              </a:ext>
            </a:extLst>
          </p:cNvPr>
          <p:cNvPicPr>
            <a:picLocks noChangeAspect="1"/>
          </p:cNvPicPr>
          <p:nvPr/>
        </p:nvPicPr>
        <p:blipFill>
          <a:blip r:embed="rId5">
            <a:duotone>
              <a:prstClr val="black"/>
              <a:schemeClr val="tx1">
                <a:lumMod val="95000"/>
                <a:lumOff val="5000"/>
                <a:tint val="45000"/>
                <a:satMod val="400000"/>
              </a:schemeClr>
            </a:duotone>
            <a:extLst>
              <a:ext uri="{BEBA8EAE-BF5A-486C-A8C5-ECC9F3942E4B}">
                <a14:imgProps xmlns:a14="http://schemas.microsoft.com/office/drawing/2010/main">
                  <a14:imgLayer r:embed="rId6">
                    <a14:imgEffect>
                      <a14:brightnessContrast bright="-100000" contrast="-5000"/>
                    </a14:imgEffect>
                  </a14:imgLayer>
                </a14:imgProps>
              </a:ext>
            </a:extLst>
          </a:blip>
          <a:stretch>
            <a:fillRect/>
          </a:stretch>
        </p:blipFill>
        <p:spPr>
          <a:xfrm>
            <a:off x="17232340" y="3477485"/>
            <a:ext cx="4652655" cy="1715560"/>
          </a:xfrm>
          <a:prstGeom prst="rect">
            <a:avLst/>
          </a:prstGeom>
        </p:spPr>
      </p:pic>
      <p:pic>
        <p:nvPicPr>
          <p:cNvPr id="9" name="Picture 8">
            <a:extLst>
              <a:ext uri="{FF2B5EF4-FFF2-40B4-BE49-F238E27FC236}">
                <a16:creationId xmlns:a16="http://schemas.microsoft.com/office/drawing/2014/main" id="{4DD93997-A67B-F828-7AEE-49726570653D}"/>
              </a:ext>
            </a:extLst>
          </p:cNvPr>
          <p:cNvPicPr>
            <a:picLocks noChangeAspect="1"/>
          </p:cNvPicPr>
          <p:nvPr/>
        </p:nvPicPr>
        <p:blipFill>
          <a:blip r:embed="rId7">
            <a:alphaModFix/>
            <a:duotone>
              <a:prstClr val="black"/>
              <a:schemeClr val="tx1">
                <a:lumMod val="95000"/>
                <a:lumOff val="5000"/>
                <a:tint val="45000"/>
                <a:satMod val="400000"/>
              </a:schemeClr>
            </a:duotone>
            <a:extLst>
              <a:ext uri="{BEBA8EAE-BF5A-486C-A8C5-ECC9F3942E4B}">
                <a14:imgProps xmlns:a14="http://schemas.microsoft.com/office/drawing/2010/main">
                  <a14:imgLayer r:embed="rId8">
                    <a14:imgEffect>
                      <a14:brightnessContrast bright="-100000" contrast="-47000"/>
                    </a14:imgEffect>
                  </a14:imgLayer>
                </a14:imgProps>
              </a:ext>
            </a:extLst>
          </a:blip>
          <a:stretch>
            <a:fillRect/>
          </a:stretch>
        </p:blipFill>
        <p:spPr>
          <a:xfrm>
            <a:off x="9606578" y="3474353"/>
            <a:ext cx="4661149" cy="1718692"/>
          </a:xfrm>
          <a:prstGeom prst="rect">
            <a:avLst/>
          </a:prstGeom>
        </p:spPr>
      </p:pic>
    </p:spTree>
    <p:extLst>
      <p:ext uri="{BB962C8B-B14F-4D97-AF65-F5344CB8AC3E}">
        <p14:creationId xmlns:p14="http://schemas.microsoft.com/office/powerpoint/2010/main" val="95705846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B5B5B"/>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300" b="1" i="0" u="none" strike="noStrike" cap="none" spc="0" normalizeH="0" baseline="0">
            <a:ln>
              <a:noFill/>
            </a:ln>
            <a:solidFill>
              <a:srgbClr val="5B5B5B"/>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55bf62-add3-4056-b5fa-e12c0b38fcb4">
      <Terms xmlns="http://schemas.microsoft.com/office/infopath/2007/PartnerControls"/>
    </lcf76f155ced4ddcb4097134ff3c332f>
    <TaxCatchAll xmlns="6a06fe6e-c5b8-4b3f-9763-2512f4b807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9E03DF651BEA4E8AEFB14D9154D8BC" ma:contentTypeVersion="15" ma:contentTypeDescription="Create a new document." ma:contentTypeScope="" ma:versionID="cfca92426bcb8a3d2b59f9f56e1af567">
  <xsd:schema xmlns:xsd="http://www.w3.org/2001/XMLSchema" xmlns:xs="http://www.w3.org/2001/XMLSchema" xmlns:p="http://schemas.microsoft.com/office/2006/metadata/properties" xmlns:ns2="a855bf62-add3-4056-b5fa-e12c0b38fcb4" xmlns:ns3="6a06fe6e-c5b8-4b3f-9763-2512f4b8074c" targetNamespace="http://schemas.microsoft.com/office/2006/metadata/properties" ma:root="true" ma:fieldsID="609b3801dc6ccbbafd158c1ede81091d" ns2:_="" ns3:_="">
    <xsd:import namespace="a855bf62-add3-4056-b5fa-e12c0b38fcb4"/>
    <xsd:import namespace="6a06fe6e-c5b8-4b3f-9763-2512f4b807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5bf62-add3-4056-b5fa-e12c0b38f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43f8805-b875-4b22-a661-c8e9e15c5ee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06fe6e-c5b8-4b3f-9763-2512f4b807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6f08fd9-5245-4019-81c0-171aa4e6292c}" ma:internalName="TaxCatchAll" ma:showField="CatchAllData" ma:web="6a06fe6e-c5b8-4b3f-9763-2512f4b807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718E7-E714-428D-8AA1-0B6642ECFA25}">
  <ds:schemaRefs>
    <ds:schemaRef ds:uri="http://purl.org/dc/dcmitype/"/>
    <ds:schemaRef ds:uri="http://www.w3.org/XML/1998/namespace"/>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6a06fe6e-c5b8-4b3f-9763-2512f4b8074c"/>
    <ds:schemaRef ds:uri="a855bf62-add3-4056-b5fa-e12c0b38fcb4"/>
    <ds:schemaRef ds:uri="http://purl.org/dc/elements/1.1/"/>
  </ds:schemaRefs>
</ds:datastoreItem>
</file>

<file path=customXml/itemProps2.xml><?xml version="1.0" encoding="utf-8"?>
<ds:datastoreItem xmlns:ds="http://schemas.openxmlformats.org/officeDocument/2006/customXml" ds:itemID="{B463C6CD-1B48-4BA1-9794-177657AF3EB1}">
  <ds:schemaRefs>
    <ds:schemaRef ds:uri="http://schemas.microsoft.com/sharepoint/v3/contenttype/forms"/>
  </ds:schemaRefs>
</ds:datastoreItem>
</file>

<file path=customXml/itemProps3.xml><?xml version="1.0" encoding="utf-8"?>
<ds:datastoreItem xmlns:ds="http://schemas.openxmlformats.org/officeDocument/2006/customXml" ds:itemID="{6712AC6B-C3F1-4051-8B34-106BC7BF3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5bf62-add3-4056-b5fa-e12c0b38fcb4"/>
    <ds:schemaRef ds:uri="6a06fe6e-c5b8-4b3f-9763-2512f4b80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15711</TotalTime>
  <Words>1691</Words>
  <Application>Microsoft Macintosh PowerPoint</Application>
  <PresentationFormat>Custom</PresentationFormat>
  <Paragraphs>59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COOPERHEWITT-MEDIUM</vt:lpstr>
      <vt:lpstr>COOPERHEWITT-SEMIBOLD</vt:lpstr>
      <vt:lpstr>DIN 2014 Extra Bold</vt:lpstr>
      <vt:lpstr>Helvetica</vt:lpstr>
      <vt:lpstr>Helvetica 65 Medium</vt:lpstr>
      <vt:lpstr>Helvetica Neue</vt:lpstr>
      <vt:lpstr>21_BasicWhite</vt:lpstr>
      <vt:lpstr>PowerPoint Presentation</vt:lpstr>
      <vt:lpstr>OUR O&amp;O CTV CHANNELS</vt:lpstr>
      <vt:lpstr>OUR O&amp;O CTV CHANNELS</vt:lpstr>
      <vt:lpstr>LINEAR CHANNELS</vt:lpstr>
      <vt:lpstr>PRESTIGE AD PARTNER NETWORK</vt:lpstr>
      <vt:lpstr>CULTURE COLLECTIVE NETWORKS</vt:lpstr>
      <vt:lpstr>SVOD</vt:lpstr>
      <vt:lpstr>FUSE FRANCHISES</vt:lpstr>
      <vt:lpstr>IN-HOUSE AGENCIES</vt:lpstr>
      <vt:lpstr>CULTURE-FORWARD FRANCHISES</vt:lpstr>
      <vt:lpstr>CULTURE-FORWARD FRANCHISES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Crystal, Amanda</cp:lastModifiedBy>
  <cp:revision>127</cp:revision>
  <dcterms:modified xsi:type="dcterms:W3CDTF">2025-02-27T00:09:45Z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0x010100DB9E03DF651BEA4E8AEFB14D9154D8BC</vt:lpwstr>
  </property>
  <property fmtid="{D5CDD505-2E9C-101B-9397-08002B2CF9AE}" pid="3" name="MediaServiceImageTags">
    <vt:lpwstr/>
  </property>
</Properties>
</file>